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58" r:id="rId10"/>
    <p:sldId id="268" r:id="rId11"/>
    <p:sldId id="28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094" autoAdjust="0"/>
  </p:normalViewPr>
  <p:slideViewPr>
    <p:cSldViewPr snapToGrid="0">
      <p:cViewPr>
        <p:scale>
          <a:sx n="48" d="100"/>
          <a:sy n="48" d="100"/>
        </p:scale>
        <p:origin x="203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0-03-13T06:37:52.0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25683 12278 375 0,'9'-39'149'16,"-2"3"0"-16,-7 4-83 16,-3 8-34-16,3 10-2 15,0 14-5-15,0 0-8 0,-18 16-3 16,-8 24-4-1,-14 23-5-15,-20 26-7 16,-22 32 6-16,-25 35 3 16,-31 37 7-16,-28 36-1 0,-32 32 0 15,-18 20 3-15,-18 12-2 16,-21 0-3-16,-10 3-7 16,-14-8 1-16,-2-16-5 15,-3-17-2-15,5-30-2 16,7-25-2-16,6-24-1 15,17-22 4-15,16-34-2 16,24-32-8-16,26-34 2 16,29-32 0-16,32-32-1 15,31-36 0-15,39-37 5 16,40-37-2-16,41-35 10 16,47-27 7-16,42-31 8 0,40-19 3 15,41-16 3-15,38-5 5 16,32 1 0-16,23 15 4 15,19 18-28-15,8 23-3 16,4 29 0-16,-6 33 0 16,-12 34 0-16,-15 41 0 15,-27 33 0-15,-21 31 0 16,-32 26 0-16,-28 22 0 16,-30 11 0-16,-30-1 0 15,-31-4 0-15,-24-11 0 16,-23-14 0-16,-20-18 0 15,-11-22 0-15,-13-20 0 16,0-27 0-16,7-19 0 0,9-20 0 16,12-7 0-16,13-7 0 15,13-2 0-15,16 7 0 16,15 10 0-16,9 14 0 16,4 19 0-16,7 11 0 15,-3 11 0-15,5 7 0 16,-2 5 0-16,-1-1 0 15,-9 2 0-15,-9-1 0 16,-7-1 0-16,-14 0 0 16,-11-4 0-16,-11-3 0 15,-13-4 0-15,-10 3 0 16,-9-5 0-16,-1-6 0 16,-3-3 0-16,3-4 0 0,10-10 0 15,8-8 0 1,17-10 0-16,17-10 0 15,20-14 0-15,24-13 0 16,19-16 0-16,28-9 0 0,15-9 0 16,17-8 0-16,13-4 0 15,5-1 0-15,-1 5 0 16,-4 11 0-16,-5 13 0 16,-21 12 0-16,-14 13 0 15,-27 13 0-15,-24 17 0 16,-26 12 0-16,-22 12 0 15,-29 7 0-15,-24 13 0 16,-28 11 0-16,-19 13 0 0,-20 11 0 16,-10 7 0-1,-6 11 0-15,-4 4 0 16,3 8 0-16,9-7 0 16,19 7 0-16,7-17-81 0,34-3-49 15,9-10-28-15,29-35-11 16,16-6-1-16,21-18 14 15,17-6 22-15</inkml:trace>
  <inkml:trace contextRef="#ctx0" brushRef="#br0" timeOffset="138.02">30350 9145 580 0,'27'-24'167'15,"-13"7"-6"-15,-14 17-148 0,0 0-90 16,-6 21-72-16,-2 5-23 15,-7-3-12 1,0 4-3-16,-8-9 35 0</inkml:trace>
  <inkml:trace contextRef="#ctx0" brushRef="#br0" timeOffset="1179.68">25973 14710 528 0,'-4'-27'157'16,"-9"8"-33"-16,-4 9-64 0,-8 10-13 16,-6 26-9-16,-8 10-14 15,-7 18-6-15,-12 17-3 16,-3 21-5-16,-5 16-8 15,4 13-2-15,1 7 0 16,13 0 0-16,9-7 0 16,17-11 0-16,15-18 0 15,19-22 0-15,15-30 0 16,15-27 0-16,11-34 0 16,14-27 0-16,9-31 0 15,7-14 0-15,3-12 0 16,2 1 0-16,-3 1 0 0,-10 11 0 15,-11 16 0-15,-12 21 0 16,-16 21 0-16,-12 19 0 16,-24 15 0-16,6 16 0 15,-18 12 0-15,-3 10 0 16,-1 3 0-16,-1-1 0 16,5 1 0-16,10-7 0 15,9-13 0-15,13-15 0 16,11-16 0-16,14-16 0 15,11-9 0-15,7-14 0 16,10 5 0-16,-4-10-25 16,-4 9-160-16,-11 4-15 15,-10 7-3-15,-14 4-4 0,-9 3 4 16</inkml:trace>
  <inkml:trace contextRef="#ctx0" brushRef="#br0" timeOffset="1517.58">27175 13777 829 0,'0'0'194'16,"0"-13"-194"-16,13 27 0 15,15 27 0-15,9 14 0 16,17 22-40-16,-1 0-136 15,4 3-7-15,-6-12 0 16,-4-11-5-16,-1-24-4 16</inkml:trace>
  <inkml:trace contextRef="#ctx0" brushRef="#br0" timeOffset="2570.98">27698 13552 167 0,'0'-16'96'16,"-5"-4"-3"-16,5 4-31 0,0 5-19 15,0 11 3-15,0-16 2 16,0 16 1 0,0-11-5-16,0 11-6 15,0-18-6-15,4 2-9 0,4-7-10 16,5-5-4-16,7-8-7 16,7-1 2-16,4-1 0 15,5 3 2-15,-1 6 1 16,3 9 3-16,-3 10 2 15,-3 15 1-15,-4 9 1 16,-8 16-4-16,-6 6 1 16,-5 9-3-16,-3 3 1 15,-6-1-3-15,6-1 0 16,-6-6-3-16,7-7 3 16,6-10-4-16,5-10 1 15,10-13 1-15,8-5-1 16,10-8 1-16,2-1-2 0,5-3 1 15,0 4 0-15,-2 6 3 16,-5 7 0-16,-9 0 6 16,-9 17 9-1,-14 8 3-15,-7 9 2 0,-14 2-16 16,-5 8-10-16,-11-6 0 16,-8 4 0-16,-6-5 0 15,-6-2 0-15,-3-8 0 16,2-4 0-16,-3-6 0 15,6-1 0-15,2-3 0 16,6-1 0-16,10 4 0 16,3-4 0-16,15 8 0 0,5-9-111 15,7 0-20-15,-7-11-4 16,33-12-5-16,-10-11 2 16,15-12 20-16,2-13 37 15,8-12 43-15,4-3 11 16,4 1 10-16,2 1 0 15,-3 6 7-15,-2 7 1 16,-4 7 8-16,-8 8 0 16,-3 8 7-16,-9 2 0 15,-2 4-1-15,-6 2 6 16,-7 4 1-16,0 0 2 16,-2-2-1-16,0 2 1 15,-3-2-1-15,-2 4 1 0,4 0 27 16,-2-1 27-16,-4-2 15 15,-3 1 11-15,-2 0 10 16,0 13 7-16,-6-19 9 16,6 19-2-16,-9-18-27 15,9 18-55-15,0-13-36 16,12 2 0-16,4-8 0 16,14-12 0-16,12-13 0 15,13-13 0-15,20-20 0 16,18-12 0-16,14-6 0 15,9-6 0-15,5 1 0 16,1 6 0-16,0 11 0 16,-11 9 0-16,-10 24-31 0,-21 10-147 15,-21 11-13 1,-18 8-8-16,-20 6-1 0,-15 4-3 16</inkml:trace>
  <inkml:trace contextRef="#ctx0" brushRef="#br0" timeOffset="3754.79">28691 12329 239 0,'0'0'106'15,"-11"-13"-10"-15,11 13-59 16,0 0-45-16,0 0-12 16,0 0-1-16,0 0-1 15,10-8 1-15,-10 8 2 16,12 0 5-16,-12 0 8 16,12-6 10-16,-12 6 5 0,0 0 3 15,15-11 1-15,-15 11 2 16,0 0 0-16,0 0-1 15,0 0 1-15,0 0-4 16,0 0 1-16,0 0-3 16,0 0 1-16,0 0-2 15,0 0 2-15,-6 15 1 16,6-15 1-16,0 0 0 16,0 10 1-16,0-10 4 15,0 13 4-15,0-13 3 16,6 18 1-16,-1-3 1 15,1 1 0-15,4 2 0 16,3 2-3-16,6-1-3 0,2-2-1 16,5-4 4-1,1-6 1-15,2-7 0 0,-1-11 2 16,2-7 0-16,-7-14 1 16,-3-7 6-16,-7-6-6 15,-6-3-1-15,-7-2-18 16,-13 4-8-16,-7 2 0 15,-9 7 0-15,-10 7 0 16,-4 11 0-16,-7 7 0 16,2 12 0-16,0 3 0 15,6 11 0-15,4 6 0 16,8 6 0-16,10 3 0 16,9-4 0-16,16 1 0 0,3-7-54 15,20-4-79 1,8-11-34-16,7-11-7 15,6-12-7-15,5-12 2 16,4-8 44-16</inkml:trace>
  <inkml:trace contextRef="#ctx0" brushRef="#br0" timeOffset="4336.57">28993 11697 384 0,'-19'-8'122'0,"19"8"-1"16,-15-20-92-16,15 9-25 15,12-1-5-15,1-3-1 16,7-4 3-16,1-4 4 16,6-1 5-16,5-2 2 15,5-1 2-15,2 4 0 16,2 3 2-16,-2 8-1 15,-1 4 0-15,-5 8-4 16,-3 9-2-16,-14 4-5 16,-9 5 3-16,-7 7 3 15,0 3-4-15,-6-2 3 16,-1 1-3-16,0-3 1 16,4-1-2-16,3-7 3 15,8-6-5-15,7-6 0 16,6-4 1-16,10 0 0 15,5 0-1-15,5-4 0 16,4 4-1-16,-3 7 1 0,-1 2 1 16,-7 5-1-16,-7 4 4 15,-8 1 5-15,-11 5 7 16,-11 1 6-16,-10 2 3 16,-12-1 0-16,-2 2 3 15,-9 0-31-15,-2 3 0 16,-2-1 0-16,3 0 0 15,-1 0 0-15,6-1 0 16,5-1 0-16,5-2 0 16,2-1 0-16,6-3 0 15,4 4-67-15,0-6-74 16,8 2-33-16,2-7-8 0,6-3-5 16,4-1-2-16,13-11 106 15</inkml:trace>
  <inkml:trace contextRef="#ctx0" brushRef="#br0" timeOffset="5463.59">29407 13496 508 0,'-19'-34'162'0,"2"5"-9"16,2 6-81-16,3 3-34 15,6 7-26-15,6 13-5 16,0 0-6-16,13 0-1 15,-3 17-2-15,1 9 1 0,-1 8 2 16,-1 14 0-16,-2 10 0 16,-7 10 0-16,0 6 0 15,-7 4 0 1,-2-2 0-16,-9-5 0 0,-3-7-1 16,-6-14-1-16,-5-10 3 15,-2-16-1-15,0-17 1 16,1-14-4-16,6-15-10 15,6-10-8-15,8-11-1 16,9-1 2-16,8-4-2 16,9 4 2-16,12 2-2 15,4 8 9-15,9 9 9 16,4 7 9-16,6 11 0 16,3 7 0-16,-1 0-2 15,1 5 0-15,-7 5 0 16,-3-2-1-16,-8 2 14 15,-13-5 1-15,-2 0 1 0,-18-5 1 16,0 0-1-16,0-12-1 16,-6 1-1-16,-2-6-5 15,3-4-17-15,5-1-1 16,0-2 0-16,9 0-3 16,4-2 3-16,6 0-1 15,5 2 6-15,4 2-1 16,1 1 4-16,3 3-2 0,1 0 0 15,0 2 4 1,0 1-1-16,-7 1 1 16,-2-1 0-16,-7 0 2 15,-6-3 2-15,-7-3 8 16,-4-4 6-16,-10-6-11 0,3 2-11 16,-9-3 0-16,3 3 0 15,-7 0 0-15,4 9 0 16,-7 4 0-16,5 10 0 15,0 6 0-15,-1 12 0 16,2 5 0-16,2 4 0 16,8 11 0-16,-5-3 0 15,12 4-78-15,0-10-78 16,10-7-33-16,-10-16-9 16,22 0 0-16,-6-16 12 15,6-19 168-15</inkml:trace>
  <inkml:trace contextRef="#ctx0" brushRef="#br0" timeOffset="6395.57">30111 12910 278 0,'-21'-5'115'0,"-4"-7"1"16,6-5-77-16,4 0-30 15,3-2 1-15,3-1 5 16,3-1 6-16,6 0 2 16,-4 1-1-16,4 3 3 15,10 4 1-15,3 4-2 16,4 9-6-16,10 0-8 16,2 14-3-16,5 3 0 15,3 8-3-15,-1 7 1 16,0 8 1-16,-5 6-1 0,-7 2 1 15,-8 4 2-15,-9-5-1 16,-7-2 2-16,0-8 12 16,-7-6 5-16,-6-12-1 15,-1-8 1-15,-2-11-3 16,2-9 1-16,1-7-3 16,5-5-3-16,-2-2-9 15,10-1-10-15,0-1 0 16,8-1-2-16,5 1 1 15,7 2 0-15,4 5 0 16,5 3 3-16,1 2-3 16,1 4 3-16,-1 2-1 15,-2 3 4-15,-4 4-1 0,-4-4 0 16,-6 4 2 0,-1 0 3-16,-13 0-5 15,11 0-3-15,-11 0 0 16,0 0 0-16,-4-12 0 0,4 12 0 15,0-16 0-15,0 4 0 16,9-3 0-16,1-2 0 16,5-3 0-16,5 0 0 15,4-2 0-15,5-3 0 16,1 2 0-16,4-2 0 16,0-2 0-16,0 4 0 15,-3-4 0-15,-4 4 0 16,-4-2 0-16,-6 2 0 15,-10 0 0-15,-7 5 0 16,-3 1 0-16,-7 3 0 16,-8 2 0-16,-3 2 0 15,-1 7 0-15,-3 3 0 0,-1 9 0 16,1 3 0-16,-1 6 0 16,-1 1 0-16,0 4 0 15,3 1 0-15,2 4 0 16,0-8 0-16,9 5-89 15,0-10-107-15,13-15-5 16,0 0-3-16,20-8-6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D04C7-4875-497A-9AF6-5B44E7132CAA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1D50-29EC-4A52-AFAA-7404DF587A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52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 faut se laver les mains à l’eau et au savon (de préférence liquide) ;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Pendant 30 secondes ;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frottant les ongles, le bout des doigts, la paume et l’extérieur des mains, les jointures et les poignets ;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 faut se sécher les mains avec une serviette propre ou à l’air libre.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solution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hydro-alcoolique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peut aussi être utilisée sur des mains non souillées.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A1D50-29EC-4A52-AFAA-7404DF587AE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 faut se laver les mains à l’eau et au savon (de préférence liquide) ;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Pendant 30 secondes ;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frottant les ongles, le bout des doigts, la paume et l’extérieur des mains, les jointures et les poignets ;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 faut se sécher les mains avec une serviette propre ou à l’air libre.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solution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hydro-alcoolique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peut aussi être utilisée sur des mains non souillées.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A1D50-29EC-4A52-AFAA-7404DF587AE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22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couvrir le nez et la bouche quand on tousse ou éternue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A1D50-29EC-4A52-AFAA-7404DF587AE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38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couvrir le nez et la bouche quand on tousse ou éternue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A1D50-29EC-4A52-AFAA-7404DF587AE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93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46AAD-D96C-47BC-BCFA-A00F1AC4B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4C94E9-2920-4993-AE4E-DFE58869E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E07A7E-C41F-47D4-AC95-FFE6C1EF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0551D-BBA9-4C64-AA7E-73BAF8A2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A8BD4C-362C-4486-ADE6-BAA352AA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1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B8CD9-41DC-44B6-82DD-23EC8668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835F94-4655-49C0-869E-E84E735F1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DFD387-FBBE-4CEF-A157-2FD12648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A57C9-8218-4520-8A89-7C1EA077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6F5E6-3F3F-4CB4-9FA4-F6C510B1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69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AEFE26-743E-4AAB-88BF-B85768E45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706D1D-A6EE-4A36-9617-589759281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63C64-2C5B-4AB0-98DE-177EF5A5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6BACF5-7A2D-46DB-AF34-85A43FED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786D6C-E0C6-49ED-9CE3-5F6A38D3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35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3482F-01D6-4C1C-BAD9-0335A8DB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B86F9-8844-45DB-8E67-76E2FA73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389AA2-1259-43C1-AADE-787C1F1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299E73-AA83-409B-A49E-90274EBE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AA4CD1-1D18-425B-9048-1F828462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7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5D703-31EE-42F8-8DC8-2FA05850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5C434A-B48F-4443-8380-22E0EA7D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B3E6A-9905-402C-8891-7588CC35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7BBF47-BB63-4563-9BD7-B486B67F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ABDCC-796E-4478-8DF2-4D6CFE11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85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87450-F058-43E2-A6A3-A3CC7940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00798D-48DC-44BF-B4AE-B68DB7B49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B39814-B67C-4F1F-8DDA-4FAFB299B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7E885C-4862-47FE-8A3F-33587396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F5F2E3-7FE6-4FEA-9885-342B41E8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55BA76-D2DF-4F4E-A035-98C89BAC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91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0D117-AA29-4257-AF2F-62C6D948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77E29-4A4B-436B-B704-B97D00CBC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2E5303-5F07-43FB-9DE9-AEC7199F0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F5D6E4-3E06-4C2C-AD61-BD94ECF1E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F85080-9821-4769-A5F1-7A34B7195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30C8CF-8617-4684-AF13-67A3DA24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46167B-20C7-4DBE-A741-BF7C7E89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1E2D3E-E01E-4370-B9CD-922CC6D1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44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A76C0-03CA-47B0-BD9F-FA9B2BDF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ABA149-15E7-4F4F-B6C4-CD6C50E1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F1747F-5ED8-4861-8CC1-44530CD2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EC674-5A11-49AB-B687-9C33DA53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9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A8A1FF-58FE-485D-8769-AEF980C2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785BAC-DB05-4544-9642-FE0EBA61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E3681F-5418-4F42-A48C-98AA3268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02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808D5-4EA5-45AC-AA53-32DFCC2B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4D21C-0283-4B11-B8AC-884556A60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D82822-6C6A-4907-BD4B-FD653D4C3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CF7C78-F2F2-45ED-A99F-C2E7CF67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BE802F-28B0-417B-AC6E-38CB8C55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BEE2EB-E9B4-4D20-AFAF-19355A88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9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B899F-F461-4832-85EF-B8D515F2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91BEFC-D985-490F-A625-15155A131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978FD9-FE5B-4CB3-8056-652E1CD4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98C877-D2F0-4E45-9A1E-22815213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51A9BE-EDF5-4B13-BD51-419057A4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8F9E68-B62E-41C4-B2D6-FC79241E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3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1D0BE4-723A-450F-8CA7-EA41ABE8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A245C8-B3EC-492B-A654-D471C08A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323040-DCAF-4C66-B4D7-3371E6C08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A8C9-9CB5-4DFE-B5DD-5F543B24FBD9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9E3B0-09EB-4C1F-83F3-919D21C87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51D653-645E-4E35-A020-3E94CB1CD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D85A-40AF-45FE-AE37-A1949CC440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9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30BD4-C607-49CA-922A-DF8FC72A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75" y="1122363"/>
            <a:ext cx="11283412" cy="2387600"/>
          </a:xfrm>
        </p:spPr>
        <p:txBody>
          <a:bodyPr>
            <a:normAutofit/>
          </a:bodyPr>
          <a:lstStyle/>
          <a:p>
            <a:r>
              <a:rPr lang="fr-FR" sz="4800" b="1" dirty="0"/>
              <a:t>Prevention de l’infection à </a:t>
            </a:r>
            <a:r>
              <a:rPr lang="fr-FR" sz="4800" b="1" dirty="0" err="1"/>
              <a:t>Covid</a:t>
            </a:r>
            <a:r>
              <a:rPr lang="fr-FR" sz="4800" b="1" dirty="0"/>
              <a:t> 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C85E61-E80E-4BF8-BCF6-FDEB0FF1F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732" y="3602038"/>
            <a:ext cx="7818268" cy="1655762"/>
          </a:xfrm>
        </p:spPr>
        <p:txBody>
          <a:bodyPr/>
          <a:lstStyle/>
          <a:p>
            <a:pPr algn="l"/>
            <a:r>
              <a:rPr lang="fr-FR" dirty="0"/>
              <a:t>Par </a:t>
            </a:r>
            <a:r>
              <a:rPr lang="fr-FR" b="1" dirty="0"/>
              <a:t>Mick Shongo</a:t>
            </a:r>
          </a:p>
          <a:p>
            <a:pPr algn="l"/>
            <a:r>
              <a:rPr lang="fr-FR" dirty="0"/>
              <a:t>Pédiatre, Chercheur en Maladies infectieuses émergentes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BD76B4-81F2-4475-A7E0-C366892B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8" t="26198"/>
          <a:stretch>
            <a:fillRect/>
          </a:stretch>
        </p:blipFill>
        <p:spPr bwMode="auto">
          <a:xfrm rot="-2010605">
            <a:off x="-316979" y="4027488"/>
            <a:ext cx="3238500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9019432-E12E-44B3-8D81-9A406F03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 bwMode="auto">
          <a:xfrm>
            <a:off x="282576" y="342901"/>
            <a:ext cx="1642478" cy="163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139D5FD-6C86-4A48-AD2B-A501D5BE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33174" r="34712" b="22397"/>
          <a:stretch>
            <a:fillRect/>
          </a:stretch>
        </p:blipFill>
        <p:spPr bwMode="auto">
          <a:xfrm rot="-2010605">
            <a:off x="561786" y="5066417"/>
            <a:ext cx="156527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Image 4" descr="Une image contenant signe, rouge, blanc&#10;&#10;Description générée automatiquement">
            <a:extLst>
              <a:ext uri="{FF2B5EF4-FFF2-40B4-BE49-F238E27FC236}">
                <a16:creationId xmlns:a16="http://schemas.microsoft.com/office/drawing/2014/main" id="{2137A8C4-C535-4A2B-A702-3FB351DB2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5" y="461519"/>
            <a:ext cx="3214187" cy="1138681"/>
          </a:xfrm>
          <a:prstGeom prst="rect">
            <a:avLst/>
          </a:prstGeom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35AFD68F-4AC3-413B-B11B-C9C4B0C3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22" y="308573"/>
            <a:ext cx="1662506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0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86268B-A28A-45AA-97F9-B1B01EEA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74" y="1007479"/>
            <a:ext cx="8658726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Eviter tout contact direct ou étroit (</a:t>
            </a:r>
            <a:r>
              <a:rPr lang="fr-FR" b="1" dirty="0">
                <a:solidFill>
                  <a:srgbClr val="C00000"/>
                </a:solidFill>
              </a:rPr>
              <a:t>à moins de 2 mètres</a:t>
            </a:r>
            <a:r>
              <a:rPr lang="fr-FR" dirty="0"/>
              <a:t>) avec toute personne potentiellement infectée.</a:t>
            </a:r>
          </a:p>
          <a:p>
            <a:pPr>
              <a:lnSpc>
                <a:spcPct val="150000"/>
              </a:lnSpc>
            </a:pPr>
            <a:r>
              <a:rPr lang="fr-FR" dirty="0"/>
              <a:t>Tout membre du personnel qui traite avec des membres du public derrière un écran plein sera protégé contre les particules en suspension dans l'air.</a:t>
            </a:r>
          </a:p>
          <a:p>
            <a:pPr>
              <a:lnSpc>
                <a:spcPct val="150000"/>
              </a:lnSpc>
            </a:pPr>
            <a:r>
              <a:rPr lang="fr-FR" dirty="0"/>
              <a:t>Penser à toujours désinfecter toute surface contaminée ou </a:t>
            </a:r>
            <a:r>
              <a:rPr lang="fr-FR" dirty="0" err="1"/>
              <a:t>suposée</a:t>
            </a:r>
            <a:r>
              <a:rPr lang="fr-FR" dirty="0"/>
              <a:t>.</a:t>
            </a:r>
          </a:p>
        </p:txBody>
      </p:sp>
      <p:pic>
        <p:nvPicPr>
          <p:cNvPr id="5122" name="Picture 2" descr="Résultat de recherche d'images pour &quot;important&quot;">
            <a:extLst>
              <a:ext uri="{FF2B5EF4-FFF2-40B4-BE49-F238E27FC236}">
                <a16:creationId xmlns:a16="http://schemas.microsoft.com/office/drawing/2014/main" id="{C0B99EEC-C3D8-464B-AEA3-43AF02D3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8" y="2414336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0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Sans ti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20898491">
            <a:off x="274183" y="233199"/>
            <a:ext cx="3384376" cy="995422"/>
          </a:xfrm>
          <a:prstGeom prst="wedgeEllipseCallout">
            <a:avLst>
              <a:gd name="adj1" fmla="val 15005"/>
              <a:gd name="adj2" fmla="val 9141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>
                <a:latin typeface="Mistral" pitchFamily="66" charset="0"/>
              </a:rPr>
              <a:t>Aksanti sana</a:t>
            </a:r>
            <a:r>
              <a:rPr lang="fr-FR" sz="4000" dirty="0">
                <a:latin typeface="Brush Script MT" pitchFamily="66" charset="0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688828">
            <a:off x="9778527" y="343097"/>
            <a:ext cx="2337798" cy="995422"/>
          </a:xfrm>
          <a:prstGeom prst="wedgeEllipseCallout">
            <a:avLst>
              <a:gd name="adj1" fmla="val -17634"/>
              <a:gd name="adj2" fmla="val 9128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 err="1">
                <a:latin typeface="Mistral" pitchFamily="66" charset="0"/>
              </a:rPr>
              <a:t>Kwa</a:t>
            </a:r>
            <a:r>
              <a:rPr lang="fr-FR" sz="4000" dirty="0">
                <a:latin typeface="Mistral" pitchFamily="66" charset="0"/>
              </a:rPr>
              <a:t> </a:t>
            </a:r>
            <a:r>
              <a:rPr lang="fr-FR" sz="4000" dirty="0" err="1">
                <a:latin typeface="Mistral" pitchFamily="66" charset="0"/>
              </a:rPr>
              <a:t>heri</a:t>
            </a:r>
            <a:endParaRPr lang="fr-FR" sz="4000" dirty="0">
              <a:latin typeface="Mistral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0D28E77-2CCE-466B-833B-E4BCFFE1902E}"/>
                  </a:ext>
                </a:extLst>
              </p14:cNvPr>
              <p14:cNvContentPartPr/>
              <p14:nvPr/>
            </p14:nvContentPartPr>
            <p14:xfrm>
              <a:off x="7533000" y="3277440"/>
              <a:ext cx="3575880" cy="259740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0D28E77-2CCE-466B-833B-E4BCFFE190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3640" y="3268080"/>
                <a:ext cx="3594600" cy="261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6390F-414B-472D-A0AB-25D2D6F8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Pas de vaccin à ce jour pour prévenir de l’infection à COVID-19. </a:t>
            </a:r>
          </a:p>
          <a:p>
            <a:pPr marL="0" indent="0">
              <a:buNone/>
            </a:pPr>
            <a:r>
              <a:rPr lang="fr-FR" dirty="0"/>
              <a:t>La meilleure façon de prévenir l'infection est d'éviter d'être exposé au virus.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51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6390F-414B-472D-A0AB-25D2D6F8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CDC recommande que les précautions suivantes contre le rhume et la grippe soient prises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16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6390F-414B-472D-A0AB-25D2D6F8F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650"/>
            <a:ext cx="10515600" cy="1170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CDC recommande que les précautions suivantes contre le rhume et la grippe soient prises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Résultat de recherche d'images pour &quot;se laver les mains&quot;">
            <a:extLst>
              <a:ext uri="{FF2B5EF4-FFF2-40B4-BE49-F238E27FC236}">
                <a16:creationId xmlns:a16="http://schemas.microsoft.com/office/drawing/2014/main" id="{88CDAE11-9C42-434B-9EDE-6F47A990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34" y="1761374"/>
            <a:ext cx="6487777" cy="44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1&quot;">
            <a:extLst>
              <a:ext uri="{FF2B5EF4-FFF2-40B4-BE49-F238E27FC236}">
                <a16:creationId xmlns:a16="http://schemas.microsoft.com/office/drawing/2014/main" id="{F09BFFA2-9C78-4FA8-BA63-E0F0920A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5" y="1864888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6390F-414B-472D-A0AB-25D2D6F8F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650"/>
            <a:ext cx="10515600" cy="1170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CDC recommande que les précautions suivantes contre le rhume et la grippe soient prises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Résultat de recherche d'images pour &quot;2&quot;">
            <a:extLst>
              <a:ext uri="{FF2B5EF4-FFF2-40B4-BE49-F238E27FC236}">
                <a16:creationId xmlns:a16="http://schemas.microsoft.com/office/drawing/2014/main" id="{580FE68B-A231-4DAD-905B-AFE950CD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63981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capture d’écran, assis, téléphone, signe&#10;&#10;Description générée automatiquement">
            <a:extLst>
              <a:ext uri="{FF2B5EF4-FFF2-40B4-BE49-F238E27FC236}">
                <a16:creationId xmlns:a16="http://schemas.microsoft.com/office/drawing/2014/main" id="{1AF53B07-B405-44B7-A525-1A1467F8F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5" b="26022"/>
          <a:stretch/>
        </p:blipFill>
        <p:spPr>
          <a:xfrm>
            <a:off x="3088064" y="2153652"/>
            <a:ext cx="8055995" cy="33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ouche, chapeau, personne&#10;&#10;Description générée automatiquement">
            <a:extLst>
              <a:ext uri="{FF2B5EF4-FFF2-40B4-BE49-F238E27FC236}">
                <a16:creationId xmlns:a16="http://schemas.microsoft.com/office/drawing/2014/main" id="{CAC328DA-B26D-4196-B3EC-7E2D4A43C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05532"/>
            <a:ext cx="5294716" cy="32469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3F403C8C-A6FB-43A9-873F-AE0C7CDAD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53" y="643467"/>
            <a:ext cx="46842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3F403C8C-A6FB-43A9-873F-AE0C7CDA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53" y="643467"/>
            <a:ext cx="4684243" cy="55710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D8FDCC8-22F0-45E8-A586-D61146653D99}"/>
              </a:ext>
            </a:extLst>
          </p:cNvPr>
          <p:cNvSpPr txBox="1"/>
          <p:nvPr/>
        </p:nvSpPr>
        <p:spPr>
          <a:xfrm>
            <a:off x="1130968" y="1443789"/>
            <a:ext cx="450189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Le respirateur/masque N95 certifié par le NIOSH est conçu de manière à conférer une protection respiratoire à la personne qui le porte.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Le « N » représente « Ne résiste pas à l'huile » tandis que le « 95 » indique un taux d'efficacité de filtration de 95 %.</a:t>
            </a:r>
          </a:p>
        </p:txBody>
      </p:sp>
    </p:spTree>
    <p:extLst>
      <p:ext uri="{BB962C8B-B14F-4D97-AF65-F5344CB8AC3E}">
        <p14:creationId xmlns:p14="http://schemas.microsoft.com/office/powerpoint/2010/main" val="351927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6390F-414B-472D-A0AB-25D2D6F8F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650"/>
            <a:ext cx="10515600" cy="1170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CDC recommande que les précautions suivantes contre le rhume et la grippe soient prises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 descr="Résultat de recherche d'images pour &quot;3&quot;">
            <a:extLst>
              <a:ext uri="{FF2B5EF4-FFF2-40B4-BE49-F238E27FC236}">
                <a16:creationId xmlns:a16="http://schemas.microsoft.com/office/drawing/2014/main" id="{40F890DD-1ECF-416E-8134-E472433B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-">
            <a:extLst>
              <a:ext uri="{FF2B5EF4-FFF2-40B4-BE49-F238E27FC236}">
                <a16:creationId xmlns:a16="http://schemas.microsoft.com/office/drawing/2014/main" id="{0FF012F9-A32A-48D4-8840-038313D965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2C19D9-F8A9-452F-9391-B1A021723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910" y="2000078"/>
            <a:ext cx="8625889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Ce qu’il faut dire aux malades, contacts ou suspects :</a:t>
            </a: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 Rester chez soi, limiter les sorties, contacter son médecin ou le numéro d’urgence;</a:t>
            </a: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 Limiter les contacts directs et indirects (via les objets);</a:t>
            </a: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 Porter un masque, notamment lorsqu’on est en contact avec des personnes fragiles</a:t>
            </a:r>
            <a:r>
              <a:rPr lang="fr-FR" altLang="fr-FR" sz="1100" dirty="0">
                <a:latin typeface="roboto"/>
              </a:rPr>
              <a:t>.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86268B-A28A-45AA-97F9-B1B01EEA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70021"/>
            <a:ext cx="9144000" cy="54069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Il n'est pas recommandé à la population de porter des </a:t>
            </a:r>
            <a:r>
              <a:rPr lang="fr-FR" b="1" dirty="0">
                <a:solidFill>
                  <a:srgbClr val="C00000"/>
                </a:solidFill>
              </a:rPr>
              <a:t>masques faciaux</a:t>
            </a:r>
            <a:r>
              <a:rPr lang="fr-FR" dirty="0"/>
              <a:t> pour se protéger contre le virus. 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Les masques faciaux ne doivent être portés que par des personnes symptomatiques </a:t>
            </a:r>
            <a:r>
              <a:rPr lang="fr-FR" dirty="0"/>
              <a:t>(conseillé par un professionnel de la santé) afin de réduire le risque de transmission de l'infection à d'autres personnes.</a:t>
            </a:r>
          </a:p>
        </p:txBody>
      </p:sp>
      <p:pic>
        <p:nvPicPr>
          <p:cNvPr id="5122" name="Picture 2" descr="Résultat de recherche d'images pour &quot;important&quot;">
            <a:extLst>
              <a:ext uri="{FF2B5EF4-FFF2-40B4-BE49-F238E27FC236}">
                <a16:creationId xmlns:a16="http://schemas.microsoft.com/office/drawing/2014/main" id="{C0B99EEC-C3D8-464B-AEA3-43AF02D3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93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517</Words>
  <Application>Microsoft Office PowerPoint</Application>
  <PresentationFormat>Grand écran</PresentationFormat>
  <Paragraphs>28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Brush Script MT</vt:lpstr>
      <vt:lpstr>Calibri</vt:lpstr>
      <vt:lpstr>Calibri Light</vt:lpstr>
      <vt:lpstr>Mistral</vt:lpstr>
      <vt:lpstr>roboto</vt:lpstr>
      <vt:lpstr>Thème Office</vt:lpstr>
      <vt:lpstr>Prevention de l’infection à Covid 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de la maladie à Covid 19</dc:title>
  <dc:creator>Mick Shongo ya Pongombo</dc:creator>
  <cp:lastModifiedBy>Mick Shongo ya Pongombo</cp:lastModifiedBy>
  <cp:revision>6</cp:revision>
  <dcterms:created xsi:type="dcterms:W3CDTF">2020-03-13T06:18:17Z</dcterms:created>
  <dcterms:modified xsi:type="dcterms:W3CDTF">2020-03-13T08:32:45Z</dcterms:modified>
</cp:coreProperties>
</file>