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59"/>
  </p:notesMasterIdLst>
  <p:sldIdLst>
    <p:sldId id="256" r:id="rId2"/>
    <p:sldId id="371" r:id="rId3"/>
    <p:sldId id="372" r:id="rId4"/>
    <p:sldId id="374" r:id="rId5"/>
    <p:sldId id="390" r:id="rId6"/>
    <p:sldId id="366" r:id="rId7"/>
    <p:sldId id="370" r:id="rId8"/>
    <p:sldId id="397" r:id="rId9"/>
    <p:sldId id="368" r:id="rId10"/>
    <p:sldId id="369" r:id="rId11"/>
    <p:sldId id="290" r:id="rId12"/>
    <p:sldId id="312" r:id="rId13"/>
    <p:sldId id="307" r:id="rId14"/>
    <p:sldId id="394" r:id="rId15"/>
    <p:sldId id="395" r:id="rId16"/>
    <p:sldId id="396" r:id="rId17"/>
    <p:sldId id="380" r:id="rId18"/>
    <p:sldId id="381" r:id="rId19"/>
    <p:sldId id="382" r:id="rId20"/>
    <p:sldId id="379" r:id="rId21"/>
    <p:sldId id="383" r:id="rId22"/>
    <p:sldId id="384" r:id="rId23"/>
    <p:sldId id="319" r:id="rId24"/>
    <p:sldId id="322" r:id="rId25"/>
    <p:sldId id="323" r:id="rId26"/>
    <p:sldId id="324" r:id="rId27"/>
    <p:sldId id="400" r:id="rId28"/>
    <p:sldId id="398" r:id="rId29"/>
    <p:sldId id="401" r:id="rId30"/>
    <p:sldId id="328" r:id="rId31"/>
    <p:sldId id="330" r:id="rId32"/>
    <p:sldId id="331" r:id="rId33"/>
    <p:sldId id="388" r:id="rId34"/>
    <p:sldId id="358" r:id="rId35"/>
    <p:sldId id="333" r:id="rId36"/>
    <p:sldId id="389" r:id="rId37"/>
    <p:sldId id="302" r:id="rId38"/>
    <p:sldId id="337" r:id="rId39"/>
    <p:sldId id="338" r:id="rId40"/>
    <p:sldId id="339" r:id="rId41"/>
    <p:sldId id="363" r:id="rId42"/>
    <p:sldId id="341" r:id="rId43"/>
    <p:sldId id="399" r:id="rId44"/>
    <p:sldId id="342" r:id="rId45"/>
    <p:sldId id="343" r:id="rId46"/>
    <p:sldId id="345" r:id="rId47"/>
    <p:sldId id="346" r:id="rId48"/>
    <p:sldId id="347" r:id="rId49"/>
    <p:sldId id="348" r:id="rId50"/>
    <p:sldId id="349" r:id="rId51"/>
    <p:sldId id="350" r:id="rId52"/>
    <p:sldId id="351" r:id="rId53"/>
    <p:sldId id="353" r:id="rId54"/>
    <p:sldId id="354" r:id="rId55"/>
    <p:sldId id="355" r:id="rId56"/>
    <p:sldId id="356" r:id="rId57"/>
    <p:sldId id="293" r:id="rId5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587" autoAdjust="0"/>
    <p:restoredTop sz="94595"/>
  </p:normalViewPr>
  <p:slideViewPr>
    <p:cSldViewPr snapToGrid="0" snapToObjects="1">
      <p:cViewPr>
        <p:scale>
          <a:sx n="75" d="100"/>
          <a:sy n="75" d="100"/>
        </p:scale>
        <p:origin x="-750" y="16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78D7B6D-4919-464A-A857-DA5CC3A6080C}" type="datetimeFigureOut">
              <a:rPr lang="fr-FR" smtClean="0"/>
              <a:t>13/03/2020</a:t>
            </a:fld>
            <a:endParaRPr lang="fr-FR"/>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F608F8F-A003-4CCE-AF58-F6C1089F0255}" type="slidenum">
              <a:rPr lang="fr-FR" smtClean="0"/>
              <a:t>‹N°›</a:t>
            </a:fld>
            <a:endParaRPr lang="fr-FR"/>
          </a:p>
        </p:txBody>
      </p:sp>
    </p:spTree>
    <p:extLst>
      <p:ext uri="{BB962C8B-B14F-4D97-AF65-F5344CB8AC3E}">
        <p14:creationId xmlns:p14="http://schemas.microsoft.com/office/powerpoint/2010/main" val="3798671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ChangeArrowheads="1"/>
          </p:cNvSpPr>
          <p:nvPr/>
        </p:nvSpPr>
        <p:spPr bwMode="auto">
          <a:xfrm>
            <a:off x="3889375" y="0"/>
            <a:ext cx="2992438" cy="449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fr-FR">
              <a:latin typeface="Calibri" pitchFamily="34" charset="0"/>
            </a:endParaRPr>
          </a:p>
        </p:txBody>
      </p:sp>
      <p:sp>
        <p:nvSpPr>
          <p:cNvPr id="38915" name="Rectangle 3"/>
          <p:cNvSpPr>
            <a:spLocks noChangeArrowheads="1"/>
          </p:cNvSpPr>
          <p:nvPr/>
        </p:nvSpPr>
        <p:spPr bwMode="auto">
          <a:xfrm>
            <a:off x="3889375" y="8707438"/>
            <a:ext cx="2992438" cy="449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b"/>
          <a:lstStyle/>
          <a:p>
            <a:pPr algn="r"/>
            <a:r>
              <a:rPr lang="en-US" sz="1200">
                <a:solidFill>
                  <a:srgbClr val="FFFFFF"/>
                </a:solidFill>
              </a:rPr>
              <a:t>1</a:t>
            </a:r>
          </a:p>
        </p:txBody>
      </p:sp>
      <p:sp>
        <p:nvSpPr>
          <p:cNvPr id="38916" name="Rectangle 4"/>
          <p:cNvSpPr>
            <a:spLocks noChangeArrowheads="1"/>
          </p:cNvSpPr>
          <p:nvPr/>
        </p:nvSpPr>
        <p:spPr bwMode="auto">
          <a:xfrm>
            <a:off x="0" y="8707438"/>
            <a:ext cx="2992438" cy="449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fr-FR">
              <a:latin typeface="Calibri" pitchFamily="34" charset="0"/>
            </a:endParaRPr>
          </a:p>
        </p:txBody>
      </p:sp>
      <p:sp>
        <p:nvSpPr>
          <p:cNvPr id="38917" name="Rectangle 5"/>
          <p:cNvSpPr>
            <a:spLocks noChangeArrowheads="1"/>
          </p:cNvSpPr>
          <p:nvPr/>
        </p:nvSpPr>
        <p:spPr bwMode="auto">
          <a:xfrm>
            <a:off x="0" y="0"/>
            <a:ext cx="2992438" cy="449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fr-FR">
              <a:latin typeface="Calibri" pitchFamily="34" charset="0"/>
            </a:endParaRPr>
          </a:p>
        </p:txBody>
      </p:sp>
      <p:sp>
        <p:nvSpPr>
          <p:cNvPr id="38918" name="Rectangle 6"/>
          <p:cNvSpPr>
            <a:spLocks noGrp="1" noRot="1" noChangeAspect="1" noChangeArrowheads="1" noTextEdit="1"/>
          </p:cNvSpPr>
          <p:nvPr>
            <p:ph type="sldImg"/>
          </p:nvPr>
        </p:nvSpPr>
        <p:spPr bwMode="auto">
          <a:solidFill>
            <a:srgbClr val="FFFFFF"/>
          </a:solidFill>
          <a:ln cap="flat">
            <a:solidFill>
              <a:srgbClr val="000000"/>
            </a:solidFill>
            <a:miter lim="800000"/>
            <a:headEnd/>
            <a:tailEnd/>
          </a:ln>
        </p:spPr>
      </p:sp>
      <p:sp>
        <p:nvSpPr>
          <p:cNvPr id="38919" name="Rectangle 7"/>
          <p:cNvSpPr>
            <a:spLocks noGrp="1" noChangeArrowheads="1"/>
          </p:cNvSpPr>
          <p:nvPr>
            <p:ph type="body" idx="1"/>
          </p:nvPr>
        </p:nvSpPr>
        <p:spPr bwMode="auto">
          <a:xfrm>
            <a:off x="896938" y="4352925"/>
            <a:ext cx="5013325" cy="41290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ChangeArrowheads="1"/>
          </p:cNvSpPr>
          <p:nvPr/>
        </p:nvSpPr>
        <p:spPr bwMode="auto">
          <a:xfrm>
            <a:off x="3889375" y="0"/>
            <a:ext cx="2992438" cy="449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fr-FR">
              <a:latin typeface="Calibri" pitchFamily="34" charset="0"/>
            </a:endParaRPr>
          </a:p>
        </p:txBody>
      </p:sp>
      <p:sp>
        <p:nvSpPr>
          <p:cNvPr id="39939" name="Rectangle 3"/>
          <p:cNvSpPr>
            <a:spLocks noChangeArrowheads="1"/>
          </p:cNvSpPr>
          <p:nvPr/>
        </p:nvSpPr>
        <p:spPr bwMode="auto">
          <a:xfrm>
            <a:off x="3889375" y="8707438"/>
            <a:ext cx="2992438" cy="449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b"/>
          <a:lstStyle/>
          <a:p>
            <a:pPr algn="r"/>
            <a:r>
              <a:rPr lang="en-US" sz="1200">
                <a:solidFill>
                  <a:srgbClr val="FFFFFF"/>
                </a:solidFill>
              </a:rPr>
              <a:t>1</a:t>
            </a:r>
          </a:p>
        </p:txBody>
      </p:sp>
      <p:sp>
        <p:nvSpPr>
          <p:cNvPr id="39940" name="Rectangle 4"/>
          <p:cNvSpPr>
            <a:spLocks noChangeArrowheads="1"/>
          </p:cNvSpPr>
          <p:nvPr/>
        </p:nvSpPr>
        <p:spPr bwMode="auto">
          <a:xfrm>
            <a:off x="0" y="8707438"/>
            <a:ext cx="2992438" cy="449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fr-FR">
              <a:latin typeface="Calibri" pitchFamily="34" charset="0"/>
            </a:endParaRPr>
          </a:p>
        </p:txBody>
      </p:sp>
      <p:sp>
        <p:nvSpPr>
          <p:cNvPr id="39941" name="Rectangle 5"/>
          <p:cNvSpPr>
            <a:spLocks noChangeArrowheads="1"/>
          </p:cNvSpPr>
          <p:nvPr/>
        </p:nvSpPr>
        <p:spPr bwMode="auto">
          <a:xfrm>
            <a:off x="0" y="0"/>
            <a:ext cx="2992438" cy="449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fr-FR">
              <a:latin typeface="Calibri" pitchFamily="34" charset="0"/>
            </a:endParaRPr>
          </a:p>
        </p:txBody>
      </p:sp>
      <p:sp>
        <p:nvSpPr>
          <p:cNvPr id="39942" name="Rectangle 6"/>
          <p:cNvSpPr>
            <a:spLocks noGrp="1" noRot="1" noChangeAspect="1" noChangeArrowheads="1" noTextEdit="1"/>
          </p:cNvSpPr>
          <p:nvPr>
            <p:ph type="sldImg"/>
          </p:nvPr>
        </p:nvSpPr>
        <p:spPr bwMode="auto">
          <a:solidFill>
            <a:srgbClr val="FFFFFF"/>
          </a:solidFill>
          <a:ln cap="flat">
            <a:solidFill>
              <a:srgbClr val="000000"/>
            </a:solidFill>
            <a:miter lim="800000"/>
            <a:headEnd/>
            <a:tailEnd/>
          </a:ln>
        </p:spPr>
      </p:sp>
      <p:sp>
        <p:nvSpPr>
          <p:cNvPr id="39943" name="Rectangle 7"/>
          <p:cNvSpPr>
            <a:spLocks noGrp="1" noChangeArrowheads="1"/>
          </p:cNvSpPr>
          <p:nvPr>
            <p:ph type="body" idx="1"/>
          </p:nvPr>
        </p:nvSpPr>
        <p:spPr bwMode="auto">
          <a:xfrm>
            <a:off x="896938" y="4352925"/>
            <a:ext cx="5013325" cy="41290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9F608F8F-A003-4CCE-AF58-F6C1089F0255}" type="slidenum">
              <a:rPr lang="fr-FR" smtClean="0"/>
              <a:t>46</a:t>
            </a:fld>
            <a:endParaRPr lang="fr-FR"/>
          </a:p>
        </p:txBody>
      </p:sp>
    </p:spTree>
    <p:extLst>
      <p:ext uri="{BB962C8B-B14F-4D97-AF65-F5344CB8AC3E}">
        <p14:creationId xmlns:p14="http://schemas.microsoft.com/office/powerpoint/2010/main" val="13809246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12192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2192" y="6053328"/>
            <a:ext cx="2999232"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3145536" y="6044184"/>
            <a:ext cx="90464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3149600" y="4038600"/>
            <a:ext cx="8636000" cy="1828800"/>
          </a:xfrm>
        </p:spPr>
        <p:txBody>
          <a:bodyPr anchor="b"/>
          <a:lstStyle>
            <a:lvl1pPr>
              <a:defRPr cap="all" baseline="0"/>
            </a:lvl1pPr>
          </a:lstStyle>
          <a:p>
            <a:r>
              <a:rPr kumimoji="0" lang="fr-FR" smtClean="0"/>
              <a:t>Modifiez le style du titre</a:t>
            </a:r>
            <a:endParaRPr kumimoji="0" lang="en-US"/>
          </a:p>
        </p:txBody>
      </p:sp>
      <p:sp>
        <p:nvSpPr>
          <p:cNvPr id="9" name="Sous-titre 8"/>
          <p:cNvSpPr>
            <a:spLocks noGrp="1"/>
          </p:cNvSpPr>
          <p:nvPr>
            <p:ph type="subTitle" idx="1"/>
          </p:nvPr>
        </p:nvSpPr>
        <p:spPr>
          <a:xfrm>
            <a:off x="3149600" y="6050037"/>
            <a:ext cx="89408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Modifiez le style des sous-titres du masque</a:t>
            </a:r>
            <a:endParaRPr kumimoji="0" lang="en-US"/>
          </a:p>
        </p:txBody>
      </p:sp>
      <p:sp>
        <p:nvSpPr>
          <p:cNvPr id="28" name="Espace réservé de la date 27"/>
          <p:cNvSpPr>
            <a:spLocks noGrp="1"/>
          </p:cNvSpPr>
          <p:nvPr>
            <p:ph type="dt" sz="half" idx="10"/>
          </p:nvPr>
        </p:nvSpPr>
        <p:spPr>
          <a:xfrm>
            <a:off x="101600" y="6068699"/>
            <a:ext cx="2743200" cy="685800"/>
          </a:xfrm>
        </p:spPr>
        <p:txBody>
          <a:bodyPr>
            <a:noAutofit/>
          </a:bodyPr>
          <a:lstStyle>
            <a:lvl1pPr algn="ctr">
              <a:defRPr sz="2000">
                <a:solidFill>
                  <a:srgbClr val="FFFFFF"/>
                </a:solidFill>
              </a:defRPr>
            </a:lvl1pPr>
          </a:lstStyle>
          <a:p>
            <a:fld id="{33ED8B1F-2EC8-BD4A-A434-E196D4986F8A}" type="datetimeFigureOut">
              <a:rPr lang="fr-FR" smtClean="0"/>
              <a:t>13/03/2020</a:t>
            </a:fld>
            <a:endParaRPr lang="fr-FR"/>
          </a:p>
        </p:txBody>
      </p:sp>
      <p:sp>
        <p:nvSpPr>
          <p:cNvPr id="17" name="Espace réservé du pied de page 16"/>
          <p:cNvSpPr>
            <a:spLocks noGrp="1"/>
          </p:cNvSpPr>
          <p:nvPr>
            <p:ph type="ftr" sz="quarter" idx="11"/>
          </p:nvPr>
        </p:nvSpPr>
        <p:spPr>
          <a:xfrm>
            <a:off x="2780524" y="236539"/>
            <a:ext cx="7823200" cy="365125"/>
          </a:xfrm>
        </p:spPr>
        <p:txBody>
          <a:bodyPr/>
          <a:lstStyle>
            <a:lvl1pPr algn="r">
              <a:defRPr>
                <a:solidFill>
                  <a:schemeClr val="tx2"/>
                </a:solidFill>
              </a:defRPr>
            </a:lvl1pPr>
          </a:lstStyle>
          <a:p>
            <a:endParaRPr lang="fr-FR"/>
          </a:p>
        </p:txBody>
      </p:sp>
      <p:sp>
        <p:nvSpPr>
          <p:cNvPr id="29" name="Espace réservé du numéro de diapositive 28"/>
          <p:cNvSpPr>
            <a:spLocks noGrp="1"/>
          </p:cNvSpPr>
          <p:nvPr>
            <p:ph type="sldNum" sz="quarter" idx="12"/>
          </p:nvPr>
        </p:nvSpPr>
        <p:spPr>
          <a:xfrm>
            <a:off x="10668000" y="228600"/>
            <a:ext cx="1117600" cy="381000"/>
          </a:xfrm>
        </p:spPr>
        <p:txBody>
          <a:bodyPr/>
          <a:lstStyle>
            <a:lvl1pPr>
              <a:defRPr>
                <a:solidFill>
                  <a:schemeClr val="tx2"/>
                </a:solidFill>
              </a:defRPr>
            </a:lvl1pPr>
          </a:lstStyle>
          <a:p>
            <a:fld id="{11ECFD36-8571-FA42-8CDC-A02BA243A9E0}" type="slidenum">
              <a:rPr lang="fr-FR" smtClean="0"/>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33ED8B1F-2EC8-BD4A-A434-E196D4986F8A}" type="datetimeFigureOut">
              <a:rPr lang="fr-FR" smtClean="0"/>
              <a:t>13/03/2020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1ECFD36-8571-FA42-8CDC-A02BA243A9E0}"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bg>
      <p:bgRef idx="1001">
        <a:schemeClr val="bg1"/>
      </p:bgRef>
    </p:bg>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37600" y="609601"/>
            <a:ext cx="2743200" cy="5516563"/>
          </a:xfrm>
        </p:spPr>
        <p:txBody>
          <a:bodyPr vert="eaVer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609600" y="609600"/>
            <a:ext cx="7416800" cy="5516564"/>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a:xfrm>
            <a:off x="8737600" y="6248403"/>
            <a:ext cx="2946400" cy="365125"/>
          </a:xfrm>
        </p:spPr>
        <p:txBody>
          <a:bodyPr/>
          <a:lstStyle/>
          <a:p>
            <a:fld id="{33ED8B1F-2EC8-BD4A-A434-E196D4986F8A}" type="datetimeFigureOut">
              <a:rPr lang="fr-FR" smtClean="0"/>
              <a:t>13/03/2020</a:t>
            </a:fld>
            <a:endParaRPr lang="fr-FR"/>
          </a:p>
        </p:txBody>
      </p:sp>
      <p:sp>
        <p:nvSpPr>
          <p:cNvPr id="5" name="Espace réservé du pied de page 4"/>
          <p:cNvSpPr>
            <a:spLocks noGrp="1"/>
          </p:cNvSpPr>
          <p:nvPr>
            <p:ph type="ftr" sz="quarter" idx="11"/>
          </p:nvPr>
        </p:nvSpPr>
        <p:spPr>
          <a:xfrm>
            <a:off x="609602" y="6248208"/>
            <a:ext cx="7431311" cy="365125"/>
          </a:xfrm>
        </p:spPr>
        <p:txBody>
          <a:bodyPr/>
          <a:lstStyle/>
          <a:p>
            <a:endParaRPr lang="fr-FR"/>
          </a:p>
        </p:txBody>
      </p:sp>
      <p:sp>
        <p:nvSpPr>
          <p:cNvPr id="7" name="Rectangle 6"/>
          <p:cNvSpPr/>
          <p:nvPr/>
        </p:nvSpPr>
        <p:spPr bwMode="white">
          <a:xfrm>
            <a:off x="8128424" y="0"/>
            <a:ext cx="42672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8189384" y="609600"/>
            <a:ext cx="3048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8189384" y="0"/>
            <a:ext cx="3048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rot="5400000">
            <a:off x="8075084" y="103716"/>
            <a:ext cx="533400" cy="325968"/>
          </a:xfrm>
        </p:spPr>
        <p:txBody>
          <a:bodyPr/>
          <a:lstStyle/>
          <a:p>
            <a:fld id="{11ECFD36-8571-FA42-8CDC-A02BA243A9E0}" type="slidenum">
              <a:rPr lang="fr-FR" smtClean="0"/>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816864" y="228600"/>
            <a:ext cx="10871200" cy="990600"/>
          </a:xfrm>
        </p:spPr>
        <p:txBody>
          <a:bodyPr/>
          <a:lstStyle/>
          <a:p>
            <a:r>
              <a:rPr kumimoji="0" lang="fr-FR" smtClean="0"/>
              <a:t>Modifiez le style du titre</a:t>
            </a:r>
            <a:endParaRPr kumimoji="0" lang="en-US"/>
          </a:p>
        </p:txBody>
      </p:sp>
      <p:sp>
        <p:nvSpPr>
          <p:cNvPr id="4" name="Espace réservé de la date 3"/>
          <p:cNvSpPr>
            <a:spLocks noGrp="1"/>
          </p:cNvSpPr>
          <p:nvPr>
            <p:ph type="dt" sz="half" idx="10"/>
          </p:nvPr>
        </p:nvSpPr>
        <p:spPr/>
        <p:txBody>
          <a:bodyPr/>
          <a:lstStyle/>
          <a:p>
            <a:fld id="{33ED8B1F-2EC8-BD4A-A434-E196D4986F8A}" type="datetimeFigureOut">
              <a:rPr lang="fr-FR" smtClean="0"/>
              <a:t>13/03/2020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lvl1pPr>
              <a:defRPr>
                <a:solidFill>
                  <a:srgbClr val="FFFFFF"/>
                </a:solidFill>
              </a:defRPr>
            </a:lvl1pPr>
          </a:lstStyle>
          <a:p>
            <a:fld id="{11ECFD36-8571-FA42-8CDC-A02BA243A9E0}" type="slidenum">
              <a:rPr lang="fr-FR" smtClean="0"/>
              <a:t>‹N°›</a:t>
            </a:fld>
            <a:endParaRPr lang="fr-FR"/>
          </a:p>
        </p:txBody>
      </p:sp>
      <p:sp>
        <p:nvSpPr>
          <p:cNvPr id="8" name="Espace réservé du contenu 7"/>
          <p:cNvSpPr>
            <a:spLocks noGrp="1"/>
          </p:cNvSpPr>
          <p:nvPr>
            <p:ph sz="quarter" idx="1"/>
          </p:nvPr>
        </p:nvSpPr>
        <p:spPr>
          <a:xfrm>
            <a:off x="816864" y="1600200"/>
            <a:ext cx="10871200" cy="44958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1"/>
      </p:bgRef>
    </p:bg>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1828801" y="2743200"/>
            <a:ext cx="9497484"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Modifiez les styles du texte du masque</a:t>
            </a:r>
          </a:p>
        </p:txBody>
      </p:sp>
      <p:sp>
        <p:nvSpPr>
          <p:cNvPr id="7" name="Rectangle 6"/>
          <p:cNvSpPr/>
          <p:nvPr/>
        </p:nvSpPr>
        <p:spPr bwMode="white">
          <a:xfrm>
            <a:off x="0" y="1524000"/>
            <a:ext cx="12192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7272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828800" y="1600200"/>
            <a:ext cx="103632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1828800" y="1600200"/>
            <a:ext cx="10160000" cy="990600"/>
          </a:xfrm>
        </p:spPr>
        <p:txBody>
          <a:bodyPr/>
          <a:lstStyle>
            <a:lvl1pPr algn="l">
              <a:buNone/>
              <a:defRPr sz="4400" b="0" cap="none">
                <a:solidFill>
                  <a:srgbClr val="FFFFFF"/>
                </a:solidFill>
              </a:defRPr>
            </a:lvl1pPr>
          </a:lstStyle>
          <a:p>
            <a:r>
              <a:rPr kumimoji="0" lang="fr-FR" smtClean="0"/>
              <a:t>Modifiez le style du titre</a:t>
            </a:r>
            <a:endParaRPr kumimoji="0" lang="en-US"/>
          </a:p>
        </p:txBody>
      </p:sp>
      <p:sp>
        <p:nvSpPr>
          <p:cNvPr id="12" name="Espace réservé de la date 11"/>
          <p:cNvSpPr>
            <a:spLocks noGrp="1"/>
          </p:cNvSpPr>
          <p:nvPr>
            <p:ph type="dt" sz="half" idx="10"/>
          </p:nvPr>
        </p:nvSpPr>
        <p:spPr/>
        <p:txBody>
          <a:bodyPr/>
          <a:lstStyle/>
          <a:p>
            <a:fld id="{33ED8B1F-2EC8-BD4A-A434-E196D4986F8A}" type="datetimeFigureOut">
              <a:rPr lang="fr-FR" smtClean="0"/>
              <a:t>13/03/2020</a:t>
            </a:fld>
            <a:endParaRPr lang="fr-FR"/>
          </a:p>
        </p:txBody>
      </p:sp>
      <p:sp>
        <p:nvSpPr>
          <p:cNvPr id="13" name="Espace réservé du numéro de diapositive 12"/>
          <p:cNvSpPr>
            <a:spLocks noGrp="1"/>
          </p:cNvSpPr>
          <p:nvPr>
            <p:ph type="sldNum" sz="quarter" idx="11"/>
          </p:nvPr>
        </p:nvSpPr>
        <p:spPr>
          <a:xfrm>
            <a:off x="0" y="1752600"/>
            <a:ext cx="1727200" cy="701676"/>
          </a:xfrm>
        </p:spPr>
        <p:txBody>
          <a:bodyPr>
            <a:noAutofit/>
          </a:bodyPr>
          <a:lstStyle>
            <a:lvl1pPr>
              <a:defRPr sz="2400">
                <a:solidFill>
                  <a:srgbClr val="FFFFFF"/>
                </a:solidFill>
              </a:defRPr>
            </a:lvl1pPr>
          </a:lstStyle>
          <a:p>
            <a:fld id="{11ECFD36-8571-FA42-8CDC-A02BA243A9E0}" type="slidenum">
              <a:rPr lang="fr-FR" smtClean="0"/>
              <a:t>‹N°›</a:t>
            </a:fld>
            <a:endParaRPr lang="fr-FR"/>
          </a:p>
        </p:txBody>
      </p:sp>
      <p:sp>
        <p:nvSpPr>
          <p:cNvPr id="14" name="Espace réservé du pied de page 13"/>
          <p:cNvSpPr>
            <a:spLocks noGrp="1"/>
          </p:cNvSpPr>
          <p:nvPr>
            <p:ph type="ftr" sz="quarter" idx="12"/>
          </p:nvPr>
        </p:nvSpPr>
        <p:spPr/>
        <p:txBody>
          <a:bodyPr/>
          <a:lstStyle/>
          <a:p>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9" name="Espace réservé du contenu 8"/>
          <p:cNvSpPr>
            <a:spLocks noGrp="1"/>
          </p:cNvSpPr>
          <p:nvPr>
            <p:ph sz="quarter" idx="1"/>
          </p:nvPr>
        </p:nvSpPr>
        <p:spPr>
          <a:xfrm>
            <a:off x="812800" y="1589567"/>
            <a:ext cx="5181600" cy="45720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6459868" y="1589567"/>
            <a:ext cx="5181600" cy="45720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8" name="Espace réservé de la date 7"/>
          <p:cNvSpPr>
            <a:spLocks noGrp="1"/>
          </p:cNvSpPr>
          <p:nvPr>
            <p:ph type="dt" sz="half" idx="15"/>
          </p:nvPr>
        </p:nvSpPr>
        <p:spPr/>
        <p:txBody>
          <a:bodyPr rtlCol="0"/>
          <a:lstStyle/>
          <a:p>
            <a:fld id="{33ED8B1F-2EC8-BD4A-A434-E196D4986F8A}" type="datetimeFigureOut">
              <a:rPr lang="fr-FR" smtClean="0"/>
              <a:t>13/03/2020</a:t>
            </a:fld>
            <a:endParaRPr lang="fr-FR"/>
          </a:p>
        </p:txBody>
      </p:sp>
      <p:sp>
        <p:nvSpPr>
          <p:cNvPr id="10" name="Espace réservé du numéro de diapositive 9"/>
          <p:cNvSpPr>
            <a:spLocks noGrp="1"/>
          </p:cNvSpPr>
          <p:nvPr>
            <p:ph type="sldNum" sz="quarter" idx="16"/>
          </p:nvPr>
        </p:nvSpPr>
        <p:spPr/>
        <p:txBody>
          <a:bodyPr rtlCol="0"/>
          <a:lstStyle/>
          <a:p>
            <a:fld id="{11ECFD36-8571-FA42-8CDC-A02BA243A9E0}" type="slidenum">
              <a:rPr lang="fr-FR" smtClean="0"/>
              <a:t>‹N°›</a:t>
            </a:fld>
            <a:endParaRPr lang="fr-FR"/>
          </a:p>
        </p:txBody>
      </p:sp>
      <p:sp>
        <p:nvSpPr>
          <p:cNvPr id="12" name="Espace réservé du pied de page 11"/>
          <p:cNvSpPr>
            <a:spLocks noGrp="1"/>
          </p:cNvSpPr>
          <p:nvPr>
            <p:ph type="ftr" sz="quarter" idx="17"/>
          </p:nvPr>
        </p:nvSpPr>
        <p:spPr/>
        <p:txBody>
          <a:bodyPr rtlCol="0"/>
          <a:lstStyle/>
          <a:p>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711200" y="273050"/>
            <a:ext cx="10871200" cy="869950"/>
          </a:xfrm>
        </p:spPr>
        <p:txBody>
          <a:bodyPr anchor="ctr"/>
          <a:lstStyle>
            <a:lvl1pPr>
              <a:defRPr/>
            </a:lvl1pPr>
          </a:lstStyle>
          <a:p>
            <a:r>
              <a:rPr kumimoji="0" lang="fr-FR" smtClean="0"/>
              <a:t>Modifiez le style du titre</a:t>
            </a:r>
            <a:endParaRPr kumimoji="0" lang="en-US"/>
          </a:p>
        </p:txBody>
      </p:sp>
      <p:sp>
        <p:nvSpPr>
          <p:cNvPr id="11" name="Espace réservé du contenu 10"/>
          <p:cNvSpPr>
            <a:spLocks noGrp="1"/>
          </p:cNvSpPr>
          <p:nvPr>
            <p:ph sz="quarter" idx="2"/>
          </p:nvPr>
        </p:nvSpPr>
        <p:spPr>
          <a:xfrm>
            <a:off x="812800" y="2438400"/>
            <a:ext cx="5181600" cy="35814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6400800" y="2438400"/>
            <a:ext cx="5181600" cy="35814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0" name="Espace réservé de la date 9"/>
          <p:cNvSpPr>
            <a:spLocks noGrp="1"/>
          </p:cNvSpPr>
          <p:nvPr>
            <p:ph type="dt" sz="half" idx="15"/>
          </p:nvPr>
        </p:nvSpPr>
        <p:spPr/>
        <p:txBody>
          <a:bodyPr rtlCol="0"/>
          <a:lstStyle/>
          <a:p>
            <a:fld id="{33ED8B1F-2EC8-BD4A-A434-E196D4986F8A}" type="datetimeFigureOut">
              <a:rPr lang="fr-FR" smtClean="0"/>
              <a:t>13/03/2020</a:t>
            </a:fld>
            <a:endParaRPr lang="fr-FR"/>
          </a:p>
        </p:txBody>
      </p:sp>
      <p:sp>
        <p:nvSpPr>
          <p:cNvPr id="12" name="Espace réservé du numéro de diapositive 11"/>
          <p:cNvSpPr>
            <a:spLocks noGrp="1"/>
          </p:cNvSpPr>
          <p:nvPr>
            <p:ph type="sldNum" sz="quarter" idx="16"/>
          </p:nvPr>
        </p:nvSpPr>
        <p:spPr/>
        <p:txBody>
          <a:bodyPr rtlCol="0"/>
          <a:lstStyle/>
          <a:p>
            <a:fld id="{11ECFD36-8571-FA42-8CDC-A02BA243A9E0}" type="slidenum">
              <a:rPr lang="fr-FR" smtClean="0"/>
              <a:t>‹N°›</a:t>
            </a:fld>
            <a:endParaRPr lang="fr-FR"/>
          </a:p>
        </p:txBody>
      </p:sp>
      <p:sp>
        <p:nvSpPr>
          <p:cNvPr id="14" name="Espace réservé du pied de page 13"/>
          <p:cNvSpPr>
            <a:spLocks noGrp="1"/>
          </p:cNvSpPr>
          <p:nvPr>
            <p:ph type="ftr" sz="quarter" idx="17"/>
          </p:nvPr>
        </p:nvSpPr>
        <p:spPr/>
        <p:txBody>
          <a:bodyPr rtlCol="0"/>
          <a:lstStyle/>
          <a:p>
            <a:endParaRPr lang="fr-FR"/>
          </a:p>
        </p:txBody>
      </p:sp>
      <p:sp>
        <p:nvSpPr>
          <p:cNvPr id="16" name="Espace réservé du texte 15"/>
          <p:cNvSpPr>
            <a:spLocks noGrp="1"/>
          </p:cNvSpPr>
          <p:nvPr>
            <p:ph type="body" sz="quarter" idx="1"/>
          </p:nvPr>
        </p:nvSpPr>
        <p:spPr>
          <a:xfrm>
            <a:off x="812800" y="1752600"/>
            <a:ext cx="51816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fr-FR" smtClean="0"/>
              <a:t>Modifiez les styles du texte du masque</a:t>
            </a:r>
          </a:p>
        </p:txBody>
      </p:sp>
      <p:sp>
        <p:nvSpPr>
          <p:cNvPr id="15" name="Espace réservé du texte 14"/>
          <p:cNvSpPr>
            <a:spLocks noGrp="1"/>
          </p:cNvSpPr>
          <p:nvPr>
            <p:ph type="body" sz="quarter" idx="3"/>
          </p:nvPr>
        </p:nvSpPr>
        <p:spPr>
          <a:xfrm>
            <a:off x="6400800" y="1752600"/>
            <a:ext cx="51816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fr-FR" smtClean="0"/>
              <a:t>Modifiez les styles du texte du masque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e la date 2"/>
          <p:cNvSpPr>
            <a:spLocks noGrp="1"/>
          </p:cNvSpPr>
          <p:nvPr>
            <p:ph type="dt" sz="half" idx="10"/>
          </p:nvPr>
        </p:nvSpPr>
        <p:spPr/>
        <p:txBody>
          <a:bodyPr/>
          <a:lstStyle/>
          <a:p>
            <a:fld id="{33ED8B1F-2EC8-BD4A-A434-E196D4986F8A}" type="datetimeFigureOut">
              <a:rPr lang="fr-FR" smtClean="0"/>
              <a:t>13/03/2020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lvl1pPr>
              <a:defRPr>
                <a:solidFill>
                  <a:srgbClr val="FFFFFF"/>
                </a:solidFill>
              </a:defRPr>
            </a:lvl1pPr>
          </a:lstStyle>
          <a:p>
            <a:fld id="{11ECFD36-8571-FA42-8CDC-A02BA243A9E0}"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3ED8B1F-2EC8-BD4A-A434-E196D4986F8A}" type="datetimeFigureOut">
              <a:rPr lang="fr-FR" smtClean="0"/>
              <a:t>13/03/2020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a:xfrm>
            <a:off x="0" y="6248400"/>
            <a:ext cx="711200" cy="381000"/>
          </a:xfrm>
        </p:spPr>
        <p:txBody>
          <a:bodyPr/>
          <a:lstStyle>
            <a:lvl1pPr>
              <a:defRPr>
                <a:solidFill>
                  <a:schemeClr val="tx2"/>
                </a:solidFill>
              </a:defRPr>
            </a:lvl1pPr>
          </a:lstStyle>
          <a:p>
            <a:fld id="{11ECFD36-8571-FA42-8CDC-A02BA243A9E0}"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12800" y="273050"/>
            <a:ext cx="10769600" cy="869950"/>
          </a:xfrm>
        </p:spPr>
        <p:txBody>
          <a:bodyPr anchor="ctr"/>
          <a:lstStyle>
            <a:lvl1pPr algn="l">
              <a:buNone/>
              <a:defRPr sz="4400" b="0"/>
            </a:lvl1pPr>
          </a:lstStyle>
          <a:p>
            <a:r>
              <a:rPr kumimoji="0" lang="fr-FR" smtClean="0"/>
              <a:t>Modifiez le style du titre</a:t>
            </a:r>
            <a:endParaRPr kumimoji="0" lang="en-US"/>
          </a:p>
        </p:txBody>
      </p:sp>
      <p:sp>
        <p:nvSpPr>
          <p:cNvPr id="5" name="Espace réservé de la date 4"/>
          <p:cNvSpPr>
            <a:spLocks noGrp="1"/>
          </p:cNvSpPr>
          <p:nvPr>
            <p:ph type="dt" sz="half" idx="10"/>
          </p:nvPr>
        </p:nvSpPr>
        <p:spPr/>
        <p:txBody>
          <a:bodyPr/>
          <a:lstStyle/>
          <a:p>
            <a:fld id="{33ED8B1F-2EC8-BD4A-A434-E196D4986F8A}" type="datetimeFigureOut">
              <a:rPr lang="fr-FR" smtClean="0"/>
              <a:t>13/03/2020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lvl1pPr>
              <a:defRPr>
                <a:solidFill>
                  <a:srgbClr val="FFFFFF"/>
                </a:solidFill>
              </a:defRPr>
            </a:lvl1pPr>
          </a:lstStyle>
          <a:p>
            <a:fld id="{11ECFD36-8571-FA42-8CDC-A02BA243A9E0}" type="slidenum">
              <a:rPr lang="fr-FR" smtClean="0"/>
              <a:t>‹N°›</a:t>
            </a:fld>
            <a:endParaRPr lang="fr-FR"/>
          </a:p>
        </p:txBody>
      </p:sp>
      <p:sp>
        <p:nvSpPr>
          <p:cNvPr id="3" name="Espace réservé du texte 2"/>
          <p:cNvSpPr>
            <a:spLocks noGrp="1"/>
          </p:cNvSpPr>
          <p:nvPr>
            <p:ph type="body" idx="2"/>
          </p:nvPr>
        </p:nvSpPr>
        <p:spPr>
          <a:xfrm>
            <a:off x="812800" y="1752600"/>
            <a:ext cx="21336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fr-FR" smtClean="0"/>
              <a:t>Modifiez les styles du texte du masque</a:t>
            </a:r>
          </a:p>
        </p:txBody>
      </p:sp>
      <p:sp>
        <p:nvSpPr>
          <p:cNvPr id="9" name="Espace réservé du contenu 8"/>
          <p:cNvSpPr>
            <a:spLocks noGrp="1"/>
          </p:cNvSpPr>
          <p:nvPr>
            <p:ph sz="quarter" idx="1"/>
          </p:nvPr>
        </p:nvSpPr>
        <p:spPr>
          <a:xfrm>
            <a:off x="3149600" y="1752600"/>
            <a:ext cx="8534400" cy="44196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3">
        <a:schemeClr val="bg2"/>
      </p:bgRef>
    </p:bg>
    <p:spTree>
      <p:nvGrpSpPr>
        <p:cNvPr id="1" name=""/>
        <p:cNvGrpSpPr/>
        <p:nvPr/>
      </p:nvGrpSpPr>
      <p:grpSpPr>
        <a:xfrm>
          <a:off x="0" y="0"/>
          <a:ext cx="0" cy="0"/>
          <a:chOff x="0" y="0"/>
          <a:chExt cx="0" cy="0"/>
        </a:xfrm>
      </p:grpSpPr>
      <p:sp>
        <p:nvSpPr>
          <p:cNvPr id="4" name="Espace réservé du texte 3"/>
          <p:cNvSpPr>
            <a:spLocks noGrp="1"/>
          </p:cNvSpPr>
          <p:nvPr>
            <p:ph type="body" sz="half" idx="2"/>
          </p:nvPr>
        </p:nvSpPr>
        <p:spPr>
          <a:xfrm>
            <a:off x="2133600" y="5486400"/>
            <a:ext cx="97536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fr-FR" smtClean="0"/>
              <a:t>Modifiez les styles du texte du masque</a:t>
            </a:r>
          </a:p>
        </p:txBody>
      </p:sp>
      <p:sp>
        <p:nvSpPr>
          <p:cNvPr id="8" name="Rectangle 7"/>
          <p:cNvSpPr/>
          <p:nvPr/>
        </p:nvSpPr>
        <p:spPr bwMode="white">
          <a:xfrm>
            <a:off x="-12192" y="4572000"/>
            <a:ext cx="12192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2192" y="4663440"/>
            <a:ext cx="195072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2060448" y="4654296"/>
            <a:ext cx="10131552"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2133600" y="4648200"/>
            <a:ext cx="9753600" cy="685800"/>
          </a:xfrm>
        </p:spPr>
        <p:txBody>
          <a:bodyPr anchor="ctr"/>
          <a:lstStyle>
            <a:lvl1pPr algn="l">
              <a:buNone/>
              <a:defRPr sz="2800" b="0">
                <a:solidFill>
                  <a:srgbClr val="FFFFFF"/>
                </a:solidFill>
              </a:defRPr>
            </a:lvl1pPr>
          </a:lstStyle>
          <a:p>
            <a:r>
              <a:rPr kumimoji="0" lang="fr-FR" smtClean="0"/>
              <a:t>Modifiez le style du titre</a:t>
            </a:r>
            <a:endParaRPr kumimoji="0" lang="en-US"/>
          </a:p>
        </p:txBody>
      </p:sp>
      <p:sp>
        <p:nvSpPr>
          <p:cNvPr id="11" name="Rectangle 10"/>
          <p:cNvSpPr/>
          <p:nvPr/>
        </p:nvSpPr>
        <p:spPr bwMode="white">
          <a:xfrm>
            <a:off x="1930400" y="0"/>
            <a:ext cx="134112"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Espace réservé de la date 11"/>
          <p:cNvSpPr>
            <a:spLocks noGrp="1"/>
          </p:cNvSpPr>
          <p:nvPr>
            <p:ph type="dt" sz="half" idx="10"/>
          </p:nvPr>
        </p:nvSpPr>
        <p:spPr>
          <a:xfrm>
            <a:off x="8331200" y="6248401"/>
            <a:ext cx="3556000" cy="365125"/>
          </a:xfrm>
        </p:spPr>
        <p:txBody>
          <a:bodyPr rtlCol="0"/>
          <a:lstStyle/>
          <a:p>
            <a:fld id="{33ED8B1F-2EC8-BD4A-A434-E196D4986F8A}" type="datetimeFigureOut">
              <a:rPr lang="fr-FR" smtClean="0"/>
              <a:t>13/03/2020</a:t>
            </a:fld>
            <a:endParaRPr lang="fr-FR"/>
          </a:p>
        </p:txBody>
      </p:sp>
      <p:sp>
        <p:nvSpPr>
          <p:cNvPr id="13" name="Espace réservé du numéro de diapositive 12"/>
          <p:cNvSpPr>
            <a:spLocks noGrp="1"/>
          </p:cNvSpPr>
          <p:nvPr>
            <p:ph type="sldNum" sz="quarter" idx="11"/>
          </p:nvPr>
        </p:nvSpPr>
        <p:spPr>
          <a:xfrm>
            <a:off x="0" y="4667249"/>
            <a:ext cx="1930400" cy="663578"/>
          </a:xfrm>
        </p:spPr>
        <p:txBody>
          <a:bodyPr rtlCol="0"/>
          <a:lstStyle>
            <a:lvl1pPr>
              <a:defRPr sz="2800"/>
            </a:lvl1pPr>
          </a:lstStyle>
          <a:p>
            <a:fld id="{11ECFD36-8571-FA42-8CDC-A02BA243A9E0}" type="slidenum">
              <a:rPr lang="fr-FR" smtClean="0"/>
              <a:t>‹N°›</a:t>
            </a:fld>
            <a:endParaRPr lang="fr-FR"/>
          </a:p>
        </p:txBody>
      </p:sp>
      <p:sp>
        <p:nvSpPr>
          <p:cNvPr id="14" name="Espace réservé du pied de page 13"/>
          <p:cNvSpPr>
            <a:spLocks noGrp="1"/>
          </p:cNvSpPr>
          <p:nvPr>
            <p:ph type="ftr" sz="quarter" idx="12"/>
          </p:nvPr>
        </p:nvSpPr>
        <p:spPr>
          <a:xfrm>
            <a:off x="2133600" y="6248207"/>
            <a:ext cx="6096000" cy="365125"/>
          </a:xfrm>
        </p:spPr>
        <p:txBody>
          <a:bodyPr rtlCol="0"/>
          <a:lstStyle/>
          <a:p>
            <a:endParaRPr lang="fr-FR"/>
          </a:p>
        </p:txBody>
      </p:sp>
      <p:sp>
        <p:nvSpPr>
          <p:cNvPr id="3" name="Espace réservé pour une image  2"/>
          <p:cNvSpPr>
            <a:spLocks noGrp="1"/>
          </p:cNvSpPr>
          <p:nvPr>
            <p:ph type="pic" idx="1"/>
          </p:nvPr>
        </p:nvSpPr>
        <p:spPr>
          <a:xfrm>
            <a:off x="2080768" y="0"/>
            <a:ext cx="10111232" cy="4568952"/>
          </a:xfrm>
          <a:solidFill>
            <a:schemeClr val="accent1">
              <a:tint val="40000"/>
            </a:schemeClr>
          </a:solidFill>
          <a:ln>
            <a:noFill/>
          </a:ln>
        </p:spPr>
        <p:txBody>
          <a:bodyPr/>
          <a:lstStyle>
            <a:lvl1pPr marL="0" indent="0">
              <a:buNone/>
              <a:defRPr sz="3200"/>
            </a:lvl1pPr>
          </a:lstStyle>
          <a:p>
            <a:r>
              <a:rPr kumimoji="0" lang="fr-FR" smtClean="0"/>
              <a:t>Cliquez sur l'icône pour ajouter une image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Espace réservé du titre 21"/>
          <p:cNvSpPr>
            <a:spLocks noGrp="1"/>
          </p:cNvSpPr>
          <p:nvPr>
            <p:ph type="title"/>
          </p:nvPr>
        </p:nvSpPr>
        <p:spPr>
          <a:xfrm>
            <a:off x="812800" y="228600"/>
            <a:ext cx="10871200" cy="990600"/>
          </a:xfrm>
          <a:prstGeom prst="rect">
            <a:avLst/>
          </a:prstGeom>
        </p:spPr>
        <p:txBody>
          <a:bodyPr vert="horz" anchor="ctr">
            <a:normAutofit/>
          </a:bodyPr>
          <a:lstStyle/>
          <a:p>
            <a:r>
              <a:rPr kumimoji="0" lang="fr-FR" smtClean="0"/>
              <a:t>Modifiez le style du titre</a:t>
            </a:r>
            <a:endParaRPr kumimoji="0" lang="en-US"/>
          </a:p>
        </p:txBody>
      </p:sp>
      <p:sp>
        <p:nvSpPr>
          <p:cNvPr id="13" name="Espace réservé du texte 12"/>
          <p:cNvSpPr>
            <a:spLocks noGrp="1"/>
          </p:cNvSpPr>
          <p:nvPr>
            <p:ph type="body" idx="1"/>
          </p:nvPr>
        </p:nvSpPr>
        <p:spPr>
          <a:xfrm>
            <a:off x="816864" y="1600200"/>
            <a:ext cx="10871200" cy="4526280"/>
          </a:xfrm>
          <a:prstGeom prst="rect">
            <a:avLst/>
          </a:prstGeom>
        </p:spPr>
        <p:txBody>
          <a:bodyPr vert="horz">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8128000" y="6248401"/>
            <a:ext cx="3556000" cy="365125"/>
          </a:xfrm>
          <a:prstGeom prst="rect">
            <a:avLst/>
          </a:prstGeom>
        </p:spPr>
        <p:txBody>
          <a:bodyPr vert="horz" anchor="ctr" anchorCtr="0"/>
          <a:lstStyle>
            <a:lvl1pPr algn="l" eaLnBrk="1" latinLnBrk="0" hangingPunct="1">
              <a:defRPr kumimoji="0" sz="1400">
                <a:solidFill>
                  <a:schemeClr val="tx2"/>
                </a:solidFill>
              </a:defRPr>
            </a:lvl1pPr>
          </a:lstStyle>
          <a:p>
            <a:fld id="{33ED8B1F-2EC8-BD4A-A434-E196D4986F8A}" type="datetimeFigureOut">
              <a:rPr lang="fr-FR" smtClean="0"/>
              <a:t>13/03/2020</a:t>
            </a:fld>
            <a:endParaRPr lang="fr-FR"/>
          </a:p>
        </p:txBody>
      </p:sp>
      <p:sp>
        <p:nvSpPr>
          <p:cNvPr id="3" name="Espace réservé du pied de page 2"/>
          <p:cNvSpPr>
            <a:spLocks noGrp="1"/>
          </p:cNvSpPr>
          <p:nvPr>
            <p:ph type="ftr" sz="quarter" idx="3"/>
          </p:nvPr>
        </p:nvSpPr>
        <p:spPr>
          <a:xfrm>
            <a:off x="812801" y="6248207"/>
            <a:ext cx="7228111" cy="365125"/>
          </a:xfrm>
          <a:prstGeom prst="rect">
            <a:avLst/>
          </a:prstGeom>
        </p:spPr>
        <p:txBody>
          <a:bodyPr vert="horz" anchor="ctr"/>
          <a:lstStyle>
            <a:lvl1pPr algn="r" eaLnBrk="1" latinLnBrk="0" hangingPunct="1">
              <a:defRPr kumimoji="0" sz="1400">
                <a:solidFill>
                  <a:schemeClr val="tx2"/>
                </a:solidFill>
              </a:defRPr>
            </a:lvl1pPr>
          </a:lstStyle>
          <a:p>
            <a:endParaRPr lang="fr-FR"/>
          </a:p>
        </p:txBody>
      </p:sp>
      <p:sp>
        <p:nvSpPr>
          <p:cNvPr id="7" name="Rectangle 6"/>
          <p:cNvSpPr/>
          <p:nvPr/>
        </p:nvSpPr>
        <p:spPr bwMode="white">
          <a:xfrm>
            <a:off x="0" y="1234440"/>
            <a:ext cx="12192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7112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787400" y="1280160"/>
            <a:ext cx="1140460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Espace réservé du numéro de diapositive 22"/>
          <p:cNvSpPr>
            <a:spLocks noGrp="1"/>
          </p:cNvSpPr>
          <p:nvPr>
            <p:ph type="sldNum" sz="quarter" idx="4"/>
          </p:nvPr>
        </p:nvSpPr>
        <p:spPr>
          <a:xfrm>
            <a:off x="0" y="1272222"/>
            <a:ext cx="7112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11ECFD36-8571-FA42-8CDC-A02BA243A9E0}"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www.ncbi.nlm.nih.gov/pubmed/22730373"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www.ncbi.nlm.nih.gov/pubmed/24939850"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8" Type="http://schemas.openxmlformats.org/officeDocument/2006/relationships/hyperlink" Target="http://www.ncbi.nlm.nih.gov/pubmed?term=Terzi%20R%5bAuthor%5d&amp;cauthor=true&amp;cauthor_uid=21576701" TargetMode="External"/><Relationship Id="rId13" Type="http://schemas.openxmlformats.org/officeDocument/2006/relationships/hyperlink" Target="http://www.ncbi.nlm.nih.gov/pubmed?term=Trabattoni%20D%5bAuthor%5d&amp;cauthor=true&amp;cauthor_uid=21576701" TargetMode="External"/><Relationship Id="rId3" Type="http://schemas.openxmlformats.org/officeDocument/2006/relationships/hyperlink" Target="http://dx.doi.org/10.4161/auto.27901" TargetMode="External"/><Relationship Id="rId7" Type="http://schemas.openxmlformats.org/officeDocument/2006/relationships/hyperlink" Target="http://www.ncbi.nlm.nih.gov/pubmed?term=Passerini%20S%5bAuthor%5d&amp;cauthor=true&amp;cauthor_uid=21576701" TargetMode="External"/><Relationship Id="rId12" Type="http://schemas.openxmlformats.org/officeDocument/2006/relationships/hyperlink" Target="http://www.ncbi.nlm.nih.gov/pubmed?term=Biasin%20M%5bAuthor%5d&amp;cauthor=true&amp;cauthor_uid=21576701" TargetMode="External"/><Relationship Id="rId2" Type="http://schemas.openxmlformats.org/officeDocument/2006/relationships/hyperlink" Target="http://www.ncbi.nlm.nih.gov/pubmed/24535825" TargetMode="External"/><Relationship Id="rId1" Type="http://schemas.openxmlformats.org/officeDocument/2006/relationships/slideLayout" Target="../slideLayouts/slideLayout2.xml"/><Relationship Id="rId6" Type="http://schemas.openxmlformats.org/officeDocument/2006/relationships/hyperlink" Target="http://www.ncbi.nlm.nih.gov/pubmed?term=Rizzardini%20G%5bAuthor%5d&amp;cauthor=true&amp;cauthor_uid=21576701" TargetMode="External"/><Relationship Id="rId11" Type="http://schemas.openxmlformats.org/officeDocument/2006/relationships/hyperlink" Target="http://www.ncbi.nlm.nih.gov/pubmed?term=Capetti%20A%5bAuthor%5d&amp;cauthor=true&amp;cauthor_uid=21576701" TargetMode="External"/><Relationship Id="rId5" Type="http://schemas.openxmlformats.org/officeDocument/2006/relationships/hyperlink" Target="http://www.ncbi.nlm.nih.gov/pubmed?term=Parisotto%20S%5bAuthor%5d&amp;cauthor=true&amp;cauthor_uid=21576701" TargetMode="External"/><Relationship Id="rId15" Type="http://schemas.openxmlformats.org/officeDocument/2006/relationships/hyperlink" Target="http://www.ncbi.nlm.nih.gov/pubmed/21576701" TargetMode="External"/><Relationship Id="rId10" Type="http://schemas.openxmlformats.org/officeDocument/2006/relationships/hyperlink" Target="http://www.ncbi.nlm.nih.gov/pubmed?term=Meraviglia%20P%5bAuthor%5d&amp;cauthor=true&amp;cauthor_uid=21576701" TargetMode="External"/><Relationship Id="rId4" Type="http://schemas.openxmlformats.org/officeDocument/2006/relationships/hyperlink" Target="http://www.ncbi.nlm.nih.gov/pubmed?term=Piconi%20S%5bAuthor%5d&amp;cauthor=true&amp;cauthor_uid=21576701" TargetMode="External"/><Relationship Id="rId9" Type="http://schemas.openxmlformats.org/officeDocument/2006/relationships/hyperlink" Target="http://www.ncbi.nlm.nih.gov/pubmed?term=Argenteri%20B%5bAuthor%5d&amp;cauthor=true&amp;cauthor_uid=21576701" TargetMode="External"/><Relationship Id="rId14" Type="http://schemas.openxmlformats.org/officeDocument/2006/relationships/hyperlink" Target="http://www.ncbi.nlm.nih.gov/pubmed?term=Clerici%20M%5bAuthor%5d&amp;cauthor=true&amp;cauthor_uid=21576701" TargetMode="External"/></Relationships>
</file>

<file path=ppt/slides/_rels/slide56.xml.rels><?xml version="1.0" encoding="UTF-8" standalone="yes"?>
<Relationships xmlns="http://schemas.openxmlformats.org/package/2006/relationships"><Relationship Id="rId8" Type="http://schemas.openxmlformats.org/officeDocument/2006/relationships/hyperlink" Target="http://jvi.asm.org/search?author1=Michael+Gale+Jr.&amp;sortspec=date&amp;submit=Submit" TargetMode="External"/><Relationship Id="rId13" Type="http://schemas.openxmlformats.org/officeDocument/2006/relationships/hyperlink" Target="http://jvi.asm.org/search?author1=Christopher+F.+Basler&amp;sortspec=date&amp;submit=Submit" TargetMode="External"/><Relationship Id="rId3" Type="http://schemas.openxmlformats.org/officeDocument/2006/relationships/hyperlink" Target="http://www.cell.com/cell-host-microbe/abstract/S1931-3128(07)00191-6#aff2" TargetMode="External"/><Relationship Id="rId7" Type="http://schemas.openxmlformats.org/officeDocument/2006/relationships/hyperlink" Target="http://jvi.asm.org/search?author1=Yueh-Ming+Loo&amp;sortspec=date&amp;submit=Submit" TargetMode="External"/><Relationship Id="rId12" Type="http://schemas.openxmlformats.org/officeDocument/2006/relationships/hyperlink" Target="http://jvi.asm.org/search?author1=Erica+Ollmann+Saphire&amp;sortspec=date&amp;submit=Submit" TargetMode="External"/><Relationship Id="rId2" Type="http://schemas.openxmlformats.org/officeDocument/2006/relationships/hyperlink" Target="http://www.cell.com/cell-host-microbe/abstract/S1931-3128(07)00191-6#aff1" TargetMode="External"/><Relationship Id="rId1" Type="http://schemas.openxmlformats.org/officeDocument/2006/relationships/slideLayout" Target="../slideLayouts/slideLayout2.xml"/><Relationship Id="rId6" Type="http://schemas.openxmlformats.org/officeDocument/2006/relationships/hyperlink" Target="http://jvi.asm.org/search?author1=Washington+B.+C%C3%A1rdenas&amp;sortspec=date&amp;submit=Submit" TargetMode="External"/><Relationship Id="rId11" Type="http://schemas.openxmlformats.org/officeDocument/2006/relationships/hyperlink" Target="http://jvi.asm.org/search?author1=Luis+Mart%C3%ADnez-Sobrido&amp;sortspec=date&amp;submit=Submit" TargetMode="External"/><Relationship Id="rId5" Type="http://schemas.openxmlformats.org/officeDocument/2006/relationships/hyperlink" Target="http://www.ncbi.nlm.nih.gov/pubmed/23345431" TargetMode="External"/><Relationship Id="rId10" Type="http://schemas.openxmlformats.org/officeDocument/2006/relationships/hyperlink" Target="http://jvi.asm.org/search?author1=Christopher+R.+Kimberlin&amp;sortspec=date&amp;submit=Submit" TargetMode="External"/><Relationship Id="rId4" Type="http://schemas.openxmlformats.org/officeDocument/2006/relationships/hyperlink" Target="http://www.cell.com/cell-host-microbe/issue?pii=S1931-3128(07)X0008-8" TargetMode="External"/><Relationship Id="rId9" Type="http://schemas.openxmlformats.org/officeDocument/2006/relationships/hyperlink" Target="http://jvi.asm.org/search?author1=Amy+L.+Hartman&amp;sortspec=date&amp;submit=Submit" TargetMode="Externa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849087" y="1981200"/>
            <a:ext cx="10936514" cy="3418102"/>
          </a:xfrm>
        </p:spPr>
        <p:txBody>
          <a:bodyPr>
            <a:normAutofit fontScale="90000"/>
          </a:bodyPr>
          <a:lstStyle/>
          <a:p>
            <a:pPr algn="ctr"/>
            <a:r>
              <a:rPr lang="fr-FR" sz="5400" b="1" dirty="0" smtClean="0">
                <a:solidFill>
                  <a:schemeClr val="tx1"/>
                </a:solidFill>
              </a:rPr>
              <a:t>APPROCHE </a:t>
            </a:r>
            <a:r>
              <a:rPr lang="fr-FR" sz="5400" b="1" dirty="0">
                <a:solidFill>
                  <a:schemeClr val="tx1"/>
                </a:solidFill>
              </a:rPr>
              <a:t>IMMUNOTHERAPEUTIQUE  CONTRE L’INFECTION A </a:t>
            </a:r>
            <a:r>
              <a:rPr lang="fr-FR" sz="5400" b="1" dirty="0" smtClean="0">
                <a:solidFill>
                  <a:schemeClr val="tx1"/>
                </a:solidFill>
              </a:rPr>
              <a:t>SRAS	COV2</a:t>
            </a:r>
            <a:r>
              <a:rPr lang="fr-FR" sz="4800" b="1" dirty="0" smtClean="0">
                <a:solidFill>
                  <a:schemeClr val="tx1"/>
                </a:solidFill>
              </a:rPr>
              <a:t/>
            </a:r>
            <a:br>
              <a:rPr lang="fr-FR" sz="4800" b="1" dirty="0" smtClean="0">
                <a:solidFill>
                  <a:schemeClr val="tx1"/>
                </a:solidFill>
              </a:rPr>
            </a:br>
            <a:r>
              <a:rPr lang="fr-FR" b="1" dirty="0">
                <a:solidFill>
                  <a:schemeClr val="tx1"/>
                </a:solidFill>
              </a:rPr>
              <a:t/>
            </a:r>
            <a:br>
              <a:rPr lang="fr-FR" b="1" dirty="0">
                <a:solidFill>
                  <a:schemeClr val="tx1"/>
                </a:solidFill>
              </a:rPr>
            </a:br>
            <a:r>
              <a:rPr lang="fr-FR" sz="3200" b="1" i="1" dirty="0">
                <a:solidFill>
                  <a:schemeClr val="tx1"/>
                </a:solidFill>
              </a:rPr>
              <a:t>PROTOCOLE  : UTILISATION DE L’IFN de type 1 et 2, boostées par la CHLOROQUINE et les </a:t>
            </a:r>
            <a:r>
              <a:rPr lang="fr-FR" sz="3200" b="1" i="1" dirty="0" smtClean="0">
                <a:solidFill>
                  <a:schemeClr val="tx1"/>
                </a:solidFill>
              </a:rPr>
              <a:t>antioxydants</a:t>
            </a:r>
            <a:endParaRPr lang="fr-FR" sz="3200" i="1" dirty="0">
              <a:solidFill>
                <a:schemeClr val="tx1"/>
              </a:solidFill>
            </a:endParaRPr>
          </a:p>
        </p:txBody>
      </p:sp>
      <p:sp>
        <p:nvSpPr>
          <p:cNvPr id="3" name="Sous-titre 2"/>
          <p:cNvSpPr>
            <a:spLocks noGrp="1"/>
          </p:cNvSpPr>
          <p:nvPr>
            <p:ph type="subTitle" idx="1"/>
          </p:nvPr>
        </p:nvSpPr>
        <p:spPr/>
        <p:txBody>
          <a:bodyPr>
            <a:normAutofit fontScale="55000" lnSpcReduction="20000"/>
          </a:bodyPr>
          <a:lstStyle/>
          <a:p>
            <a:r>
              <a:rPr lang="fr-FR" sz="3600" b="1" dirty="0" smtClean="0">
                <a:solidFill>
                  <a:schemeClr val="bg1"/>
                </a:solidFill>
              </a:rPr>
              <a:t>Par Pr M. BALAKA EKWALANGA</a:t>
            </a:r>
          </a:p>
          <a:p>
            <a:r>
              <a:rPr lang="fr-FR" sz="3600" b="1" dirty="0" smtClean="0">
                <a:solidFill>
                  <a:schemeClr val="bg1"/>
                </a:solidFill>
              </a:rPr>
              <a:t>Pr P. LUNGU ANZWAL</a:t>
            </a:r>
          </a:p>
        </p:txBody>
      </p:sp>
    </p:spTree>
    <p:extLst>
      <p:ext uri="{BB962C8B-B14F-4D97-AF65-F5344CB8AC3E}">
        <p14:creationId xmlns:p14="http://schemas.microsoft.com/office/powerpoint/2010/main" val="18012206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endParaRPr lang="fr-FR" b="1" dirty="0">
              <a:effectLst>
                <a:outerShdw blurRad="38100" dist="38100" dir="2700000" algn="tl">
                  <a:srgbClr val="000000">
                    <a:alpha val="43137"/>
                  </a:srgbClr>
                </a:outerShdw>
              </a:effectLst>
            </a:endParaRPr>
          </a:p>
        </p:txBody>
      </p:sp>
      <p:sp>
        <p:nvSpPr>
          <p:cNvPr id="3" name="Espace réservé du contenu 2"/>
          <p:cNvSpPr>
            <a:spLocks noGrp="1"/>
          </p:cNvSpPr>
          <p:nvPr>
            <p:ph sz="quarter" idx="1"/>
          </p:nvPr>
        </p:nvSpPr>
        <p:spPr/>
        <p:txBody>
          <a:bodyPr>
            <a:normAutofit/>
          </a:bodyPr>
          <a:lstStyle/>
          <a:p>
            <a:pPr algn="just"/>
            <a:r>
              <a:rPr lang="fr-FR" sz="3600" b="1" dirty="0"/>
              <a:t>Les IFN </a:t>
            </a:r>
            <a:r>
              <a:rPr lang="fr-FR" sz="3600" b="1" dirty="0" smtClean="0"/>
              <a:t>𝝰</a:t>
            </a:r>
            <a:r>
              <a:rPr lang="fr-FR" sz="3600" b="1" dirty="0"/>
              <a:t>,β </a:t>
            </a:r>
            <a:r>
              <a:rPr lang="fr-FR" sz="3600" b="1" dirty="0" smtClean="0"/>
              <a:t> </a:t>
            </a:r>
            <a:r>
              <a:rPr lang="fr-FR" sz="3600" b="1" dirty="0"/>
              <a:t>boostent les cellules de l’immunité innée </a:t>
            </a:r>
            <a:r>
              <a:rPr lang="fr-FR" sz="3600" b="1" dirty="0" smtClean="0"/>
              <a:t> (</a:t>
            </a:r>
            <a:r>
              <a:rPr lang="fr-FR" sz="3600" b="1" dirty="0" smtClean="0">
                <a:solidFill>
                  <a:srgbClr val="FF0000"/>
                </a:solidFill>
              </a:rPr>
              <a:t>autophagie</a:t>
            </a:r>
            <a:r>
              <a:rPr lang="fr-FR" sz="3600" b="1" dirty="0" smtClean="0"/>
              <a:t> et phagocytose),</a:t>
            </a:r>
          </a:p>
          <a:p>
            <a:pPr algn="just"/>
            <a:r>
              <a:rPr lang="fr-FR" sz="3600" b="1" dirty="0" smtClean="0"/>
              <a:t>L’IFN𝜸  oriente </a:t>
            </a:r>
            <a:r>
              <a:rPr lang="fr-FR" sz="3600" b="1" dirty="0"/>
              <a:t>celle-ci plus </a:t>
            </a:r>
            <a:r>
              <a:rPr lang="fr-FR" sz="3600" b="1" dirty="0" smtClean="0"/>
              <a:t>tard, </a:t>
            </a:r>
            <a:r>
              <a:rPr lang="fr-FR" sz="3600" b="1" dirty="0"/>
              <a:t>vers l’immunité à médiation cellulaire </a:t>
            </a:r>
            <a:r>
              <a:rPr lang="fr-FR" sz="3600" b="1" dirty="0" smtClean="0"/>
              <a:t>( CTL) qui </a:t>
            </a:r>
            <a:r>
              <a:rPr lang="fr-FR" sz="3600" b="1" dirty="0"/>
              <a:t>est efficace contre les virus et les </a:t>
            </a:r>
            <a:r>
              <a:rPr lang="fr-FR" sz="3600" b="1" dirty="0" smtClean="0"/>
              <a:t>bactéries intracellulaires.</a:t>
            </a:r>
            <a:endParaRPr lang="fr-FR" sz="3600" b="1" dirty="0"/>
          </a:p>
        </p:txBody>
      </p:sp>
    </p:spTree>
    <p:extLst>
      <p:ext uri="{BB962C8B-B14F-4D97-AF65-F5344CB8AC3E}">
        <p14:creationId xmlns:p14="http://schemas.microsoft.com/office/powerpoint/2010/main" val="35078774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endParaRPr lang="fr-FR" b="1" dirty="0">
              <a:effectLst>
                <a:outerShdw blurRad="38100" dist="38100" dir="2700000" algn="tl">
                  <a:srgbClr val="000000">
                    <a:alpha val="43137"/>
                  </a:srgbClr>
                </a:outerShdw>
              </a:effectLst>
            </a:endParaRPr>
          </a:p>
        </p:txBody>
      </p:sp>
      <p:sp>
        <p:nvSpPr>
          <p:cNvPr id="3" name="Espace réservé du contenu 2"/>
          <p:cNvSpPr>
            <a:spLocks noGrp="1"/>
          </p:cNvSpPr>
          <p:nvPr>
            <p:ph sz="quarter" idx="1"/>
          </p:nvPr>
        </p:nvSpPr>
        <p:spPr>
          <a:xfrm>
            <a:off x="530941" y="1437972"/>
            <a:ext cx="11400503" cy="4495800"/>
          </a:xfrm>
        </p:spPr>
        <p:txBody>
          <a:bodyPr>
            <a:noAutofit/>
          </a:bodyPr>
          <a:lstStyle/>
          <a:p>
            <a:pPr marL="0" indent="0" algn="just">
              <a:buNone/>
            </a:pPr>
            <a:r>
              <a:rPr lang="fr-FR" sz="3600" b="1" dirty="0" smtClean="0"/>
              <a:t>-Ces </a:t>
            </a:r>
            <a:r>
              <a:rPr lang="fr-FR" sz="3600" b="1" dirty="0" err="1" smtClean="0"/>
              <a:t>IFNa</a:t>
            </a:r>
            <a:r>
              <a:rPr lang="fr-FR" sz="3600" b="1" dirty="0" smtClean="0"/>
              <a:t>/b </a:t>
            </a:r>
            <a:r>
              <a:rPr lang="fr-FR" sz="3600" b="1" dirty="0"/>
              <a:t>induisent la production </a:t>
            </a:r>
            <a:r>
              <a:rPr lang="fr-FR" sz="3600" b="1" dirty="0" smtClean="0"/>
              <a:t>:</a:t>
            </a:r>
          </a:p>
          <a:p>
            <a:pPr algn="just"/>
            <a:r>
              <a:rPr lang="fr-FR" sz="3600" b="1" dirty="0" smtClean="0"/>
              <a:t>1) l’APOBEC </a:t>
            </a:r>
            <a:r>
              <a:rPr lang="fr-FR" sz="3600" b="1" dirty="0"/>
              <a:t>3G qui stimule la production du virus </a:t>
            </a:r>
            <a:r>
              <a:rPr lang="fr-FR" sz="3600" b="1" dirty="0" smtClean="0"/>
              <a:t>défectif </a:t>
            </a:r>
          </a:p>
          <a:p>
            <a:pPr algn="just"/>
            <a:r>
              <a:rPr lang="fr-FR" sz="3600" b="1" dirty="0" smtClean="0"/>
              <a:t>2)</a:t>
            </a:r>
            <a:r>
              <a:rPr lang="fr-FR" sz="3600" b="1" dirty="0"/>
              <a:t> de la tétherine </a:t>
            </a:r>
            <a:r>
              <a:rPr lang="fr-FR" sz="3600" b="1" dirty="0" smtClean="0"/>
              <a:t>qui empêche </a:t>
            </a:r>
            <a:r>
              <a:rPr lang="fr-FR" sz="3600" b="1" dirty="0"/>
              <a:t>la maturation du virion </a:t>
            </a:r>
            <a:endParaRPr lang="fr-FR" sz="3600" b="1" dirty="0" smtClean="0"/>
          </a:p>
          <a:p>
            <a:pPr algn="just"/>
            <a:r>
              <a:rPr lang="fr-FR" sz="2800" b="1" dirty="0" smtClean="0"/>
              <a:t>(</a:t>
            </a:r>
            <a:r>
              <a:rPr lang="en-US" sz="2800" dirty="0" err="1" smtClean="0"/>
              <a:t>K.Nikovics</a:t>
            </a:r>
            <a:r>
              <a:rPr lang="en-US" sz="2800" dirty="0" smtClean="0"/>
              <a:t>, </a:t>
            </a:r>
            <a:r>
              <a:rPr lang="en-US" sz="2800" b="1" dirty="0" err="1" smtClean="0">
                <a:solidFill>
                  <a:srgbClr val="FF0000"/>
                </a:solidFill>
              </a:rPr>
              <a:t>M.Ekwalanga</a:t>
            </a:r>
            <a:r>
              <a:rPr lang="en-US" sz="2800" b="1" dirty="0" smtClean="0"/>
              <a:t> et al.2012, </a:t>
            </a:r>
            <a:r>
              <a:rPr lang="fr-FR" sz="2800" b="1" dirty="0" smtClean="0"/>
              <a:t>Neil </a:t>
            </a:r>
            <a:r>
              <a:rPr lang="fr-FR" sz="2800" b="1" dirty="0"/>
              <a:t>et al. </a:t>
            </a:r>
            <a:r>
              <a:rPr lang="fr-FR" sz="2800" b="1" dirty="0" smtClean="0"/>
              <a:t>2008, </a:t>
            </a:r>
            <a:r>
              <a:rPr lang="fr-FR" sz="2800" b="1" dirty="0"/>
              <a:t>Van Damme et al. </a:t>
            </a:r>
            <a:r>
              <a:rPr lang="fr-FR" sz="2800" b="1" dirty="0" smtClean="0"/>
              <a:t>2008, </a:t>
            </a:r>
            <a:r>
              <a:rPr lang="fr-FR" sz="2800" b="1" dirty="0"/>
              <a:t>Brass et al. </a:t>
            </a:r>
            <a:r>
              <a:rPr lang="fr-FR" sz="2800" b="1" dirty="0" smtClean="0"/>
              <a:t>2009).</a:t>
            </a:r>
          </a:p>
          <a:p>
            <a:pPr marL="0" indent="0" algn="just">
              <a:buNone/>
            </a:pPr>
            <a:r>
              <a:rPr lang="fr-FR" sz="3600" b="1" dirty="0" smtClean="0"/>
              <a:t>-l’IFN</a:t>
            </a:r>
            <a:r>
              <a:rPr lang="fr-FR" sz="3600" b="1" dirty="0"/>
              <a:t>𝜸 </a:t>
            </a:r>
            <a:r>
              <a:rPr lang="fr-FR" sz="3600" b="1" dirty="0" smtClean="0"/>
              <a:t> stimule les mécanisme d’autophagie et de la phagocytose  (système de système de défense intégré) -</a:t>
            </a:r>
            <a:endParaRPr lang="fr-FR" sz="3600" b="1" dirty="0"/>
          </a:p>
        </p:txBody>
      </p:sp>
    </p:spTree>
    <p:extLst>
      <p:ext uri="{BB962C8B-B14F-4D97-AF65-F5344CB8AC3E}">
        <p14:creationId xmlns:p14="http://schemas.microsoft.com/office/powerpoint/2010/main" val="2526330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a:bodyPr>
          <a:lstStyle/>
          <a:p>
            <a:pPr algn="just"/>
            <a:r>
              <a:rPr lang="fr-FR" sz="3600" b="1" dirty="0"/>
              <a:t>La chloroquine a montré ses effets inhibiteurs sur la réplication et la dissémination des virus enveloppés</a:t>
            </a:r>
            <a:r>
              <a:rPr lang="fr-FR" sz="3600" b="1" dirty="0" smtClean="0"/>
              <a:t>,</a:t>
            </a:r>
          </a:p>
          <a:p>
            <a:pPr algn="just"/>
            <a:r>
              <a:rPr lang="fr-FR" sz="3600" b="1" dirty="0" smtClean="0"/>
              <a:t> </a:t>
            </a:r>
            <a:r>
              <a:rPr lang="fr-FR" sz="3600" b="1" dirty="0"/>
              <a:t>elle agit sur les glycoprotéines et l’enveloppe virale (Pellegrin et al.2013).  </a:t>
            </a:r>
            <a:endParaRPr lang="fr-FR" sz="3600" b="1" dirty="0" smtClean="0"/>
          </a:p>
          <a:p>
            <a:pPr algn="just"/>
            <a:r>
              <a:rPr lang="fr-FR" sz="3600" b="1" dirty="0"/>
              <a:t>elle favorise l’apprêtement de l’antigène par voie </a:t>
            </a:r>
            <a:r>
              <a:rPr lang="fr-FR" sz="3600" b="1" dirty="0" err="1"/>
              <a:t>cytosolique</a:t>
            </a:r>
            <a:r>
              <a:rPr lang="fr-FR" sz="3600" b="1" dirty="0"/>
              <a:t> ubiquitine-protéasomes dépendante (immunité CTL).</a:t>
            </a:r>
          </a:p>
          <a:p>
            <a:pPr algn="just"/>
            <a:endParaRPr lang="fr-FR" sz="3600" b="1" dirty="0"/>
          </a:p>
          <a:p>
            <a:pPr algn="just"/>
            <a:endParaRPr lang="fr-FR" sz="3600" b="1" dirty="0"/>
          </a:p>
        </p:txBody>
      </p:sp>
    </p:spTree>
    <p:extLst>
      <p:ext uri="{BB962C8B-B14F-4D97-AF65-F5344CB8AC3E}">
        <p14:creationId xmlns:p14="http://schemas.microsoft.com/office/powerpoint/2010/main" val="7905946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endParaRPr lang="fr-FR" b="1" dirty="0">
              <a:effectLst>
                <a:outerShdw blurRad="38100" dist="38100" dir="2700000" algn="tl">
                  <a:srgbClr val="000000">
                    <a:alpha val="43137"/>
                  </a:srgbClr>
                </a:outerShdw>
              </a:effectLst>
            </a:endParaRPr>
          </a:p>
        </p:txBody>
      </p:sp>
      <p:sp>
        <p:nvSpPr>
          <p:cNvPr id="3" name="Espace réservé du contenu 2"/>
          <p:cNvSpPr>
            <a:spLocks noGrp="1"/>
          </p:cNvSpPr>
          <p:nvPr>
            <p:ph sz="quarter" idx="1"/>
          </p:nvPr>
        </p:nvSpPr>
        <p:spPr/>
        <p:txBody>
          <a:bodyPr>
            <a:normAutofit/>
          </a:bodyPr>
          <a:lstStyle/>
          <a:p>
            <a:pPr algn="just"/>
            <a:r>
              <a:rPr lang="fr-FR" sz="3600" b="1" dirty="0" smtClean="0"/>
              <a:t>Notre </a:t>
            </a:r>
            <a:r>
              <a:rPr lang="fr-FR" sz="3600" b="1" dirty="0"/>
              <a:t>protocole associe la prise en charge par des antioxydants</a:t>
            </a:r>
          </a:p>
          <a:p>
            <a:pPr algn="just"/>
            <a:endParaRPr lang="fr-FR" sz="3600" b="1" dirty="0"/>
          </a:p>
          <a:p>
            <a:pPr algn="just"/>
            <a:endParaRPr lang="fr-FR" sz="3600" b="1" dirty="0"/>
          </a:p>
          <a:p>
            <a:pPr algn="just"/>
            <a:endParaRPr lang="fr-FR" sz="3600" b="1" dirty="0"/>
          </a:p>
        </p:txBody>
      </p:sp>
    </p:spTree>
    <p:extLst>
      <p:ext uri="{BB962C8B-B14F-4D97-AF65-F5344CB8AC3E}">
        <p14:creationId xmlns:p14="http://schemas.microsoft.com/office/powerpoint/2010/main" val="17430286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smtClean="0"/>
              <a:t>INTERFERONS(IFN)</a:t>
            </a:r>
            <a:endParaRPr lang="fr-FR" dirty="0"/>
          </a:p>
        </p:txBody>
      </p:sp>
      <p:sp>
        <p:nvSpPr>
          <p:cNvPr id="3" name="Espace réservé du contenu 2"/>
          <p:cNvSpPr>
            <a:spLocks noGrp="1"/>
          </p:cNvSpPr>
          <p:nvPr>
            <p:ph sz="quarter" idx="1"/>
          </p:nvPr>
        </p:nvSpPr>
        <p:spPr>
          <a:xfrm>
            <a:off x="707921" y="1452724"/>
            <a:ext cx="11024387" cy="4495800"/>
          </a:xfrm>
        </p:spPr>
        <p:txBody>
          <a:bodyPr>
            <a:noAutofit/>
          </a:bodyPr>
          <a:lstStyle/>
          <a:p>
            <a:pPr algn="just"/>
            <a:r>
              <a:rPr lang="fr-FR" sz="3600" b="1" dirty="0">
                <a:latin typeface="+mj-lt"/>
                <a:cs typeface="Times New Roman" pitchFamily="18" charset="0"/>
              </a:rPr>
              <a:t>Dans la phase très précoce de l’infection à </a:t>
            </a:r>
            <a:r>
              <a:rPr lang="fr-FR" sz="3600" b="1" dirty="0" smtClean="0">
                <a:latin typeface="+mj-lt"/>
                <a:cs typeface="Times New Roman" pitchFamily="18" charset="0"/>
              </a:rPr>
              <a:t>virale, </a:t>
            </a:r>
            <a:r>
              <a:rPr lang="fr-FR" sz="3600" b="1" dirty="0">
                <a:latin typeface="+mj-lt"/>
                <a:cs typeface="Times New Roman" pitchFamily="18" charset="0"/>
              </a:rPr>
              <a:t>le système immunitaire inné de l’hôte se défend efficacement grâce à l’IFN secrétée </a:t>
            </a:r>
            <a:endParaRPr lang="fr-FR" sz="3600" b="1" dirty="0" smtClean="0">
              <a:latin typeface="+mj-lt"/>
              <a:cs typeface="Times New Roman" pitchFamily="18" charset="0"/>
            </a:endParaRPr>
          </a:p>
          <a:p>
            <a:pPr algn="just"/>
            <a:r>
              <a:rPr lang="fr-FR" sz="3600" b="1" dirty="0" smtClean="0">
                <a:latin typeface="+mj-lt"/>
                <a:cs typeface="Times New Roman" pitchFamily="18" charset="0"/>
              </a:rPr>
              <a:t>Ensuite </a:t>
            </a:r>
            <a:r>
              <a:rPr lang="fr-FR" sz="3600" b="1" dirty="0">
                <a:latin typeface="+mj-lt"/>
                <a:cs typeface="Times New Roman" pitchFamily="18" charset="0"/>
              </a:rPr>
              <a:t>la réponse immunitaire est réduite ou voire  inhibée par certaines protéines virales </a:t>
            </a:r>
            <a:r>
              <a:rPr lang="fr-FR" sz="3600" b="1" dirty="0" smtClean="0">
                <a:latin typeface="+mj-lt"/>
                <a:cs typeface="Times New Roman" pitchFamily="18" charset="0"/>
              </a:rPr>
              <a:t>qui </a:t>
            </a:r>
            <a:r>
              <a:rPr lang="fr-FR" sz="3600" b="1" dirty="0">
                <a:latin typeface="+mj-lt"/>
                <a:cs typeface="Times New Roman" pitchFamily="18" charset="0"/>
              </a:rPr>
              <a:t>interagissent avec les produits de l’IFN (</a:t>
            </a:r>
            <a:r>
              <a:rPr lang="fr-FR" sz="3600" b="1" dirty="0" err="1">
                <a:latin typeface="+mj-lt"/>
                <a:cs typeface="Times New Roman" pitchFamily="18" charset="0"/>
              </a:rPr>
              <a:t>Tetherine</a:t>
            </a:r>
            <a:r>
              <a:rPr lang="fr-FR" sz="3600" b="1" dirty="0">
                <a:latin typeface="+mj-lt"/>
                <a:cs typeface="Times New Roman" pitchFamily="18" charset="0"/>
              </a:rPr>
              <a:t>,  l’IFITM (IFN-inductible transmembrane  protein).</a:t>
            </a:r>
          </a:p>
          <a:p>
            <a:endParaRPr lang="fr-FR" sz="3600" b="1" dirty="0">
              <a:latin typeface="+mj-lt"/>
            </a:endParaRPr>
          </a:p>
        </p:txBody>
      </p:sp>
    </p:spTree>
    <p:extLst>
      <p:ext uri="{BB962C8B-B14F-4D97-AF65-F5344CB8AC3E}">
        <p14:creationId xmlns:p14="http://schemas.microsoft.com/office/powerpoint/2010/main" val="14015250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a:xfrm>
            <a:off x="471948" y="1526460"/>
            <a:ext cx="11577484" cy="4495800"/>
          </a:xfrm>
        </p:spPr>
        <p:txBody>
          <a:bodyPr>
            <a:noAutofit/>
          </a:bodyPr>
          <a:lstStyle/>
          <a:p>
            <a:pPr algn="just"/>
            <a:r>
              <a:rPr lang="fr-FR" sz="3600" b="1" dirty="0">
                <a:cs typeface="Times New Roman" pitchFamily="18" charset="0"/>
              </a:rPr>
              <a:t>Des mécanismes qui expliqueraient les différentes actions de ces IFN commencent d’être complètement élucidés : </a:t>
            </a:r>
          </a:p>
          <a:p>
            <a:pPr algn="just">
              <a:buFontTx/>
              <a:buChar char="-"/>
            </a:pPr>
            <a:r>
              <a:rPr lang="fr-FR" sz="3600" b="1" dirty="0">
                <a:cs typeface="Times New Roman" pitchFamily="18" charset="0"/>
              </a:rPr>
              <a:t>- </a:t>
            </a:r>
            <a:r>
              <a:rPr lang="fr-FR" sz="3600" b="1" dirty="0">
                <a:solidFill>
                  <a:srgbClr val="FF0000"/>
                </a:solidFill>
                <a:cs typeface="Times New Roman" pitchFamily="18" charset="0"/>
              </a:rPr>
              <a:t>importance de l’APOBCEG: agissent </a:t>
            </a:r>
            <a:r>
              <a:rPr lang="fr-FR" sz="3600" b="1" dirty="0">
                <a:cs typeface="Times New Roman" pitchFamily="18" charset="0"/>
              </a:rPr>
              <a:t>sur le génome et provoquent l’hypermutation des brins et rendent le virion défectif </a:t>
            </a:r>
          </a:p>
          <a:p>
            <a:pPr algn="just">
              <a:buFontTx/>
              <a:buChar char="-"/>
            </a:pPr>
            <a:r>
              <a:rPr lang="fr-FR" sz="3600" b="1" dirty="0">
                <a:cs typeface="Times New Roman" pitchFamily="18" charset="0"/>
              </a:rPr>
              <a:t>- </a:t>
            </a:r>
            <a:r>
              <a:rPr lang="fr-FR" sz="3600" b="1" dirty="0">
                <a:solidFill>
                  <a:srgbClr val="FF0000"/>
                </a:solidFill>
                <a:cs typeface="Times New Roman" pitchFamily="18" charset="0"/>
              </a:rPr>
              <a:t>par sa particularité structurale en hélice,  la tétherine </a:t>
            </a:r>
            <a:r>
              <a:rPr lang="fr-FR" sz="3600" b="1" dirty="0">
                <a:cs typeface="Times New Roman" pitchFamily="18" charset="0"/>
              </a:rPr>
              <a:t>joue le rôle d’ancrage entre la membrane cellulaire et l’enveloppe virale empêchant ainsi d’une part, le bourgeonnement et la maturation du virion, </a:t>
            </a:r>
          </a:p>
          <a:p>
            <a:endParaRPr lang="fr-FR" sz="3600" b="1" dirty="0">
              <a:cs typeface="Times New Roman" pitchFamily="18" charset="0"/>
            </a:endParaRPr>
          </a:p>
          <a:p>
            <a:endParaRPr lang="fr-FR" sz="3600" b="1" dirty="0"/>
          </a:p>
        </p:txBody>
      </p:sp>
    </p:spTree>
    <p:extLst>
      <p:ext uri="{BB962C8B-B14F-4D97-AF65-F5344CB8AC3E}">
        <p14:creationId xmlns:p14="http://schemas.microsoft.com/office/powerpoint/2010/main" val="1421009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fontScale="92500" lnSpcReduction="20000"/>
          </a:bodyPr>
          <a:lstStyle/>
          <a:p>
            <a:pPr algn="just"/>
            <a:r>
              <a:rPr lang="fr-FR" sz="3900" b="1" dirty="0">
                <a:cs typeface="Times New Roman" pitchFamily="18" charset="0"/>
              </a:rPr>
              <a:t>Ces interférons peuvent induire  une réponse antivirale ou une résistance à la réplication virale en se liant aux récepteurs  de l’IFN</a:t>
            </a:r>
            <a:r>
              <a:rPr lang="fr-FR" sz="3900" b="1" dirty="0">
                <a:cs typeface="Times New Roman" pitchFamily="18" charset="0"/>
                <a:sym typeface="Symbol"/>
              </a:rPr>
              <a:t></a:t>
            </a:r>
            <a:r>
              <a:rPr lang="fr-FR" sz="3900" b="1" dirty="0">
                <a:cs typeface="Times New Roman" pitchFamily="18" charset="0"/>
              </a:rPr>
              <a:t>/β/</a:t>
            </a:r>
            <a:r>
              <a:rPr lang="fr-FR" sz="3900" b="1" dirty="0">
                <a:cs typeface="Times New Roman" pitchFamily="18" charset="0"/>
                <a:sym typeface="Symbol"/>
              </a:rPr>
              <a:t></a:t>
            </a:r>
            <a:r>
              <a:rPr lang="fr-FR" sz="3900" b="1" dirty="0">
                <a:cs typeface="Times New Roman" pitchFamily="18" charset="0"/>
              </a:rPr>
              <a:t> (IFNR</a:t>
            </a:r>
            <a:r>
              <a:rPr lang="fr-FR" sz="3900" b="1" dirty="0">
                <a:cs typeface="Times New Roman" pitchFamily="18" charset="0"/>
                <a:sym typeface="Symbol"/>
              </a:rPr>
              <a:t></a:t>
            </a:r>
            <a:r>
              <a:rPr lang="fr-FR" sz="3900" b="1" dirty="0">
                <a:cs typeface="Times New Roman" pitchFamily="18" charset="0"/>
              </a:rPr>
              <a:t>1/IFNR</a:t>
            </a:r>
            <a:r>
              <a:rPr lang="fr-FR" sz="3900" b="1" dirty="0">
                <a:cs typeface="Times New Roman" pitchFamily="18" charset="0"/>
                <a:sym typeface="Symbol"/>
              </a:rPr>
              <a:t></a:t>
            </a:r>
            <a:r>
              <a:rPr lang="fr-FR" sz="3900" b="1" dirty="0">
                <a:cs typeface="Times New Roman" pitchFamily="18" charset="0"/>
              </a:rPr>
              <a:t>2, IFN</a:t>
            </a:r>
            <a:r>
              <a:rPr lang="fr-FR" sz="3900" b="1" dirty="0">
                <a:cs typeface="Times New Roman" pitchFamily="18" charset="0"/>
                <a:sym typeface="Symbol"/>
              </a:rPr>
              <a:t></a:t>
            </a:r>
            <a:r>
              <a:rPr lang="fr-FR" sz="3900" b="1" dirty="0">
                <a:cs typeface="Times New Roman" pitchFamily="18" charset="0"/>
              </a:rPr>
              <a:t> R,).</a:t>
            </a:r>
          </a:p>
          <a:p>
            <a:pPr algn="just"/>
            <a:r>
              <a:rPr lang="fr-FR" sz="3900" b="1" dirty="0">
                <a:cs typeface="Times New Roman" pitchFamily="18" charset="0"/>
              </a:rPr>
              <a:t> Une fois liés, les IFN induisent la synthèse de divers gènes, telle que la </a:t>
            </a:r>
            <a:r>
              <a:rPr lang="fr-FR" sz="3900" b="1" dirty="0">
                <a:solidFill>
                  <a:srgbClr val="FF0000"/>
                </a:solidFill>
                <a:cs typeface="Times New Roman" pitchFamily="18" charset="0"/>
              </a:rPr>
              <a:t>protéine kinase ARN dépendante (</a:t>
            </a:r>
            <a:r>
              <a:rPr lang="fr-FR" sz="3900" b="1" dirty="0" smtClean="0">
                <a:solidFill>
                  <a:srgbClr val="FF0000"/>
                </a:solidFill>
                <a:cs typeface="Times New Roman" pitchFamily="18" charset="0"/>
              </a:rPr>
              <a:t>PKR</a:t>
            </a:r>
            <a:r>
              <a:rPr lang="fr-FR" sz="3900" b="1" dirty="0">
                <a:solidFill>
                  <a:srgbClr val="FF0000"/>
                </a:solidFill>
                <a:cs typeface="Times New Roman" pitchFamily="18" charset="0"/>
              </a:rPr>
              <a:t>) </a:t>
            </a:r>
            <a:r>
              <a:rPr lang="fr-FR" sz="3900" b="1" dirty="0">
                <a:cs typeface="Times New Roman" pitchFamily="18" charset="0"/>
              </a:rPr>
              <a:t>qui inactive la synthèse  des protéines, bloquant ainsi la réplication virale dans les cellules infectées.</a:t>
            </a:r>
          </a:p>
          <a:p>
            <a:endParaRPr lang="fr-FR" dirty="0"/>
          </a:p>
        </p:txBody>
      </p:sp>
    </p:spTree>
    <p:extLst>
      <p:ext uri="{BB962C8B-B14F-4D97-AF65-F5344CB8AC3E}">
        <p14:creationId xmlns:p14="http://schemas.microsoft.com/office/powerpoint/2010/main" val="15612687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invGray">
          <a:xfrm>
            <a:off x="91018" y="1066800"/>
            <a:ext cx="11965516" cy="5638800"/>
          </a:xfrm>
          <a:prstGeom prst="rect">
            <a:avLst/>
          </a:prstGeom>
          <a:solidFill>
            <a:schemeClr val="tx1"/>
          </a:solidFill>
          <a:ln w="12700">
            <a:solidFill>
              <a:srgbClr val="FFFFFF"/>
            </a:solidFill>
            <a:miter lim="800000"/>
            <a:headEnd/>
            <a:tailEnd/>
          </a:ln>
        </p:spPr>
        <p:txBody>
          <a:bodyPr wrap="none" anchor="ctr"/>
          <a:lstStyle/>
          <a:p>
            <a:pPr algn="ctr"/>
            <a:r>
              <a:rPr lang="en-US" sz="2400">
                <a:latin typeface="Calibri" pitchFamily="34" charset="0"/>
              </a:rPr>
              <a:t> </a:t>
            </a:r>
          </a:p>
        </p:txBody>
      </p:sp>
      <p:sp>
        <p:nvSpPr>
          <p:cNvPr id="19459" name="Line 3"/>
          <p:cNvSpPr>
            <a:spLocks noChangeShapeType="1"/>
          </p:cNvSpPr>
          <p:nvPr/>
        </p:nvSpPr>
        <p:spPr bwMode="auto">
          <a:xfrm rot="-2984052">
            <a:off x="3217333" y="3662363"/>
            <a:ext cx="0" cy="101600"/>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19460" name="Freeform 4"/>
          <p:cNvSpPr>
            <a:spLocks/>
          </p:cNvSpPr>
          <p:nvPr/>
        </p:nvSpPr>
        <p:spPr bwMode="auto">
          <a:xfrm>
            <a:off x="2688167" y="3294063"/>
            <a:ext cx="433917" cy="393700"/>
          </a:xfrm>
          <a:custGeom>
            <a:avLst/>
            <a:gdLst>
              <a:gd name="T0" fmla="*/ 2147483647 w 328"/>
              <a:gd name="T1" fmla="*/ 2147483647 h 360"/>
              <a:gd name="T2" fmla="*/ 2147483647 w 328"/>
              <a:gd name="T3" fmla="*/ 2147483647 h 360"/>
              <a:gd name="T4" fmla="*/ 2147483647 w 328"/>
              <a:gd name="T5" fmla="*/ 2147483647 h 360"/>
              <a:gd name="T6" fmla="*/ 2147483647 w 328"/>
              <a:gd name="T7" fmla="*/ 2147483647 h 360"/>
              <a:gd name="T8" fmla="*/ 2147483647 w 328"/>
              <a:gd name="T9" fmla="*/ 2147483647 h 360"/>
              <a:gd name="T10" fmla="*/ 2147483647 w 328"/>
              <a:gd name="T11" fmla="*/ 2147483647 h 360"/>
              <a:gd name="T12" fmla="*/ 2147483647 w 328"/>
              <a:gd name="T13" fmla="*/ 2147483647 h 360"/>
              <a:gd name="T14" fmla="*/ 2147483647 w 328"/>
              <a:gd name="T15" fmla="*/ 2147483647 h 360"/>
              <a:gd name="T16" fmla="*/ 0 60000 65536"/>
              <a:gd name="T17" fmla="*/ 0 60000 65536"/>
              <a:gd name="T18" fmla="*/ 0 60000 65536"/>
              <a:gd name="T19" fmla="*/ 0 60000 65536"/>
              <a:gd name="T20" fmla="*/ 0 60000 65536"/>
              <a:gd name="T21" fmla="*/ 0 60000 65536"/>
              <a:gd name="T22" fmla="*/ 0 60000 65536"/>
              <a:gd name="T23" fmla="*/ 0 60000 65536"/>
              <a:gd name="T24" fmla="*/ 0 w 328"/>
              <a:gd name="T25" fmla="*/ 0 h 360"/>
              <a:gd name="T26" fmla="*/ 328 w 328"/>
              <a:gd name="T27" fmla="*/ 360 h 36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28" h="360">
                <a:moveTo>
                  <a:pt x="168" y="24"/>
                </a:moveTo>
                <a:cubicBezTo>
                  <a:pt x="136" y="48"/>
                  <a:pt x="96" y="120"/>
                  <a:pt x="72" y="168"/>
                </a:cubicBezTo>
                <a:cubicBezTo>
                  <a:pt x="48" y="216"/>
                  <a:pt x="0" y="280"/>
                  <a:pt x="24" y="312"/>
                </a:cubicBezTo>
                <a:cubicBezTo>
                  <a:pt x="48" y="344"/>
                  <a:pt x="168" y="360"/>
                  <a:pt x="216" y="360"/>
                </a:cubicBezTo>
                <a:cubicBezTo>
                  <a:pt x="264" y="360"/>
                  <a:pt x="296" y="344"/>
                  <a:pt x="312" y="312"/>
                </a:cubicBezTo>
                <a:cubicBezTo>
                  <a:pt x="328" y="280"/>
                  <a:pt x="320" y="216"/>
                  <a:pt x="312" y="168"/>
                </a:cubicBezTo>
                <a:cubicBezTo>
                  <a:pt x="304" y="120"/>
                  <a:pt x="288" y="48"/>
                  <a:pt x="264" y="24"/>
                </a:cubicBezTo>
                <a:cubicBezTo>
                  <a:pt x="240" y="0"/>
                  <a:pt x="200" y="0"/>
                  <a:pt x="168" y="24"/>
                </a:cubicBezTo>
                <a:close/>
              </a:path>
            </a:pathLst>
          </a:custGeom>
          <a:solidFill>
            <a:srgbClr val="9C763C"/>
          </a:solidFill>
          <a:ln w="28575">
            <a:solidFill>
              <a:schemeClr val="tx2"/>
            </a:solidFill>
            <a:prstDash val="sysDot"/>
            <a:round/>
            <a:headEnd/>
            <a:tailEnd/>
          </a:ln>
        </p:spPr>
        <p:txBody>
          <a:bodyPr wrap="none" anchor="ctr"/>
          <a:lstStyle/>
          <a:p>
            <a:endParaRPr lang="fr-FR"/>
          </a:p>
        </p:txBody>
      </p:sp>
      <p:sp>
        <p:nvSpPr>
          <p:cNvPr id="19461" name="Freeform 5"/>
          <p:cNvSpPr>
            <a:spLocks noChangeAspect="1"/>
          </p:cNvSpPr>
          <p:nvPr/>
        </p:nvSpPr>
        <p:spPr bwMode="auto">
          <a:xfrm>
            <a:off x="2832101" y="3433763"/>
            <a:ext cx="82551" cy="182562"/>
          </a:xfrm>
          <a:custGeom>
            <a:avLst/>
            <a:gdLst>
              <a:gd name="T0" fmla="*/ 2147483647 w 152"/>
              <a:gd name="T1" fmla="*/ 0 h 144"/>
              <a:gd name="T2" fmla="*/ 0 w 152"/>
              <a:gd name="T3" fmla="*/ 2147483647 h 144"/>
              <a:gd name="T4" fmla="*/ 2147483647 w 152"/>
              <a:gd name="T5" fmla="*/ 2147483647 h 144"/>
              <a:gd name="T6" fmla="*/ 2147483647 w 152"/>
              <a:gd name="T7" fmla="*/ 2147483647 h 144"/>
              <a:gd name="T8" fmla="*/ 0 60000 65536"/>
              <a:gd name="T9" fmla="*/ 0 60000 65536"/>
              <a:gd name="T10" fmla="*/ 0 60000 65536"/>
              <a:gd name="T11" fmla="*/ 0 60000 65536"/>
              <a:gd name="T12" fmla="*/ 0 w 152"/>
              <a:gd name="T13" fmla="*/ 0 h 144"/>
              <a:gd name="T14" fmla="*/ 152 w 152"/>
              <a:gd name="T15" fmla="*/ 144 h 144"/>
            </a:gdLst>
            <a:ahLst/>
            <a:cxnLst>
              <a:cxn ang="T8">
                <a:pos x="T0" y="T1"/>
              </a:cxn>
              <a:cxn ang="T9">
                <a:pos x="T2" y="T3"/>
              </a:cxn>
              <a:cxn ang="T10">
                <a:pos x="T4" y="T5"/>
              </a:cxn>
              <a:cxn ang="T11">
                <a:pos x="T6" y="T7"/>
              </a:cxn>
            </a:cxnLst>
            <a:rect l="T12" t="T13" r="T14" b="T15"/>
            <a:pathLst>
              <a:path w="152" h="144">
                <a:moveTo>
                  <a:pt x="144" y="0"/>
                </a:moveTo>
                <a:cubicBezTo>
                  <a:pt x="72" y="16"/>
                  <a:pt x="0" y="32"/>
                  <a:pt x="0" y="48"/>
                </a:cubicBezTo>
                <a:cubicBezTo>
                  <a:pt x="0" y="64"/>
                  <a:pt x="136" y="80"/>
                  <a:pt x="144" y="96"/>
                </a:cubicBezTo>
                <a:cubicBezTo>
                  <a:pt x="152" y="112"/>
                  <a:pt x="64" y="128"/>
                  <a:pt x="48" y="144"/>
                </a:cubicBezTo>
              </a:path>
            </a:pathLst>
          </a:custGeom>
          <a:noFill/>
          <a:ln w="22225">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19462" name="Freeform 6"/>
          <p:cNvSpPr>
            <a:spLocks noChangeAspect="1"/>
          </p:cNvSpPr>
          <p:nvPr/>
        </p:nvSpPr>
        <p:spPr bwMode="auto">
          <a:xfrm>
            <a:off x="2954867" y="3392488"/>
            <a:ext cx="82551" cy="182562"/>
          </a:xfrm>
          <a:custGeom>
            <a:avLst/>
            <a:gdLst>
              <a:gd name="T0" fmla="*/ 2147483647 w 152"/>
              <a:gd name="T1" fmla="*/ 0 h 144"/>
              <a:gd name="T2" fmla="*/ 0 w 152"/>
              <a:gd name="T3" fmla="*/ 2147483647 h 144"/>
              <a:gd name="T4" fmla="*/ 2147483647 w 152"/>
              <a:gd name="T5" fmla="*/ 2147483647 h 144"/>
              <a:gd name="T6" fmla="*/ 2147483647 w 152"/>
              <a:gd name="T7" fmla="*/ 2147483647 h 144"/>
              <a:gd name="T8" fmla="*/ 0 60000 65536"/>
              <a:gd name="T9" fmla="*/ 0 60000 65536"/>
              <a:gd name="T10" fmla="*/ 0 60000 65536"/>
              <a:gd name="T11" fmla="*/ 0 60000 65536"/>
              <a:gd name="T12" fmla="*/ 0 w 152"/>
              <a:gd name="T13" fmla="*/ 0 h 144"/>
              <a:gd name="T14" fmla="*/ 152 w 152"/>
              <a:gd name="T15" fmla="*/ 144 h 144"/>
            </a:gdLst>
            <a:ahLst/>
            <a:cxnLst>
              <a:cxn ang="T8">
                <a:pos x="T0" y="T1"/>
              </a:cxn>
              <a:cxn ang="T9">
                <a:pos x="T2" y="T3"/>
              </a:cxn>
              <a:cxn ang="T10">
                <a:pos x="T4" y="T5"/>
              </a:cxn>
              <a:cxn ang="T11">
                <a:pos x="T6" y="T7"/>
              </a:cxn>
            </a:cxnLst>
            <a:rect l="T12" t="T13" r="T14" b="T15"/>
            <a:pathLst>
              <a:path w="152" h="144">
                <a:moveTo>
                  <a:pt x="144" y="0"/>
                </a:moveTo>
                <a:cubicBezTo>
                  <a:pt x="72" y="16"/>
                  <a:pt x="0" y="32"/>
                  <a:pt x="0" y="48"/>
                </a:cubicBezTo>
                <a:cubicBezTo>
                  <a:pt x="0" y="64"/>
                  <a:pt x="136" y="80"/>
                  <a:pt x="144" y="96"/>
                </a:cubicBezTo>
                <a:cubicBezTo>
                  <a:pt x="152" y="112"/>
                  <a:pt x="64" y="128"/>
                  <a:pt x="48" y="144"/>
                </a:cubicBezTo>
              </a:path>
            </a:pathLst>
          </a:custGeom>
          <a:noFill/>
          <a:ln w="22225">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19463" name="Line 7"/>
          <p:cNvSpPr>
            <a:spLocks noChangeShapeType="1"/>
          </p:cNvSpPr>
          <p:nvPr/>
        </p:nvSpPr>
        <p:spPr bwMode="auto">
          <a:xfrm>
            <a:off x="2959100" y="3132139"/>
            <a:ext cx="0" cy="85725"/>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19464" name="Line 8"/>
          <p:cNvSpPr>
            <a:spLocks noChangeShapeType="1"/>
          </p:cNvSpPr>
          <p:nvPr/>
        </p:nvSpPr>
        <p:spPr bwMode="auto">
          <a:xfrm rot="2021405" flipH="1">
            <a:off x="3225800" y="3286126"/>
            <a:ext cx="50800" cy="74613"/>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19465" name="Oval 9"/>
          <p:cNvSpPr>
            <a:spLocks noChangeArrowheads="1"/>
          </p:cNvSpPr>
          <p:nvPr/>
        </p:nvSpPr>
        <p:spPr bwMode="auto">
          <a:xfrm>
            <a:off x="2870201" y="3106739"/>
            <a:ext cx="107951" cy="92075"/>
          </a:xfrm>
          <a:prstGeom prst="ellipse">
            <a:avLst/>
          </a:prstGeom>
          <a:solidFill>
            <a:srgbClr val="B92E30"/>
          </a:solidFill>
          <a:ln w="12700">
            <a:solidFill>
              <a:schemeClr val="tx1"/>
            </a:solidFill>
            <a:round/>
            <a:headEnd/>
            <a:tailEnd/>
          </a:ln>
        </p:spPr>
        <p:txBody>
          <a:bodyPr wrap="none" anchor="ctr"/>
          <a:lstStyle/>
          <a:p>
            <a:endParaRPr lang="fr-FR">
              <a:latin typeface="Calibri" pitchFamily="34" charset="0"/>
            </a:endParaRPr>
          </a:p>
        </p:txBody>
      </p:sp>
      <p:sp>
        <p:nvSpPr>
          <p:cNvPr id="19466" name="Oval 10"/>
          <p:cNvSpPr>
            <a:spLocks noChangeArrowheads="1"/>
          </p:cNvSpPr>
          <p:nvPr/>
        </p:nvSpPr>
        <p:spPr bwMode="auto">
          <a:xfrm>
            <a:off x="2942167" y="3111501"/>
            <a:ext cx="110067" cy="92075"/>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19467" name="Oval 11"/>
          <p:cNvSpPr>
            <a:spLocks noChangeAspect="1" noChangeArrowheads="1"/>
          </p:cNvSpPr>
          <p:nvPr/>
        </p:nvSpPr>
        <p:spPr bwMode="auto">
          <a:xfrm>
            <a:off x="2912534" y="3101976"/>
            <a:ext cx="93133" cy="92075"/>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19468" name="Oval 12"/>
          <p:cNvSpPr>
            <a:spLocks noChangeArrowheads="1"/>
          </p:cNvSpPr>
          <p:nvPr/>
        </p:nvSpPr>
        <p:spPr bwMode="auto">
          <a:xfrm rot="4719394">
            <a:off x="3214688" y="3235855"/>
            <a:ext cx="73025" cy="110067"/>
          </a:xfrm>
          <a:prstGeom prst="ellipse">
            <a:avLst/>
          </a:prstGeom>
          <a:solidFill>
            <a:srgbClr val="B92E30"/>
          </a:solidFill>
          <a:ln w="12700">
            <a:solidFill>
              <a:schemeClr val="tx1"/>
            </a:solidFill>
            <a:round/>
            <a:headEnd/>
            <a:tailEnd/>
          </a:ln>
        </p:spPr>
        <p:txBody>
          <a:bodyPr wrap="none" anchor="ctr"/>
          <a:lstStyle/>
          <a:p>
            <a:endParaRPr lang="fr-FR">
              <a:latin typeface="Calibri" pitchFamily="34" charset="0"/>
            </a:endParaRPr>
          </a:p>
        </p:txBody>
      </p:sp>
      <p:sp>
        <p:nvSpPr>
          <p:cNvPr id="19469" name="Oval 13"/>
          <p:cNvSpPr>
            <a:spLocks noChangeArrowheads="1"/>
          </p:cNvSpPr>
          <p:nvPr/>
        </p:nvSpPr>
        <p:spPr bwMode="auto">
          <a:xfrm rot="4719394">
            <a:off x="3248554" y="3288243"/>
            <a:ext cx="73025" cy="110067"/>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19470" name="Oval 14"/>
          <p:cNvSpPr>
            <a:spLocks noChangeArrowheads="1"/>
          </p:cNvSpPr>
          <p:nvPr/>
        </p:nvSpPr>
        <p:spPr bwMode="auto">
          <a:xfrm rot="4719394">
            <a:off x="3250672" y="3248555"/>
            <a:ext cx="73025" cy="110067"/>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19471" name="Line 15"/>
          <p:cNvSpPr>
            <a:spLocks noChangeShapeType="1"/>
          </p:cNvSpPr>
          <p:nvPr/>
        </p:nvSpPr>
        <p:spPr bwMode="auto">
          <a:xfrm rot="4135323" flipH="1">
            <a:off x="3277394" y="3506524"/>
            <a:ext cx="42863" cy="65616"/>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19472" name="Oval 16"/>
          <p:cNvSpPr>
            <a:spLocks noChangeArrowheads="1"/>
          </p:cNvSpPr>
          <p:nvPr/>
        </p:nvSpPr>
        <p:spPr bwMode="auto">
          <a:xfrm rot="5700051">
            <a:off x="3297238" y="3513668"/>
            <a:ext cx="73025" cy="110067"/>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19473" name="Oval 17"/>
          <p:cNvSpPr>
            <a:spLocks noChangeArrowheads="1"/>
          </p:cNvSpPr>
          <p:nvPr/>
        </p:nvSpPr>
        <p:spPr bwMode="auto">
          <a:xfrm rot="5700051">
            <a:off x="3308880" y="3463927"/>
            <a:ext cx="73025" cy="107949"/>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19474" name="Oval 18"/>
          <p:cNvSpPr>
            <a:spLocks noChangeAspect="1" noChangeArrowheads="1"/>
          </p:cNvSpPr>
          <p:nvPr/>
        </p:nvSpPr>
        <p:spPr bwMode="auto">
          <a:xfrm rot="5700051">
            <a:off x="3319199" y="3491708"/>
            <a:ext cx="77787" cy="107949"/>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19475" name="Oval 19"/>
          <p:cNvSpPr>
            <a:spLocks noChangeAspect="1" noChangeArrowheads="1"/>
          </p:cNvSpPr>
          <p:nvPr/>
        </p:nvSpPr>
        <p:spPr bwMode="auto">
          <a:xfrm rot="-3438175">
            <a:off x="2583657" y="3211249"/>
            <a:ext cx="77787" cy="110067"/>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19476" name="Oval 20"/>
          <p:cNvSpPr>
            <a:spLocks noChangeArrowheads="1"/>
          </p:cNvSpPr>
          <p:nvPr/>
        </p:nvSpPr>
        <p:spPr bwMode="auto">
          <a:xfrm rot="-3438175">
            <a:off x="2533121" y="3269193"/>
            <a:ext cx="73025" cy="110067"/>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19477" name="Line 21"/>
          <p:cNvSpPr>
            <a:spLocks noChangeShapeType="1"/>
          </p:cNvSpPr>
          <p:nvPr/>
        </p:nvSpPr>
        <p:spPr bwMode="auto">
          <a:xfrm rot="-2984052">
            <a:off x="2609851" y="3254375"/>
            <a:ext cx="0" cy="101600"/>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19478" name="Oval 22"/>
          <p:cNvSpPr>
            <a:spLocks noChangeArrowheads="1"/>
          </p:cNvSpPr>
          <p:nvPr/>
        </p:nvSpPr>
        <p:spPr bwMode="auto">
          <a:xfrm rot="-3438175">
            <a:off x="2542646" y="3223155"/>
            <a:ext cx="73025" cy="129117"/>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19479" name="Line 23"/>
          <p:cNvSpPr>
            <a:spLocks noChangeShapeType="1"/>
          </p:cNvSpPr>
          <p:nvPr/>
        </p:nvSpPr>
        <p:spPr bwMode="auto">
          <a:xfrm rot="2540379">
            <a:off x="2628900" y="3657600"/>
            <a:ext cx="0" cy="85725"/>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19480" name="Oval 24"/>
          <p:cNvSpPr>
            <a:spLocks noChangeArrowheads="1"/>
          </p:cNvSpPr>
          <p:nvPr/>
        </p:nvSpPr>
        <p:spPr bwMode="auto">
          <a:xfrm rot="2021403">
            <a:off x="2580218" y="3697289"/>
            <a:ext cx="112183" cy="92075"/>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19481" name="Oval 25"/>
          <p:cNvSpPr>
            <a:spLocks noChangeArrowheads="1"/>
          </p:cNvSpPr>
          <p:nvPr/>
        </p:nvSpPr>
        <p:spPr bwMode="auto">
          <a:xfrm rot="2021403">
            <a:off x="2535767" y="3651251"/>
            <a:ext cx="86784" cy="92075"/>
          </a:xfrm>
          <a:prstGeom prst="ellipse">
            <a:avLst/>
          </a:prstGeom>
          <a:solidFill>
            <a:srgbClr val="B92E30"/>
          </a:solidFill>
          <a:ln w="12700">
            <a:solidFill>
              <a:schemeClr val="tx1"/>
            </a:solidFill>
            <a:round/>
            <a:headEnd/>
            <a:tailEnd/>
          </a:ln>
        </p:spPr>
        <p:txBody>
          <a:bodyPr wrap="none" anchor="ctr"/>
          <a:lstStyle/>
          <a:p>
            <a:endParaRPr lang="fr-FR">
              <a:latin typeface="Calibri" pitchFamily="34" charset="0"/>
            </a:endParaRPr>
          </a:p>
        </p:txBody>
      </p:sp>
      <p:sp>
        <p:nvSpPr>
          <p:cNvPr id="19482" name="Oval 26"/>
          <p:cNvSpPr>
            <a:spLocks noChangeAspect="1" noChangeArrowheads="1"/>
          </p:cNvSpPr>
          <p:nvPr/>
        </p:nvSpPr>
        <p:spPr bwMode="auto">
          <a:xfrm rot="2102340">
            <a:off x="2561168" y="3686176"/>
            <a:ext cx="91017" cy="92075"/>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19483" name="Oval 27"/>
          <p:cNvSpPr>
            <a:spLocks noChangeAspect="1" noChangeArrowheads="1"/>
          </p:cNvSpPr>
          <p:nvPr/>
        </p:nvSpPr>
        <p:spPr bwMode="auto">
          <a:xfrm rot="-3438175">
            <a:off x="3219716" y="3656807"/>
            <a:ext cx="77787" cy="107951"/>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19484" name="Oval 28"/>
          <p:cNvSpPr>
            <a:spLocks noChangeArrowheads="1"/>
          </p:cNvSpPr>
          <p:nvPr/>
        </p:nvSpPr>
        <p:spPr bwMode="auto">
          <a:xfrm rot="-3438175">
            <a:off x="3185054" y="3691468"/>
            <a:ext cx="73025" cy="110067"/>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19485" name="Oval 29"/>
          <p:cNvSpPr>
            <a:spLocks noChangeArrowheads="1"/>
          </p:cNvSpPr>
          <p:nvPr/>
        </p:nvSpPr>
        <p:spPr bwMode="auto">
          <a:xfrm rot="-3438175">
            <a:off x="3210454" y="3678768"/>
            <a:ext cx="73025" cy="110067"/>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19486" name="Line 30"/>
          <p:cNvSpPr>
            <a:spLocks noChangeShapeType="1"/>
          </p:cNvSpPr>
          <p:nvPr/>
        </p:nvSpPr>
        <p:spPr bwMode="auto">
          <a:xfrm rot="709149">
            <a:off x="2791884" y="3716339"/>
            <a:ext cx="0" cy="85725"/>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19487" name="Oval 31"/>
          <p:cNvSpPr>
            <a:spLocks noChangeAspect="1" noChangeArrowheads="1"/>
          </p:cNvSpPr>
          <p:nvPr/>
        </p:nvSpPr>
        <p:spPr bwMode="auto">
          <a:xfrm rot="460228">
            <a:off x="2700868" y="3721101"/>
            <a:ext cx="91017" cy="92075"/>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19488" name="Oval 32"/>
          <p:cNvSpPr>
            <a:spLocks noChangeArrowheads="1"/>
          </p:cNvSpPr>
          <p:nvPr/>
        </p:nvSpPr>
        <p:spPr bwMode="invGray">
          <a:xfrm>
            <a:off x="2605617" y="3233738"/>
            <a:ext cx="632883" cy="533400"/>
          </a:xfrm>
          <a:prstGeom prst="ellipse">
            <a:avLst/>
          </a:prstGeom>
          <a:gradFill rotWithShape="0">
            <a:gsLst>
              <a:gs pos="0">
                <a:srgbClr val="B1BB81"/>
              </a:gs>
              <a:gs pos="100000">
                <a:srgbClr val="3E422E"/>
              </a:gs>
            </a:gsLst>
            <a:path path="rect">
              <a:fillToRect l="100000" b="100000"/>
            </a:path>
          </a:gradFill>
          <a:ln w="25400">
            <a:solidFill>
              <a:srgbClr val="FFFFFF"/>
            </a:solidFill>
            <a:round/>
            <a:headEnd/>
            <a:tailEnd/>
          </a:ln>
        </p:spPr>
        <p:txBody>
          <a:bodyPr/>
          <a:lstStyle/>
          <a:p>
            <a:endParaRPr lang="fr-FR">
              <a:latin typeface="Calibri" pitchFamily="34" charset="0"/>
            </a:endParaRPr>
          </a:p>
        </p:txBody>
      </p:sp>
      <p:sp>
        <p:nvSpPr>
          <p:cNvPr id="19489" name="Freeform 33"/>
          <p:cNvSpPr>
            <a:spLocks/>
          </p:cNvSpPr>
          <p:nvPr/>
        </p:nvSpPr>
        <p:spPr bwMode="auto">
          <a:xfrm>
            <a:off x="2677584" y="3265488"/>
            <a:ext cx="431800" cy="457200"/>
          </a:xfrm>
          <a:custGeom>
            <a:avLst/>
            <a:gdLst>
              <a:gd name="T0" fmla="*/ 2147483647 w 328"/>
              <a:gd name="T1" fmla="*/ 2147483647 h 360"/>
              <a:gd name="T2" fmla="*/ 2147483647 w 328"/>
              <a:gd name="T3" fmla="*/ 2147483647 h 360"/>
              <a:gd name="T4" fmla="*/ 2147483647 w 328"/>
              <a:gd name="T5" fmla="*/ 2147483647 h 360"/>
              <a:gd name="T6" fmla="*/ 2147483647 w 328"/>
              <a:gd name="T7" fmla="*/ 2147483647 h 360"/>
              <a:gd name="T8" fmla="*/ 2147483647 w 328"/>
              <a:gd name="T9" fmla="*/ 2147483647 h 360"/>
              <a:gd name="T10" fmla="*/ 2147483647 w 328"/>
              <a:gd name="T11" fmla="*/ 2147483647 h 360"/>
              <a:gd name="T12" fmla="*/ 2147483647 w 328"/>
              <a:gd name="T13" fmla="*/ 2147483647 h 360"/>
              <a:gd name="T14" fmla="*/ 2147483647 w 328"/>
              <a:gd name="T15" fmla="*/ 2147483647 h 360"/>
              <a:gd name="T16" fmla="*/ 0 60000 65536"/>
              <a:gd name="T17" fmla="*/ 0 60000 65536"/>
              <a:gd name="T18" fmla="*/ 0 60000 65536"/>
              <a:gd name="T19" fmla="*/ 0 60000 65536"/>
              <a:gd name="T20" fmla="*/ 0 60000 65536"/>
              <a:gd name="T21" fmla="*/ 0 60000 65536"/>
              <a:gd name="T22" fmla="*/ 0 60000 65536"/>
              <a:gd name="T23" fmla="*/ 0 60000 65536"/>
              <a:gd name="T24" fmla="*/ 0 w 328"/>
              <a:gd name="T25" fmla="*/ 0 h 360"/>
              <a:gd name="T26" fmla="*/ 328 w 328"/>
              <a:gd name="T27" fmla="*/ 360 h 36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28" h="360">
                <a:moveTo>
                  <a:pt x="168" y="24"/>
                </a:moveTo>
                <a:cubicBezTo>
                  <a:pt x="136" y="48"/>
                  <a:pt x="96" y="120"/>
                  <a:pt x="72" y="168"/>
                </a:cubicBezTo>
                <a:cubicBezTo>
                  <a:pt x="48" y="216"/>
                  <a:pt x="0" y="280"/>
                  <a:pt x="24" y="312"/>
                </a:cubicBezTo>
                <a:cubicBezTo>
                  <a:pt x="48" y="344"/>
                  <a:pt x="168" y="360"/>
                  <a:pt x="216" y="360"/>
                </a:cubicBezTo>
                <a:cubicBezTo>
                  <a:pt x="264" y="360"/>
                  <a:pt x="296" y="344"/>
                  <a:pt x="312" y="312"/>
                </a:cubicBezTo>
                <a:cubicBezTo>
                  <a:pt x="328" y="280"/>
                  <a:pt x="320" y="216"/>
                  <a:pt x="312" y="168"/>
                </a:cubicBezTo>
                <a:cubicBezTo>
                  <a:pt x="304" y="120"/>
                  <a:pt x="288" y="48"/>
                  <a:pt x="264" y="24"/>
                </a:cubicBezTo>
                <a:cubicBezTo>
                  <a:pt x="240" y="0"/>
                  <a:pt x="200" y="0"/>
                  <a:pt x="168" y="24"/>
                </a:cubicBezTo>
                <a:close/>
              </a:path>
            </a:pathLst>
          </a:custGeom>
          <a:gradFill rotWithShape="0">
            <a:gsLst>
              <a:gs pos="0">
                <a:srgbClr val="9C763C"/>
              </a:gs>
              <a:gs pos="100000">
                <a:srgbClr val="43331A"/>
              </a:gs>
            </a:gsLst>
            <a:path path="rect">
              <a:fillToRect l="100000" b="100000"/>
            </a:path>
          </a:gradFill>
          <a:ln w="25400" cap="rnd">
            <a:solidFill>
              <a:srgbClr val="D8C6BC"/>
            </a:solidFill>
            <a:prstDash val="sysDot"/>
            <a:round/>
            <a:headEnd/>
            <a:tailEnd/>
          </a:ln>
        </p:spPr>
        <p:txBody>
          <a:bodyPr wrap="none" anchor="ctr"/>
          <a:lstStyle/>
          <a:p>
            <a:endParaRPr lang="fr-FR"/>
          </a:p>
        </p:txBody>
      </p:sp>
      <p:sp>
        <p:nvSpPr>
          <p:cNvPr id="19490" name="Freeform 34"/>
          <p:cNvSpPr>
            <a:spLocks noChangeAspect="1"/>
          </p:cNvSpPr>
          <p:nvPr/>
        </p:nvSpPr>
        <p:spPr bwMode="auto">
          <a:xfrm>
            <a:off x="2794001" y="3470276"/>
            <a:ext cx="82551" cy="182563"/>
          </a:xfrm>
          <a:custGeom>
            <a:avLst/>
            <a:gdLst>
              <a:gd name="T0" fmla="*/ 2147483647 w 152"/>
              <a:gd name="T1" fmla="*/ 0 h 144"/>
              <a:gd name="T2" fmla="*/ 0 w 152"/>
              <a:gd name="T3" fmla="*/ 2147483647 h 144"/>
              <a:gd name="T4" fmla="*/ 2147483647 w 152"/>
              <a:gd name="T5" fmla="*/ 2147483647 h 144"/>
              <a:gd name="T6" fmla="*/ 2147483647 w 152"/>
              <a:gd name="T7" fmla="*/ 2147483647 h 144"/>
              <a:gd name="T8" fmla="*/ 0 60000 65536"/>
              <a:gd name="T9" fmla="*/ 0 60000 65536"/>
              <a:gd name="T10" fmla="*/ 0 60000 65536"/>
              <a:gd name="T11" fmla="*/ 0 60000 65536"/>
              <a:gd name="T12" fmla="*/ 0 w 152"/>
              <a:gd name="T13" fmla="*/ 0 h 144"/>
              <a:gd name="T14" fmla="*/ 152 w 152"/>
              <a:gd name="T15" fmla="*/ 144 h 144"/>
            </a:gdLst>
            <a:ahLst/>
            <a:cxnLst>
              <a:cxn ang="T8">
                <a:pos x="T0" y="T1"/>
              </a:cxn>
              <a:cxn ang="T9">
                <a:pos x="T2" y="T3"/>
              </a:cxn>
              <a:cxn ang="T10">
                <a:pos x="T4" y="T5"/>
              </a:cxn>
              <a:cxn ang="T11">
                <a:pos x="T6" y="T7"/>
              </a:cxn>
            </a:cxnLst>
            <a:rect l="T12" t="T13" r="T14" b="T15"/>
            <a:pathLst>
              <a:path w="152" h="144">
                <a:moveTo>
                  <a:pt x="144" y="0"/>
                </a:moveTo>
                <a:cubicBezTo>
                  <a:pt x="72" y="16"/>
                  <a:pt x="0" y="32"/>
                  <a:pt x="0" y="48"/>
                </a:cubicBezTo>
                <a:cubicBezTo>
                  <a:pt x="0" y="64"/>
                  <a:pt x="136" y="80"/>
                  <a:pt x="144" y="96"/>
                </a:cubicBezTo>
                <a:cubicBezTo>
                  <a:pt x="152" y="112"/>
                  <a:pt x="64" y="128"/>
                  <a:pt x="48" y="144"/>
                </a:cubicBezTo>
              </a:path>
            </a:pathLst>
          </a:custGeom>
          <a:noFill/>
          <a:ln w="22225">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19491" name="Freeform 35"/>
          <p:cNvSpPr>
            <a:spLocks noChangeAspect="1"/>
          </p:cNvSpPr>
          <p:nvPr/>
        </p:nvSpPr>
        <p:spPr bwMode="auto">
          <a:xfrm>
            <a:off x="2929467" y="3362326"/>
            <a:ext cx="82551" cy="182563"/>
          </a:xfrm>
          <a:custGeom>
            <a:avLst/>
            <a:gdLst>
              <a:gd name="T0" fmla="*/ 2147483647 w 152"/>
              <a:gd name="T1" fmla="*/ 0 h 144"/>
              <a:gd name="T2" fmla="*/ 0 w 152"/>
              <a:gd name="T3" fmla="*/ 2147483647 h 144"/>
              <a:gd name="T4" fmla="*/ 2147483647 w 152"/>
              <a:gd name="T5" fmla="*/ 2147483647 h 144"/>
              <a:gd name="T6" fmla="*/ 2147483647 w 152"/>
              <a:gd name="T7" fmla="*/ 2147483647 h 144"/>
              <a:gd name="T8" fmla="*/ 0 60000 65536"/>
              <a:gd name="T9" fmla="*/ 0 60000 65536"/>
              <a:gd name="T10" fmla="*/ 0 60000 65536"/>
              <a:gd name="T11" fmla="*/ 0 60000 65536"/>
              <a:gd name="T12" fmla="*/ 0 w 152"/>
              <a:gd name="T13" fmla="*/ 0 h 144"/>
              <a:gd name="T14" fmla="*/ 152 w 152"/>
              <a:gd name="T15" fmla="*/ 144 h 144"/>
            </a:gdLst>
            <a:ahLst/>
            <a:cxnLst>
              <a:cxn ang="T8">
                <a:pos x="T0" y="T1"/>
              </a:cxn>
              <a:cxn ang="T9">
                <a:pos x="T2" y="T3"/>
              </a:cxn>
              <a:cxn ang="T10">
                <a:pos x="T4" y="T5"/>
              </a:cxn>
              <a:cxn ang="T11">
                <a:pos x="T6" y="T7"/>
              </a:cxn>
            </a:cxnLst>
            <a:rect l="T12" t="T13" r="T14" b="T15"/>
            <a:pathLst>
              <a:path w="152" h="144">
                <a:moveTo>
                  <a:pt x="144" y="0"/>
                </a:moveTo>
                <a:cubicBezTo>
                  <a:pt x="72" y="16"/>
                  <a:pt x="0" y="32"/>
                  <a:pt x="0" y="48"/>
                </a:cubicBezTo>
                <a:cubicBezTo>
                  <a:pt x="0" y="64"/>
                  <a:pt x="136" y="80"/>
                  <a:pt x="144" y="96"/>
                </a:cubicBezTo>
                <a:cubicBezTo>
                  <a:pt x="152" y="112"/>
                  <a:pt x="64" y="128"/>
                  <a:pt x="48" y="144"/>
                </a:cubicBezTo>
              </a:path>
            </a:pathLst>
          </a:custGeom>
          <a:noFill/>
          <a:ln w="22225">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19492" name="Line 36"/>
          <p:cNvSpPr>
            <a:spLocks noChangeShapeType="1"/>
          </p:cNvSpPr>
          <p:nvPr/>
        </p:nvSpPr>
        <p:spPr bwMode="auto">
          <a:xfrm rot="709149">
            <a:off x="10016067" y="4071939"/>
            <a:ext cx="0" cy="85725"/>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19493" name="Oval 37"/>
          <p:cNvSpPr>
            <a:spLocks noChangeAspect="1" noChangeArrowheads="1"/>
          </p:cNvSpPr>
          <p:nvPr/>
        </p:nvSpPr>
        <p:spPr bwMode="auto">
          <a:xfrm rot="460228">
            <a:off x="10003367" y="4089401"/>
            <a:ext cx="93133" cy="92075"/>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19494" name="Oval 38"/>
          <p:cNvSpPr>
            <a:spLocks noChangeAspect="1" noChangeArrowheads="1"/>
          </p:cNvSpPr>
          <p:nvPr/>
        </p:nvSpPr>
        <p:spPr bwMode="auto">
          <a:xfrm rot="460228">
            <a:off x="9925051" y="4076701"/>
            <a:ext cx="91016" cy="92075"/>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19495" name="Oval 39"/>
          <p:cNvSpPr>
            <a:spLocks noChangeAspect="1" noChangeArrowheads="1"/>
          </p:cNvSpPr>
          <p:nvPr/>
        </p:nvSpPr>
        <p:spPr bwMode="auto">
          <a:xfrm rot="460228">
            <a:off x="9961034" y="4089401"/>
            <a:ext cx="91017" cy="92075"/>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19496" name="Line 40"/>
          <p:cNvSpPr>
            <a:spLocks noChangeShapeType="1"/>
          </p:cNvSpPr>
          <p:nvPr/>
        </p:nvSpPr>
        <p:spPr bwMode="auto">
          <a:xfrm rot="-2984052">
            <a:off x="10367433" y="3954463"/>
            <a:ext cx="0" cy="101600"/>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19497" name="Freeform 41"/>
          <p:cNvSpPr>
            <a:spLocks/>
          </p:cNvSpPr>
          <p:nvPr/>
        </p:nvSpPr>
        <p:spPr bwMode="auto">
          <a:xfrm>
            <a:off x="9838267" y="3586163"/>
            <a:ext cx="431800" cy="393700"/>
          </a:xfrm>
          <a:custGeom>
            <a:avLst/>
            <a:gdLst>
              <a:gd name="T0" fmla="*/ 2147483647 w 328"/>
              <a:gd name="T1" fmla="*/ 2147483647 h 360"/>
              <a:gd name="T2" fmla="*/ 2147483647 w 328"/>
              <a:gd name="T3" fmla="*/ 2147483647 h 360"/>
              <a:gd name="T4" fmla="*/ 2147483647 w 328"/>
              <a:gd name="T5" fmla="*/ 2147483647 h 360"/>
              <a:gd name="T6" fmla="*/ 2147483647 w 328"/>
              <a:gd name="T7" fmla="*/ 2147483647 h 360"/>
              <a:gd name="T8" fmla="*/ 2147483647 w 328"/>
              <a:gd name="T9" fmla="*/ 2147483647 h 360"/>
              <a:gd name="T10" fmla="*/ 2147483647 w 328"/>
              <a:gd name="T11" fmla="*/ 2147483647 h 360"/>
              <a:gd name="T12" fmla="*/ 2147483647 w 328"/>
              <a:gd name="T13" fmla="*/ 2147483647 h 360"/>
              <a:gd name="T14" fmla="*/ 2147483647 w 328"/>
              <a:gd name="T15" fmla="*/ 2147483647 h 360"/>
              <a:gd name="T16" fmla="*/ 0 60000 65536"/>
              <a:gd name="T17" fmla="*/ 0 60000 65536"/>
              <a:gd name="T18" fmla="*/ 0 60000 65536"/>
              <a:gd name="T19" fmla="*/ 0 60000 65536"/>
              <a:gd name="T20" fmla="*/ 0 60000 65536"/>
              <a:gd name="T21" fmla="*/ 0 60000 65536"/>
              <a:gd name="T22" fmla="*/ 0 60000 65536"/>
              <a:gd name="T23" fmla="*/ 0 60000 65536"/>
              <a:gd name="T24" fmla="*/ 0 w 328"/>
              <a:gd name="T25" fmla="*/ 0 h 360"/>
              <a:gd name="T26" fmla="*/ 328 w 328"/>
              <a:gd name="T27" fmla="*/ 360 h 36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28" h="360">
                <a:moveTo>
                  <a:pt x="168" y="24"/>
                </a:moveTo>
                <a:cubicBezTo>
                  <a:pt x="136" y="48"/>
                  <a:pt x="96" y="120"/>
                  <a:pt x="72" y="168"/>
                </a:cubicBezTo>
                <a:cubicBezTo>
                  <a:pt x="48" y="216"/>
                  <a:pt x="0" y="280"/>
                  <a:pt x="24" y="312"/>
                </a:cubicBezTo>
                <a:cubicBezTo>
                  <a:pt x="48" y="344"/>
                  <a:pt x="168" y="360"/>
                  <a:pt x="216" y="360"/>
                </a:cubicBezTo>
                <a:cubicBezTo>
                  <a:pt x="264" y="360"/>
                  <a:pt x="296" y="344"/>
                  <a:pt x="312" y="312"/>
                </a:cubicBezTo>
                <a:cubicBezTo>
                  <a:pt x="328" y="280"/>
                  <a:pt x="320" y="216"/>
                  <a:pt x="312" y="168"/>
                </a:cubicBezTo>
                <a:cubicBezTo>
                  <a:pt x="304" y="120"/>
                  <a:pt x="288" y="48"/>
                  <a:pt x="264" y="24"/>
                </a:cubicBezTo>
                <a:cubicBezTo>
                  <a:pt x="240" y="0"/>
                  <a:pt x="200" y="0"/>
                  <a:pt x="168" y="24"/>
                </a:cubicBezTo>
                <a:close/>
              </a:path>
            </a:pathLst>
          </a:custGeom>
          <a:solidFill>
            <a:srgbClr val="9C763C"/>
          </a:solidFill>
          <a:ln w="28575">
            <a:solidFill>
              <a:schemeClr val="tx2"/>
            </a:solidFill>
            <a:prstDash val="sysDot"/>
            <a:round/>
            <a:headEnd/>
            <a:tailEnd/>
          </a:ln>
        </p:spPr>
        <p:txBody>
          <a:bodyPr wrap="none" anchor="ctr"/>
          <a:lstStyle/>
          <a:p>
            <a:endParaRPr lang="fr-FR"/>
          </a:p>
        </p:txBody>
      </p:sp>
      <p:sp>
        <p:nvSpPr>
          <p:cNvPr id="19498" name="Freeform 42"/>
          <p:cNvSpPr>
            <a:spLocks noChangeAspect="1"/>
          </p:cNvSpPr>
          <p:nvPr/>
        </p:nvSpPr>
        <p:spPr bwMode="auto">
          <a:xfrm>
            <a:off x="9982201" y="3725863"/>
            <a:ext cx="82551" cy="182562"/>
          </a:xfrm>
          <a:custGeom>
            <a:avLst/>
            <a:gdLst>
              <a:gd name="T0" fmla="*/ 2147483647 w 152"/>
              <a:gd name="T1" fmla="*/ 0 h 144"/>
              <a:gd name="T2" fmla="*/ 0 w 152"/>
              <a:gd name="T3" fmla="*/ 2147483647 h 144"/>
              <a:gd name="T4" fmla="*/ 2147483647 w 152"/>
              <a:gd name="T5" fmla="*/ 2147483647 h 144"/>
              <a:gd name="T6" fmla="*/ 2147483647 w 152"/>
              <a:gd name="T7" fmla="*/ 2147483647 h 144"/>
              <a:gd name="T8" fmla="*/ 0 60000 65536"/>
              <a:gd name="T9" fmla="*/ 0 60000 65536"/>
              <a:gd name="T10" fmla="*/ 0 60000 65536"/>
              <a:gd name="T11" fmla="*/ 0 60000 65536"/>
              <a:gd name="T12" fmla="*/ 0 w 152"/>
              <a:gd name="T13" fmla="*/ 0 h 144"/>
              <a:gd name="T14" fmla="*/ 152 w 152"/>
              <a:gd name="T15" fmla="*/ 144 h 144"/>
            </a:gdLst>
            <a:ahLst/>
            <a:cxnLst>
              <a:cxn ang="T8">
                <a:pos x="T0" y="T1"/>
              </a:cxn>
              <a:cxn ang="T9">
                <a:pos x="T2" y="T3"/>
              </a:cxn>
              <a:cxn ang="T10">
                <a:pos x="T4" y="T5"/>
              </a:cxn>
              <a:cxn ang="T11">
                <a:pos x="T6" y="T7"/>
              </a:cxn>
            </a:cxnLst>
            <a:rect l="T12" t="T13" r="T14" b="T15"/>
            <a:pathLst>
              <a:path w="152" h="144">
                <a:moveTo>
                  <a:pt x="144" y="0"/>
                </a:moveTo>
                <a:cubicBezTo>
                  <a:pt x="72" y="16"/>
                  <a:pt x="0" y="32"/>
                  <a:pt x="0" y="48"/>
                </a:cubicBezTo>
                <a:cubicBezTo>
                  <a:pt x="0" y="64"/>
                  <a:pt x="136" y="80"/>
                  <a:pt x="144" y="96"/>
                </a:cubicBezTo>
                <a:cubicBezTo>
                  <a:pt x="152" y="112"/>
                  <a:pt x="64" y="128"/>
                  <a:pt x="48" y="144"/>
                </a:cubicBezTo>
              </a:path>
            </a:pathLst>
          </a:custGeom>
          <a:noFill/>
          <a:ln w="22225">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19499" name="Freeform 43"/>
          <p:cNvSpPr>
            <a:spLocks noChangeAspect="1"/>
          </p:cNvSpPr>
          <p:nvPr/>
        </p:nvSpPr>
        <p:spPr bwMode="auto">
          <a:xfrm>
            <a:off x="10102851" y="3684588"/>
            <a:ext cx="82549" cy="182562"/>
          </a:xfrm>
          <a:custGeom>
            <a:avLst/>
            <a:gdLst>
              <a:gd name="T0" fmla="*/ 2147483647 w 152"/>
              <a:gd name="T1" fmla="*/ 0 h 144"/>
              <a:gd name="T2" fmla="*/ 0 w 152"/>
              <a:gd name="T3" fmla="*/ 2147483647 h 144"/>
              <a:gd name="T4" fmla="*/ 2147483647 w 152"/>
              <a:gd name="T5" fmla="*/ 2147483647 h 144"/>
              <a:gd name="T6" fmla="*/ 2147483647 w 152"/>
              <a:gd name="T7" fmla="*/ 2147483647 h 144"/>
              <a:gd name="T8" fmla="*/ 0 60000 65536"/>
              <a:gd name="T9" fmla="*/ 0 60000 65536"/>
              <a:gd name="T10" fmla="*/ 0 60000 65536"/>
              <a:gd name="T11" fmla="*/ 0 60000 65536"/>
              <a:gd name="T12" fmla="*/ 0 w 152"/>
              <a:gd name="T13" fmla="*/ 0 h 144"/>
              <a:gd name="T14" fmla="*/ 152 w 152"/>
              <a:gd name="T15" fmla="*/ 144 h 144"/>
            </a:gdLst>
            <a:ahLst/>
            <a:cxnLst>
              <a:cxn ang="T8">
                <a:pos x="T0" y="T1"/>
              </a:cxn>
              <a:cxn ang="T9">
                <a:pos x="T2" y="T3"/>
              </a:cxn>
              <a:cxn ang="T10">
                <a:pos x="T4" y="T5"/>
              </a:cxn>
              <a:cxn ang="T11">
                <a:pos x="T6" y="T7"/>
              </a:cxn>
            </a:cxnLst>
            <a:rect l="T12" t="T13" r="T14" b="T15"/>
            <a:pathLst>
              <a:path w="152" h="144">
                <a:moveTo>
                  <a:pt x="144" y="0"/>
                </a:moveTo>
                <a:cubicBezTo>
                  <a:pt x="72" y="16"/>
                  <a:pt x="0" y="32"/>
                  <a:pt x="0" y="48"/>
                </a:cubicBezTo>
                <a:cubicBezTo>
                  <a:pt x="0" y="64"/>
                  <a:pt x="136" y="80"/>
                  <a:pt x="144" y="96"/>
                </a:cubicBezTo>
                <a:cubicBezTo>
                  <a:pt x="152" y="112"/>
                  <a:pt x="64" y="128"/>
                  <a:pt x="48" y="144"/>
                </a:cubicBezTo>
              </a:path>
            </a:pathLst>
          </a:custGeom>
          <a:noFill/>
          <a:ln w="22225">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19500" name="Line 44"/>
          <p:cNvSpPr>
            <a:spLocks noChangeShapeType="1"/>
          </p:cNvSpPr>
          <p:nvPr/>
        </p:nvSpPr>
        <p:spPr bwMode="auto">
          <a:xfrm>
            <a:off x="10109200" y="3424239"/>
            <a:ext cx="0" cy="85725"/>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19501" name="Line 45"/>
          <p:cNvSpPr>
            <a:spLocks noChangeShapeType="1"/>
          </p:cNvSpPr>
          <p:nvPr/>
        </p:nvSpPr>
        <p:spPr bwMode="auto">
          <a:xfrm rot="2021405" flipH="1">
            <a:off x="10373784" y="3578226"/>
            <a:ext cx="50800" cy="74613"/>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19502" name="Oval 46"/>
          <p:cNvSpPr>
            <a:spLocks noChangeArrowheads="1"/>
          </p:cNvSpPr>
          <p:nvPr/>
        </p:nvSpPr>
        <p:spPr bwMode="auto">
          <a:xfrm>
            <a:off x="10018184" y="3398839"/>
            <a:ext cx="110067" cy="92075"/>
          </a:xfrm>
          <a:prstGeom prst="ellipse">
            <a:avLst/>
          </a:prstGeom>
          <a:solidFill>
            <a:srgbClr val="B92E30"/>
          </a:solidFill>
          <a:ln w="12700">
            <a:solidFill>
              <a:schemeClr val="tx1"/>
            </a:solidFill>
            <a:round/>
            <a:headEnd/>
            <a:tailEnd/>
          </a:ln>
        </p:spPr>
        <p:txBody>
          <a:bodyPr wrap="none" anchor="ctr"/>
          <a:lstStyle/>
          <a:p>
            <a:endParaRPr lang="fr-FR">
              <a:latin typeface="Calibri" pitchFamily="34" charset="0"/>
            </a:endParaRPr>
          </a:p>
        </p:txBody>
      </p:sp>
      <p:sp>
        <p:nvSpPr>
          <p:cNvPr id="19503" name="Oval 47"/>
          <p:cNvSpPr>
            <a:spLocks noChangeArrowheads="1"/>
          </p:cNvSpPr>
          <p:nvPr/>
        </p:nvSpPr>
        <p:spPr bwMode="auto">
          <a:xfrm>
            <a:off x="10092267" y="3403600"/>
            <a:ext cx="110067" cy="92075"/>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19504" name="Oval 48"/>
          <p:cNvSpPr>
            <a:spLocks noChangeAspect="1" noChangeArrowheads="1"/>
          </p:cNvSpPr>
          <p:nvPr/>
        </p:nvSpPr>
        <p:spPr bwMode="auto">
          <a:xfrm>
            <a:off x="10062634" y="3394075"/>
            <a:ext cx="91017" cy="92075"/>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19505" name="Oval 49"/>
          <p:cNvSpPr>
            <a:spLocks noChangeArrowheads="1"/>
          </p:cNvSpPr>
          <p:nvPr/>
        </p:nvSpPr>
        <p:spPr bwMode="auto">
          <a:xfrm rot="4719394">
            <a:off x="10364788" y="3527955"/>
            <a:ext cx="73025" cy="110067"/>
          </a:xfrm>
          <a:prstGeom prst="ellipse">
            <a:avLst/>
          </a:prstGeom>
          <a:solidFill>
            <a:srgbClr val="B92E30"/>
          </a:solidFill>
          <a:ln w="12700">
            <a:solidFill>
              <a:schemeClr val="tx1"/>
            </a:solidFill>
            <a:round/>
            <a:headEnd/>
            <a:tailEnd/>
          </a:ln>
        </p:spPr>
        <p:txBody>
          <a:bodyPr wrap="none" anchor="ctr"/>
          <a:lstStyle/>
          <a:p>
            <a:endParaRPr lang="fr-FR">
              <a:latin typeface="Calibri" pitchFamily="34" charset="0"/>
            </a:endParaRPr>
          </a:p>
        </p:txBody>
      </p:sp>
      <p:sp>
        <p:nvSpPr>
          <p:cNvPr id="19506" name="Oval 50"/>
          <p:cNvSpPr>
            <a:spLocks noChangeArrowheads="1"/>
          </p:cNvSpPr>
          <p:nvPr/>
        </p:nvSpPr>
        <p:spPr bwMode="auto">
          <a:xfrm rot="4719394">
            <a:off x="10398654" y="3580342"/>
            <a:ext cx="73025" cy="110067"/>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19507" name="Oval 51"/>
          <p:cNvSpPr>
            <a:spLocks noChangeArrowheads="1"/>
          </p:cNvSpPr>
          <p:nvPr/>
        </p:nvSpPr>
        <p:spPr bwMode="auto">
          <a:xfrm rot="4719394">
            <a:off x="10399713" y="3541714"/>
            <a:ext cx="73025" cy="107949"/>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19508" name="Line 52"/>
          <p:cNvSpPr>
            <a:spLocks noChangeShapeType="1"/>
          </p:cNvSpPr>
          <p:nvPr/>
        </p:nvSpPr>
        <p:spPr bwMode="auto">
          <a:xfrm rot="4135323" flipH="1">
            <a:off x="10423789" y="3800211"/>
            <a:ext cx="39688" cy="59267"/>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19509" name="Oval 53"/>
          <p:cNvSpPr>
            <a:spLocks noChangeArrowheads="1"/>
          </p:cNvSpPr>
          <p:nvPr/>
        </p:nvSpPr>
        <p:spPr bwMode="auto">
          <a:xfrm rot="5700051">
            <a:off x="10447338" y="3805768"/>
            <a:ext cx="73025" cy="110067"/>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19510" name="Oval 54"/>
          <p:cNvSpPr>
            <a:spLocks noChangeArrowheads="1"/>
          </p:cNvSpPr>
          <p:nvPr/>
        </p:nvSpPr>
        <p:spPr bwMode="auto">
          <a:xfrm rot="5700051">
            <a:off x="10457921" y="3754968"/>
            <a:ext cx="73025" cy="110067"/>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19511" name="Oval 55"/>
          <p:cNvSpPr>
            <a:spLocks noChangeAspect="1" noChangeArrowheads="1"/>
          </p:cNvSpPr>
          <p:nvPr/>
        </p:nvSpPr>
        <p:spPr bwMode="auto">
          <a:xfrm rot="5700051">
            <a:off x="10469299" y="3783807"/>
            <a:ext cx="77787" cy="107949"/>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19512" name="Oval 56"/>
          <p:cNvSpPr>
            <a:spLocks noChangeAspect="1" noChangeArrowheads="1"/>
          </p:cNvSpPr>
          <p:nvPr/>
        </p:nvSpPr>
        <p:spPr bwMode="auto">
          <a:xfrm rot="-3438175">
            <a:off x="9733757" y="3503348"/>
            <a:ext cx="77787" cy="110067"/>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19513" name="Oval 57"/>
          <p:cNvSpPr>
            <a:spLocks noChangeArrowheads="1"/>
          </p:cNvSpPr>
          <p:nvPr/>
        </p:nvSpPr>
        <p:spPr bwMode="auto">
          <a:xfrm rot="-3438175">
            <a:off x="9683221" y="3561292"/>
            <a:ext cx="73025" cy="110067"/>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19514" name="Line 58"/>
          <p:cNvSpPr>
            <a:spLocks noChangeShapeType="1"/>
          </p:cNvSpPr>
          <p:nvPr/>
        </p:nvSpPr>
        <p:spPr bwMode="auto">
          <a:xfrm rot="-2984052">
            <a:off x="9759951" y="3546475"/>
            <a:ext cx="0" cy="101600"/>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19515" name="Oval 59"/>
          <p:cNvSpPr>
            <a:spLocks noChangeArrowheads="1"/>
          </p:cNvSpPr>
          <p:nvPr/>
        </p:nvSpPr>
        <p:spPr bwMode="auto">
          <a:xfrm rot="-3438175">
            <a:off x="9691689" y="3514196"/>
            <a:ext cx="73025" cy="131233"/>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19516" name="Line 60"/>
          <p:cNvSpPr>
            <a:spLocks noChangeShapeType="1"/>
          </p:cNvSpPr>
          <p:nvPr/>
        </p:nvSpPr>
        <p:spPr bwMode="auto">
          <a:xfrm rot="2540379">
            <a:off x="9779000" y="3949701"/>
            <a:ext cx="0" cy="85725"/>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19517" name="Oval 61"/>
          <p:cNvSpPr>
            <a:spLocks noChangeArrowheads="1"/>
          </p:cNvSpPr>
          <p:nvPr/>
        </p:nvSpPr>
        <p:spPr bwMode="auto">
          <a:xfrm rot="2021403">
            <a:off x="9728201" y="3989389"/>
            <a:ext cx="114300" cy="92075"/>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19518" name="Oval 62"/>
          <p:cNvSpPr>
            <a:spLocks noChangeArrowheads="1"/>
          </p:cNvSpPr>
          <p:nvPr/>
        </p:nvSpPr>
        <p:spPr bwMode="auto">
          <a:xfrm rot="2021403">
            <a:off x="9685867" y="3943350"/>
            <a:ext cx="86784" cy="92075"/>
          </a:xfrm>
          <a:prstGeom prst="ellipse">
            <a:avLst/>
          </a:prstGeom>
          <a:solidFill>
            <a:srgbClr val="B92E30"/>
          </a:solidFill>
          <a:ln w="12700">
            <a:solidFill>
              <a:schemeClr val="tx1"/>
            </a:solidFill>
            <a:round/>
            <a:headEnd/>
            <a:tailEnd/>
          </a:ln>
        </p:spPr>
        <p:txBody>
          <a:bodyPr wrap="none" anchor="ctr"/>
          <a:lstStyle/>
          <a:p>
            <a:endParaRPr lang="fr-FR">
              <a:latin typeface="Calibri" pitchFamily="34" charset="0"/>
            </a:endParaRPr>
          </a:p>
        </p:txBody>
      </p:sp>
      <p:sp>
        <p:nvSpPr>
          <p:cNvPr id="19519" name="Oval 63"/>
          <p:cNvSpPr>
            <a:spLocks noChangeAspect="1" noChangeArrowheads="1"/>
          </p:cNvSpPr>
          <p:nvPr/>
        </p:nvSpPr>
        <p:spPr bwMode="auto">
          <a:xfrm rot="2102340">
            <a:off x="9711268" y="3978276"/>
            <a:ext cx="91017" cy="92075"/>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19520" name="Oval 64"/>
          <p:cNvSpPr>
            <a:spLocks noChangeAspect="1" noChangeArrowheads="1"/>
          </p:cNvSpPr>
          <p:nvPr/>
        </p:nvSpPr>
        <p:spPr bwMode="auto">
          <a:xfrm rot="-3438175">
            <a:off x="10369816" y="3948907"/>
            <a:ext cx="77787" cy="107951"/>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19521" name="Oval 65"/>
          <p:cNvSpPr>
            <a:spLocks noChangeArrowheads="1"/>
          </p:cNvSpPr>
          <p:nvPr/>
        </p:nvSpPr>
        <p:spPr bwMode="auto">
          <a:xfrm rot="-3438175">
            <a:off x="10334097" y="3984626"/>
            <a:ext cx="73025" cy="107951"/>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19522" name="Oval 66"/>
          <p:cNvSpPr>
            <a:spLocks noChangeArrowheads="1"/>
          </p:cNvSpPr>
          <p:nvPr/>
        </p:nvSpPr>
        <p:spPr bwMode="auto">
          <a:xfrm rot="-3438175">
            <a:off x="10360554" y="3970868"/>
            <a:ext cx="73025" cy="110067"/>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19523" name="Oval 67"/>
          <p:cNvSpPr>
            <a:spLocks noChangeArrowheads="1"/>
          </p:cNvSpPr>
          <p:nvPr/>
        </p:nvSpPr>
        <p:spPr bwMode="invGray">
          <a:xfrm>
            <a:off x="9755717" y="3525838"/>
            <a:ext cx="632883" cy="533400"/>
          </a:xfrm>
          <a:prstGeom prst="ellipse">
            <a:avLst/>
          </a:prstGeom>
          <a:gradFill rotWithShape="0">
            <a:gsLst>
              <a:gs pos="0">
                <a:srgbClr val="B1BB81"/>
              </a:gs>
              <a:gs pos="100000">
                <a:srgbClr val="3E422E"/>
              </a:gs>
            </a:gsLst>
            <a:path path="rect">
              <a:fillToRect l="100000" b="100000"/>
            </a:path>
          </a:gradFill>
          <a:ln w="25400">
            <a:solidFill>
              <a:srgbClr val="FFFFFF"/>
            </a:solidFill>
            <a:round/>
            <a:headEnd/>
            <a:tailEnd/>
          </a:ln>
        </p:spPr>
        <p:txBody>
          <a:bodyPr/>
          <a:lstStyle/>
          <a:p>
            <a:endParaRPr lang="fr-FR">
              <a:latin typeface="Calibri" pitchFamily="34" charset="0"/>
            </a:endParaRPr>
          </a:p>
        </p:txBody>
      </p:sp>
      <p:sp>
        <p:nvSpPr>
          <p:cNvPr id="19524" name="Freeform 68"/>
          <p:cNvSpPr>
            <a:spLocks/>
          </p:cNvSpPr>
          <p:nvPr/>
        </p:nvSpPr>
        <p:spPr bwMode="auto">
          <a:xfrm>
            <a:off x="9827684" y="3557588"/>
            <a:ext cx="431800" cy="457200"/>
          </a:xfrm>
          <a:custGeom>
            <a:avLst/>
            <a:gdLst>
              <a:gd name="T0" fmla="*/ 2147483647 w 328"/>
              <a:gd name="T1" fmla="*/ 2147483647 h 360"/>
              <a:gd name="T2" fmla="*/ 2147483647 w 328"/>
              <a:gd name="T3" fmla="*/ 2147483647 h 360"/>
              <a:gd name="T4" fmla="*/ 2147483647 w 328"/>
              <a:gd name="T5" fmla="*/ 2147483647 h 360"/>
              <a:gd name="T6" fmla="*/ 2147483647 w 328"/>
              <a:gd name="T7" fmla="*/ 2147483647 h 360"/>
              <a:gd name="T8" fmla="*/ 2147483647 w 328"/>
              <a:gd name="T9" fmla="*/ 2147483647 h 360"/>
              <a:gd name="T10" fmla="*/ 2147483647 w 328"/>
              <a:gd name="T11" fmla="*/ 2147483647 h 360"/>
              <a:gd name="T12" fmla="*/ 2147483647 w 328"/>
              <a:gd name="T13" fmla="*/ 2147483647 h 360"/>
              <a:gd name="T14" fmla="*/ 2147483647 w 328"/>
              <a:gd name="T15" fmla="*/ 2147483647 h 360"/>
              <a:gd name="T16" fmla="*/ 0 60000 65536"/>
              <a:gd name="T17" fmla="*/ 0 60000 65536"/>
              <a:gd name="T18" fmla="*/ 0 60000 65536"/>
              <a:gd name="T19" fmla="*/ 0 60000 65536"/>
              <a:gd name="T20" fmla="*/ 0 60000 65536"/>
              <a:gd name="T21" fmla="*/ 0 60000 65536"/>
              <a:gd name="T22" fmla="*/ 0 60000 65536"/>
              <a:gd name="T23" fmla="*/ 0 60000 65536"/>
              <a:gd name="T24" fmla="*/ 0 w 328"/>
              <a:gd name="T25" fmla="*/ 0 h 360"/>
              <a:gd name="T26" fmla="*/ 328 w 328"/>
              <a:gd name="T27" fmla="*/ 360 h 36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28" h="360">
                <a:moveTo>
                  <a:pt x="168" y="24"/>
                </a:moveTo>
                <a:cubicBezTo>
                  <a:pt x="136" y="48"/>
                  <a:pt x="96" y="120"/>
                  <a:pt x="72" y="168"/>
                </a:cubicBezTo>
                <a:cubicBezTo>
                  <a:pt x="48" y="216"/>
                  <a:pt x="0" y="280"/>
                  <a:pt x="24" y="312"/>
                </a:cubicBezTo>
                <a:cubicBezTo>
                  <a:pt x="48" y="344"/>
                  <a:pt x="168" y="360"/>
                  <a:pt x="216" y="360"/>
                </a:cubicBezTo>
                <a:cubicBezTo>
                  <a:pt x="264" y="360"/>
                  <a:pt x="296" y="344"/>
                  <a:pt x="312" y="312"/>
                </a:cubicBezTo>
                <a:cubicBezTo>
                  <a:pt x="328" y="280"/>
                  <a:pt x="320" y="216"/>
                  <a:pt x="312" y="168"/>
                </a:cubicBezTo>
                <a:cubicBezTo>
                  <a:pt x="304" y="120"/>
                  <a:pt x="288" y="48"/>
                  <a:pt x="264" y="24"/>
                </a:cubicBezTo>
                <a:cubicBezTo>
                  <a:pt x="240" y="0"/>
                  <a:pt x="200" y="0"/>
                  <a:pt x="168" y="24"/>
                </a:cubicBezTo>
                <a:close/>
              </a:path>
            </a:pathLst>
          </a:custGeom>
          <a:gradFill rotWithShape="0">
            <a:gsLst>
              <a:gs pos="0">
                <a:srgbClr val="9C763C"/>
              </a:gs>
              <a:gs pos="100000">
                <a:srgbClr val="43331A"/>
              </a:gs>
            </a:gsLst>
            <a:path path="rect">
              <a:fillToRect l="100000" b="100000"/>
            </a:path>
          </a:gradFill>
          <a:ln>
            <a:noFill/>
          </a:ln>
          <a:extLst>
            <a:ext uri="{91240B29-F687-4F45-9708-019B960494DF}">
              <a14:hiddenLine xmlns:a14="http://schemas.microsoft.com/office/drawing/2010/main" w="25400" cap="rnd">
                <a:solidFill>
                  <a:srgbClr val="000000"/>
                </a:solidFill>
                <a:prstDash val="sysDot"/>
                <a:round/>
                <a:headEnd/>
                <a:tailEnd/>
              </a14:hiddenLine>
            </a:ext>
          </a:extLst>
        </p:spPr>
        <p:txBody>
          <a:bodyPr wrap="none" anchor="ctr"/>
          <a:lstStyle/>
          <a:p>
            <a:endParaRPr lang="fr-FR"/>
          </a:p>
        </p:txBody>
      </p:sp>
      <p:sp>
        <p:nvSpPr>
          <p:cNvPr id="19525" name="Freeform 69"/>
          <p:cNvSpPr>
            <a:spLocks noChangeAspect="1"/>
          </p:cNvSpPr>
          <p:nvPr/>
        </p:nvSpPr>
        <p:spPr bwMode="auto">
          <a:xfrm>
            <a:off x="9944101" y="3762376"/>
            <a:ext cx="82551" cy="182563"/>
          </a:xfrm>
          <a:custGeom>
            <a:avLst/>
            <a:gdLst>
              <a:gd name="T0" fmla="*/ 2147483647 w 152"/>
              <a:gd name="T1" fmla="*/ 0 h 144"/>
              <a:gd name="T2" fmla="*/ 0 w 152"/>
              <a:gd name="T3" fmla="*/ 2147483647 h 144"/>
              <a:gd name="T4" fmla="*/ 2147483647 w 152"/>
              <a:gd name="T5" fmla="*/ 2147483647 h 144"/>
              <a:gd name="T6" fmla="*/ 2147483647 w 152"/>
              <a:gd name="T7" fmla="*/ 2147483647 h 144"/>
              <a:gd name="T8" fmla="*/ 0 60000 65536"/>
              <a:gd name="T9" fmla="*/ 0 60000 65536"/>
              <a:gd name="T10" fmla="*/ 0 60000 65536"/>
              <a:gd name="T11" fmla="*/ 0 60000 65536"/>
              <a:gd name="T12" fmla="*/ 0 w 152"/>
              <a:gd name="T13" fmla="*/ 0 h 144"/>
              <a:gd name="T14" fmla="*/ 152 w 152"/>
              <a:gd name="T15" fmla="*/ 144 h 144"/>
            </a:gdLst>
            <a:ahLst/>
            <a:cxnLst>
              <a:cxn ang="T8">
                <a:pos x="T0" y="T1"/>
              </a:cxn>
              <a:cxn ang="T9">
                <a:pos x="T2" y="T3"/>
              </a:cxn>
              <a:cxn ang="T10">
                <a:pos x="T4" y="T5"/>
              </a:cxn>
              <a:cxn ang="T11">
                <a:pos x="T6" y="T7"/>
              </a:cxn>
            </a:cxnLst>
            <a:rect l="T12" t="T13" r="T14" b="T15"/>
            <a:pathLst>
              <a:path w="152" h="144">
                <a:moveTo>
                  <a:pt x="144" y="0"/>
                </a:moveTo>
                <a:cubicBezTo>
                  <a:pt x="72" y="16"/>
                  <a:pt x="0" y="32"/>
                  <a:pt x="0" y="48"/>
                </a:cubicBezTo>
                <a:cubicBezTo>
                  <a:pt x="0" y="64"/>
                  <a:pt x="136" y="80"/>
                  <a:pt x="144" y="96"/>
                </a:cubicBezTo>
                <a:cubicBezTo>
                  <a:pt x="152" y="112"/>
                  <a:pt x="64" y="128"/>
                  <a:pt x="48" y="144"/>
                </a:cubicBezTo>
              </a:path>
            </a:pathLst>
          </a:custGeom>
          <a:noFill/>
          <a:ln w="22225">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19526" name="Freeform 70"/>
          <p:cNvSpPr>
            <a:spLocks noChangeAspect="1"/>
          </p:cNvSpPr>
          <p:nvPr/>
        </p:nvSpPr>
        <p:spPr bwMode="auto">
          <a:xfrm>
            <a:off x="10079567" y="3654426"/>
            <a:ext cx="82551" cy="182563"/>
          </a:xfrm>
          <a:custGeom>
            <a:avLst/>
            <a:gdLst>
              <a:gd name="T0" fmla="*/ 2147483647 w 152"/>
              <a:gd name="T1" fmla="*/ 0 h 144"/>
              <a:gd name="T2" fmla="*/ 0 w 152"/>
              <a:gd name="T3" fmla="*/ 2147483647 h 144"/>
              <a:gd name="T4" fmla="*/ 2147483647 w 152"/>
              <a:gd name="T5" fmla="*/ 2147483647 h 144"/>
              <a:gd name="T6" fmla="*/ 2147483647 w 152"/>
              <a:gd name="T7" fmla="*/ 2147483647 h 144"/>
              <a:gd name="T8" fmla="*/ 0 60000 65536"/>
              <a:gd name="T9" fmla="*/ 0 60000 65536"/>
              <a:gd name="T10" fmla="*/ 0 60000 65536"/>
              <a:gd name="T11" fmla="*/ 0 60000 65536"/>
              <a:gd name="T12" fmla="*/ 0 w 152"/>
              <a:gd name="T13" fmla="*/ 0 h 144"/>
              <a:gd name="T14" fmla="*/ 152 w 152"/>
              <a:gd name="T15" fmla="*/ 144 h 144"/>
            </a:gdLst>
            <a:ahLst/>
            <a:cxnLst>
              <a:cxn ang="T8">
                <a:pos x="T0" y="T1"/>
              </a:cxn>
              <a:cxn ang="T9">
                <a:pos x="T2" y="T3"/>
              </a:cxn>
              <a:cxn ang="T10">
                <a:pos x="T4" y="T5"/>
              </a:cxn>
              <a:cxn ang="T11">
                <a:pos x="T6" y="T7"/>
              </a:cxn>
            </a:cxnLst>
            <a:rect l="T12" t="T13" r="T14" b="T15"/>
            <a:pathLst>
              <a:path w="152" h="144">
                <a:moveTo>
                  <a:pt x="144" y="0"/>
                </a:moveTo>
                <a:cubicBezTo>
                  <a:pt x="72" y="16"/>
                  <a:pt x="0" y="32"/>
                  <a:pt x="0" y="48"/>
                </a:cubicBezTo>
                <a:cubicBezTo>
                  <a:pt x="0" y="64"/>
                  <a:pt x="136" y="80"/>
                  <a:pt x="144" y="96"/>
                </a:cubicBezTo>
                <a:cubicBezTo>
                  <a:pt x="152" y="112"/>
                  <a:pt x="64" y="128"/>
                  <a:pt x="48" y="144"/>
                </a:cubicBezTo>
              </a:path>
            </a:pathLst>
          </a:custGeom>
          <a:noFill/>
          <a:ln w="22225">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19527" name="Freeform 71"/>
          <p:cNvSpPr>
            <a:spLocks noChangeAspect="1"/>
          </p:cNvSpPr>
          <p:nvPr/>
        </p:nvSpPr>
        <p:spPr bwMode="auto">
          <a:xfrm rot="-5400000">
            <a:off x="2194984" y="4062942"/>
            <a:ext cx="304800" cy="541867"/>
          </a:xfrm>
          <a:custGeom>
            <a:avLst/>
            <a:gdLst>
              <a:gd name="T0" fmla="*/ 2147483647 w 906"/>
              <a:gd name="T1" fmla="*/ 2147483647 h 1288"/>
              <a:gd name="T2" fmla="*/ 2147483647 w 906"/>
              <a:gd name="T3" fmla="*/ 2147483647 h 1288"/>
              <a:gd name="T4" fmla="*/ 2147483647 w 906"/>
              <a:gd name="T5" fmla="*/ 2147483647 h 1288"/>
              <a:gd name="T6" fmla="*/ 2147483647 w 906"/>
              <a:gd name="T7" fmla="*/ 2147483647 h 1288"/>
              <a:gd name="T8" fmla="*/ 2147483647 w 906"/>
              <a:gd name="T9" fmla="*/ 2147483647 h 1288"/>
              <a:gd name="T10" fmla="*/ 2147483647 w 906"/>
              <a:gd name="T11" fmla="*/ 2147483647 h 1288"/>
              <a:gd name="T12" fmla="*/ 2147483647 w 906"/>
              <a:gd name="T13" fmla="*/ 2147483647 h 1288"/>
              <a:gd name="T14" fmla="*/ 2147483647 w 906"/>
              <a:gd name="T15" fmla="*/ 2147483647 h 1288"/>
              <a:gd name="T16" fmla="*/ 2147483647 w 906"/>
              <a:gd name="T17" fmla="*/ 2147483647 h 1288"/>
              <a:gd name="T18" fmla="*/ 2147483647 w 906"/>
              <a:gd name="T19" fmla="*/ 2147483647 h 1288"/>
              <a:gd name="T20" fmla="*/ 2147483647 w 906"/>
              <a:gd name="T21" fmla="*/ 2147483647 h 1288"/>
              <a:gd name="T22" fmla="*/ 2147483647 w 906"/>
              <a:gd name="T23" fmla="*/ 0 h 1288"/>
              <a:gd name="T24" fmla="*/ 2147483647 w 906"/>
              <a:gd name="T25" fmla="*/ 2147483647 h 1288"/>
              <a:gd name="T26" fmla="*/ 2147483647 w 906"/>
              <a:gd name="T27" fmla="*/ 2147483647 h 1288"/>
              <a:gd name="T28" fmla="*/ 2147483647 w 906"/>
              <a:gd name="T29" fmla="*/ 2147483647 h 1288"/>
              <a:gd name="T30" fmla="*/ 2147483647 w 906"/>
              <a:gd name="T31" fmla="*/ 2147483647 h 1288"/>
              <a:gd name="T32" fmla="*/ 2147483647 w 906"/>
              <a:gd name="T33" fmla="*/ 2147483647 h 1288"/>
              <a:gd name="T34" fmla="*/ 2147483647 w 906"/>
              <a:gd name="T35" fmla="*/ 2147483647 h 1288"/>
              <a:gd name="T36" fmla="*/ 2147483647 w 906"/>
              <a:gd name="T37" fmla="*/ 2147483647 h 1288"/>
              <a:gd name="T38" fmla="*/ 2147483647 w 906"/>
              <a:gd name="T39" fmla="*/ 2147483647 h 1288"/>
              <a:gd name="T40" fmla="*/ 2147483647 w 906"/>
              <a:gd name="T41" fmla="*/ 2147483647 h 1288"/>
              <a:gd name="T42" fmla="*/ 2147483647 w 906"/>
              <a:gd name="T43" fmla="*/ 2147483647 h 1288"/>
              <a:gd name="T44" fmla="*/ 2147483647 w 906"/>
              <a:gd name="T45" fmla="*/ 2147483647 h 1288"/>
              <a:gd name="T46" fmla="*/ 2147483647 w 906"/>
              <a:gd name="T47" fmla="*/ 2147483647 h 1288"/>
              <a:gd name="T48" fmla="*/ 2147483647 w 906"/>
              <a:gd name="T49" fmla="*/ 2147483647 h 1288"/>
              <a:gd name="T50" fmla="*/ 2147483647 w 906"/>
              <a:gd name="T51" fmla="*/ 2147483647 h 1288"/>
              <a:gd name="T52" fmla="*/ 2147483647 w 906"/>
              <a:gd name="T53" fmla="*/ 2147483647 h 1288"/>
              <a:gd name="T54" fmla="*/ 2147483647 w 906"/>
              <a:gd name="T55" fmla="*/ 2147483647 h 1288"/>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906"/>
              <a:gd name="T85" fmla="*/ 0 h 1288"/>
              <a:gd name="T86" fmla="*/ 906 w 906"/>
              <a:gd name="T87" fmla="*/ 1288 h 1288"/>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906" h="1288">
                <a:moveTo>
                  <a:pt x="20" y="1272"/>
                </a:moveTo>
                <a:cubicBezTo>
                  <a:pt x="22" y="1029"/>
                  <a:pt x="23" y="786"/>
                  <a:pt x="28" y="544"/>
                </a:cubicBezTo>
                <a:cubicBezTo>
                  <a:pt x="28" y="494"/>
                  <a:pt x="0" y="374"/>
                  <a:pt x="68" y="352"/>
                </a:cubicBezTo>
                <a:cubicBezTo>
                  <a:pt x="93" y="313"/>
                  <a:pt x="74" y="331"/>
                  <a:pt x="132" y="312"/>
                </a:cubicBezTo>
                <a:cubicBezTo>
                  <a:pt x="140" y="309"/>
                  <a:pt x="156" y="304"/>
                  <a:pt x="156" y="304"/>
                </a:cubicBezTo>
                <a:cubicBezTo>
                  <a:pt x="206" y="312"/>
                  <a:pt x="246" y="323"/>
                  <a:pt x="300" y="304"/>
                </a:cubicBezTo>
                <a:cubicBezTo>
                  <a:pt x="311" y="299"/>
                  <a:pt x="309" y="281"/>
                  <a:pt x="316" y="272"/>
                </a:cubicBezTo>
                <a:cubicBezTo>
                  <a:pt x="334" y="245"/>
                  <a:pt x="337" y="248"/>
                  <a:pt x="364" y="240"/>
                </a:cubicBezTo>
                <a:cubicBezTo>
                  <a:pt x="395" y="193"/>
                  <a:pt x="452" y="178"/>
                  <a:pt x="500" y="152"/>
                </a:cubicBezTo>
                <a:cubicBezTo>
                  <a:pt x="516" y="142"/>
                  <a:pt x="548" y="120"/>
                  <a:pt x="548" y="120"/>
                </a:cubicBezTo>
                <a:cubicBezTo>
                  <a:pt x="568" y="78"/>
                  <a:pt x="591" y="54"/>
                  <a:pt x="636" y="40"/>
                </a:cubicBezTo>
                <a:cubicBezTo>
                  <a:pt x="657" y="8"/>
                  <a:pt x="671" y="9"/>
                  <a:pt x="708" y="0"/>
                </a:cubicBezTo>
                <a:cubicBezTo>
                  <a:pt x="753" y="5"/>
                  <a:pt x="785" y="13"/>
                  <a:pt x="828" y="24"/>
                </a:cubicBezTo>
                <a:cubicBezTo>
                  <a:pt x="868" y="50"/>
                  <a:pt x="846" y="31"/>
                  <a:pt x="884" y="88"/>
                </a:cubicBezTo>
                <a:cubicBezTo>
                  <a:pt x="889" y="96"/>
                  <a:pt x="900" y="112"/>
                  <a:pt x="900" y="112"/>
                </a:cubicBezTo>
                <a:cubicBezTo>
                  <a:pt x="897" y="144"/>
                  <a:pt x="906" y="179"/>
                  <a:pt x="892" y="208"/>
                </a:cubicBezTo>
                <a:cubicBezTo>
                  <a:pt x="884" y="223"/>
                  <a:pt x="860" y="222"/>
                  <a:pt x="844" y="224"/>
                </a:cubicBezTo>
                <a:cubicBezTo>
                  <a:pt x="804" y="226"/>
                  <a:pt x="764" y="229"/>
                  <a:pt x="724" y="232"/>
                </a:cubicBezTo>
                <a:cubicBezTo>
                  <a:pt x="657" y="254"/>
                  <a:pt x="756" y="213"/>
                  <a:pt x="692" y="296"/>
                </a:cubicBezTo>
                <a:cubicBezTo>
                  <a:pt x="681" y="309"/>
                  <a:pt x="660" y="310"/>
                  <a:pt x="644" y="312"/>
                </a:cubicBezTo>
                <a:cubicBezTo>
                  <a:pt x="612" y="314"/>
                  <a:pt x="580" y="317"/>
                  <a:pt x="548" y="320"/>
                </a:cubicBezTo>
                <a:cubicBezTo>
                  <a:pt x="540" y="322"/>
                  <a:pt x="529" y="322"/>
                  <a:pt x="524" y="328"/>
                </a:cubicBezTo>
                <a:cubicBezTo>
                  <a:pt x="496" y="355"/>
                  <a:pt x="539" y="351"/>
                  <a:pt x="500" y="376"/>
                </a:cubicBezTo>
                <a:cubicBezTo>
                  <a:pt x="485" y="384"/>
                  <a:pt x="468" y="386"/>
                  <a:pt x="452" y="392"/>
                </a:cubicBezTo>
                <a:cubicBezTo>
                  <a:pt x="444" y="394"/>
                  <a:pt x="428" y="400"/>
                  <a:pt x="428" y="400"/>
                </a:cubicBezTo>
                <a:cubicBezTo>
                  <a:pt x="372" y="455"/>
                  <a:pt x="262" y="436"/>
                  <a:pt x="196" y="440"/>
                </a:cubicBezTo>
                <a:cubicBezTo>
                  <a:pt x="122" y="513"/>
                  <a:pt x="171" y="624"/>
                  <a:pt x="140" y="720"/>
                </a:cubicBezTo>
                <a:cubicBezTo>
                  <a:pt x="127" y="910"/>
                  <a:pt x="116" y="1097"/>
                  <a:pt x="116" y="1288"/>
                </a:cubicBezTo>
              </a:path>
            </a:pathLst>
          </a:custGeom>
          <a:solidFill>
            <a:srgbClr val="DF8E12"/>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528" name="Oval 72"/>
          <p:cNvSpPr>
            <a:spLocks noChangeArrowheads="1"/>
          </p:cNvSpPr>
          <p:nvPr/>
        </p:nvSpPr>
        <p:spPr bwMode="invGray">
          <a:xfrm>
            <a:off x="2497667" y="2400301"/>
            <a:ext cx="7797800" cy="4143375"/>
          </a:xfrm>
          <a:prstGeom prst="ellipse">
            <a:avLst/>
          </a:prstGeom>
          <a:gradFill rotWithShape="0">
            <a:gsLst>
              <a:gs pos="0">
                <a:srgbClr val="221F44">
                  <a:alpha val="90999"/>
                </a:srgbClr>
              </a:gs>
              <a:gs pos="100000">
                <a:srgbClr val="375E93">
                  <a:alpha val="87000"/>
                </a:srgbClr>
              </a:gs>
            </a:gsLst>
            <a:path path="shape">
              <a:fillToRect l="50000" t="50000" r="50000" b="50000"/>
            </a:path>
          </a:gradFill>
          <a:ln w="101600">
            <a:pattFill prst="sphere">
              <a:fgClr>
                <a:srgbClr val="478094"/>
              </a:fgClr>
              <a:bgClr>
                <a:srgbClr val="4E95B1"/>
              </a:bgClr>
            </a:pattFill>
            <a:round/>
            <a:headEnd/>
            <a:tailEnd/>
          </a:ln>
        </p:spPr>
        <p:txBody>
          <a:bodyPr/>
          <a:lstStyle/>
          <a:p>
            <a:endParaRPr lang="fr-FR">
              <a:latin typeface="Calibri" pitchFamily="34" charset="0"/>
            </a:endParaRPr>
          </a:p>
        </p:txBody>
      </p:sp>
      <p:sp>
        <p:nvSpPr>
          <p:cNvPr id="19529" name="AutoShape 73"/>
          <p:cNvSpPr>
            <a:spLocks noChangeArrowheads="1"/>
          </p:cNvSpPr>
          <p:nvPr/>
        </p:nvSpPr>
        <p:spPr bwMode="auto">
          <a:xfrm rot="-5305800">
            <a:off x="5784851" y="4441825"/>
            <a:ext cx="228600" cy="203200"/>
          </a:xfrm>
          <a:prstGeom prst="can">
            <a:avLst>
              <a:gd name="adj" fmla="val 25000"/>
            </a:avLst>
          </a:prstGeom>
          <a:solidFill>
            <a:srgbClr val="815630"/>
          </a:solidFill>
          <a:ln w="3175">
            <a:solidFill>
              <a:schemeClr val="tx1"/>
            </a:solidFill>
            <a:round/>
            <a:headEnd/>
            <a:tailEnd/>
          </a:ln>
        </p:spPr>
        <p:txBody>
          <a:bodyPr vert="eaVert" wrap="none" anchor="ctr"/>
          <a:lstStyle/>
          <a:p>
            <a:pPr algn="ctr"/>
            <a:endParaRPr lang="fr-FR" sz="2400">
              <a:latin typeface="Calibri" pitchFamily="34" charset="0"/>
            </a:endParaRPr>
          </a:p>
        </p:txBody>
      </p:sp>
      <p:sp>
        <p:nvSpPr>
          <p:cNvPr id="19530" name="AutoShape 74"/>
          <p:cNvSpPr>
            <a:spLocks noChangeArrowheads="1"/>
          </p:cNvSpPr>
          <p:nvPr/>
        </p:nvSpPr>
        <p:spPr bwMode="auto">
          <a:xfrm rot="-9362057">
            <a:off x="6381751" y="5165725"/>
            <a:ext cx="270933" cy="171450"/>
          </a:xfrm>
          <a:prstGeom prst="can">
            <a:avLst>
              <a:gd name="adj" fmla="val 25000"/>
            </a:avLst>
          </a:prstGeom>
          <a:solidFill>
            <a:srgbClr val="815630"/>
          </a:solidFill>
          <a:ln w="3175">
            <a:solidFill>
              <a:schemeClr val="tx1"/>
            </a:solidFill>
            <a:round/>
            <a:headEnd/>
            <a:tailEnd/>
          </a:ln>
        </p:spPr>
        <p:txBody>
          <a:bodyPr wrap="none" anchor="ctr"/>
          <a:lstStyle/>
          <a:p>
            <a:endParaRPr lang="fr-FR">
              <a:latin typeface="Calibri" pitchFamily="34" charset="0"/>
            </a:endParaRPr>
          </a:p>
        </p:txBody>
      </p:sp>
      <p:sp>
        <p:nvSpPr>
          <p:cNvPr id="19531" name="AutoShape 75"/>
          <p:cNvSpPr>
            <a:spLocks noChangeArrowheads="1"/>
          </p:cNvSpPr>
          <p:nvPr/>
        </p:nvSpPr>
        <p:spPr bwMode="auto">
          <a:xfrm rot="505983">
            <a:off x="7459134" y="3389313"/>
            <a:ext cx="270933" cy="171450"/>
          </a:xfrm>
          <a:prstGeom prst="can">
            <a:avLst>
              <a:gd name="adj" fmla="val 25000"/>
            </a:avLst>
          </a:prstGeom>
          <a:solidFill>
            <a:srgbClr val="815630"/>
          </a:solidFill>
          <a:ln w="3175">
            <a:solidFill>
              <a:schemeClr val="tx1"/>
            </a:solidFill>
            <a:round/>
            <a:headEnd/>
            <a:tailEnd/>
          </a:ln>
        </p:spPr>
        <p:txBody>
          <a:bodyPr wrap="none" anchor="ctr"/>
          <a:lstStyle/>
          <a:p>
            <a:endParaRPr lang="fr-FR">
              <a:latin typeface="Calibri" pitchFamily="34" charset="0"/>
            </a:endParaRPr>
          </a:p>
        </p:txBody>
      </p:sp>
      <p:sp>
        <p:nvSpPr>
          <p:cNvPr id="19532" name="AutoShape 76"/>
          <p:cNvSpPr>
            <a:spLocks noChangeArrowheads="1"/>
          </p:cNvSpPr>
          <p:nvPr/>
        </p:nvSpPr>
        <p:spPr bwMode="auto">
          <a:xfrm rot="4781195">
            <a:off x="8483600" y="4148138"/>
            <a:ext cx="228600" cy="203200"/>
          </a:xfrm>
          <a:prstGeom prst="can">
            <a:avLst>
              <a:gd name="adj" fmla="val 25000"/>
            </a:avLst>
          </a:prstGeom>
          <a:solidFill>
            <a:srgbClr val="815630"/>
          </a:solidFill>
          <a:ln w="3175">
            <a:solidFill>
              <a:schemeClr val="tx1"/>
            </a:solidFill>
            <a:round/>
            <a:headEnd/>
            <a:tailEnd/>
          </a:ln>
        </p:spPr>
        <p:txBody>
          <a:bodyPr wrap="none" anchor="ctr"/>
          <a:lstStyle/>
          <a:p>
            <a:endParaRPr lang="fr-FR">
              <a:latin typeface="Calibri" pitchFamily="34" charset="0"/>
            </a:endParaRPr>
          </a:p>
        </p:txBody>
      </p:sp>
      <p:sp>
        <p:nvSpPr>
          <p:cNvPr id="19533" name="AutoShape 77"/>
          <p:cNvSpPr>
            <a:spLocks noChangeArrowheads="1"/>
          </p:cNvSpPr>
          <p:nvPr/>
        </p:nvSpPr>
        <p:spPr bwMode="auto">
          <a:xfrm rot="8258685">
            <a:off x="7992534" y="5146675"/>
            <a:ext cx="270933" cy="171450"/>
          </a:xfrm>
          <a:prstGeom prst="can">
            <a:avLst>
              <a:gd name="adj" fmla="val 25000"/>
            </a:avLst>
          </a:prstGeom>
          <a:solidFill>
            <a:srgbClr val="815630"/>
          </a:solidFill>
          <a:ln w="3175">
            <a:solidFill>
              <a:schemeClr val="tx1"/>
            </a:solidFill>
            <a:round/>
            <a:headEnd/>
            <a:tailEnd/>
          </a:ln>
        </p:spPr>
        <p:txBody>
          <a:bodyPr wrap="none" anchor="ctr"/>
          <a:lstStyle/>
          <a:p>
            <a:endParaRPr lang="fr-FR">
              <a:latin typeface="Calibri" pitchFamily="34" charset="0"/>
            </a:endParaRPr>
          </a:p>
        </p:txBody>
      </p:sp>
      <p:grpSp>
        <p:nvGrpSpPr>
          <p:cNvPr id="19534" name="Group 78"/>
          <p:cNvGrpSpPr>
            <a:grpSpLocks/>
          </p:cNvGrpSpPr>
          <p:nvPr/>
        </p:nvGrpSpPr>
        <p:grpSpPr bwMode="auto">
          <a:xfrm>
            <a:off x="626534" y="787400"/>
            <a:ext cx="10902951" cy="158750"/>
            <a:chOff x="288" y="746"/>
            <a:chExt cx="5667" cy="144"/>
          </a:xfrm>
        </p:grpSpPr>
        <p:sp>
          <p:nvSpPr>
            <p:cNvPr id="19983" name="Rectangle 79"/>
            <p:cNvSpPr>
              <a:spLocks noChangeArrowheads="1"/>
            </p:cNvSpPr>
            <p:nvPr/>
          </p:nvSpPr>
          <p:spPr bwMode="auto">
            <a:xfrm>
              <a:off x="288" y="746"/>
              <a:ext cx="5664" cy="72"/>
            </a:xfrm>
            <a:prstGeom prst="rect">
              <a:avLst/>
            </a:prstGeom>
            <a:solidFill>
              <a:srgbClr val="FF0000"/>
            </a:solidFill>
            <a:ln>
              <a:noFill/>
            </a:ln>
            <a:extLst>
              <a:ext uri="{91240B29-F687-4F45-9708-019B960494DF}">
                <a14:hiddenLine xmlns:a14="http://schemas.microsoft.com/office/drawing/2010/main" w="12700">
                  <a:solidFill>
                    <a:srgbClr val="000000"/>
                  </a:solidFill>
                  <a:miter lim="800000"/>
                  <a:headEnd/>
                  <a:tailEnd/>
                </a14:hiddenLine>
              </a:ext>
            </a:extLst>
          </p:spPr>
          <p:txBody>
            <a:bodyPr/>
            <a:lstStyle/>
            <a:p>
              <a:endParaRPr lang="fr-FR">
                <a:latin typeface="Calibri" pitchFamily="34" charset="0"/>
              </a:endParaRPr>
            </a:p>
          </p:txBody>
        </p:sp>
        <p:sp>
          <p:nvSpPr>
            <p:cNvPr id="19984" name="Freeform 80"/>
            <p:cNvSpPr>
              <a:spLocks/>
            </p:cNvSpPr>
            <p:nvPr/>
          </p:nvSpPr>
          <p:spPr bwMode="auto">
            <a:xfrm>
              <a:off x="290" y="818"/>
              <a:ext cx="5665" cy="72"/>
            </a:xfrm>
            <a:custGeom>
              <a:avLst/>
              <a:gdLst>
                <a:gd name="T0" fmla="*/ 0 w 5665"/>
                <a:gd name="T1" fmla="*/ 0 h 72"/>
                <a:gd name="T2" fmla="*/ 240 w 5665"/>
                <a:gd name="T3" fmla="*/ 71 h 72"/>
                <a:gd name="T4" fmla="*/ 5424 w 5665"/>
                <a:gd name="T5" fmla="*/ 71 h 72"/>
                <a:gd name="T6" fmla="*/ 5664 w 5665"/>
                <a:gd name="T7" fmla="*/ 0 h 72"/>
                <a:gd name="T8" fmla="*/ 0 w 5665"/>
                <a:gd name="T9" fmla="*/ 0 h 72"/>
                <a:gd name="T10" fmla="*/ 0 60000 65536"/>
                <a:gd name="T11" fmla="*/ 0 60000 65536"/>
                <a:gd name="T12" fmla="*/ 0 60000 65536"/>
                <a:gd name="T13" fmla="*/ 0 60000 65536"/>
                <a:gd name="T14" fmla="*/ 0 60000 65536"/>
                <a:gd name="T15" fmla="*/ 0 w 5665"/>
                <a:gd name="T16" fmla="*/ 0 h 72"/>
                <a:gd name="T17" fmla="*/ 5665 w 5665"/>
                <a:gd name="T18" fmla="*/ 72 h 72"/>
              </a:gdLst>
              <a:ahLst/>
              <a:cxnLst>
                <a:cxn ang="T10">
                  <a:pos x="T0" y="T1"/>
                </a:cxn>
                <a:cxn ang="T11">
                  <a:pos x="T2" y="T3"/>
                </a:cxn>
                <a:cxn ang="T12">
                  <a:pos x="T4" y="T5"/>
                </a:cxn>
                <a:cxn ang="T13">
                  <a:pos x="T6" y="T7"/>
                </a:cxn>
                <a:cxn ang="T14">
                  <a:pos x="T8" y="T9"/>
                </a:cxn>
              </a:cxnLst>
              <a:rect l="T15" t="T16" r="T17" b="T18"/>
              <a:pathLst>
                <a:path w="5665" h="72">
                  <a:moveTo>
                    <a:pt x="0" y="0"/>
                  </a:moveTo>
                  <a:lnTo>
                    <a:pt x="240" y="71"/>
                  </a:lnTo>
                  <a:lnTo>
                    <a:pt x="5424" y="71"/>
                  </a:lnTo>
                  <a:lnTo>
                    <a:pt x="5664" y="0"/>
                  </a:lnTo>
                  <a:lnTo>
                    <a:pt x="0" y="0"/>
                  </a:lnTo>
                </a:path>
              </a:pathLst>
            </a:custGeom>
            <a:solidFill>
              <a:srgbClr val="E42B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fr-FR"/>
            </a:p>
          </p:txBody>
        </p:sp>
      </p:grpSp>
      <p:sp>
        <p:nvSpPr>
          <p:cNvPr id="19535" name="Rectangle 81"/>
          <p:cNvSpPr>
            <a:spLocks noGrp="1" noChangeArrowheads="1"/>
          </p:cNvSpPr>
          <p:nvPr>
            <p:ph type="title"/>
          </p:nvPr>
        </p:nvSpPr>
        <p:spPr>
          <a:xfrm>
            <a:off x="914400" y="152401"/>
            <a:ext cx="10363200" cy="715963"/>
          </a:xfrm>
        </p:spPr>
        <p:txBody>
          <a:bodyPr lIns="92539" tIns="45458" rIns="92539" bIns="45458"/>
          <a:lstStyle/>
          <a:p>
            <a:pPr eaLnBrk="1" hangingPunct="1">
              <a:spcBef>
                <a:spcPct val="2000"/>
              </a:spcBef>
            </a:pPr>
            <a:r>
              <a:rPr lang="en-US" sz="3200" b="1" smtClean="0">
                <a:solidFill>
                  <a:srgbClr val="FF0000"/>
                </a:solidFill>
              </a:rPr>
              <a:t>HIV Life Cycle: Cellular Restriction</a:t>
            </a:r>
          </a:p>
        </p:txBody>
      </p:sp>
      <p:sp>
        <p:nvSpPr>
          <p:cNvPr id="19536" name="Rectangle 82"/>
          <p:cNvSpPr>
            <a:spLocks noChangeArrowheads="1"/>
          </p:cNvSpPr>
          <p:nvPr/>
        </p:nvSpPr>
        <p:spPr bwMode="invGray">
          <a:xfrm>
            <a:off x="6072718" y="6326188"/>
            <a:ext cx="452967" cy="379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fr-FR">
              <a:latin typeface="Calibri" pitchFamily="34" charset="0"/>
            </a:endParaRPr>
          </a:p>
        </p:txBody>
      </p:sp>
      <p:sp>
        <p:nvSpPr>
          <p:cNvPr id="19537" name="Rectangle 83"/>
          <p:cNvSpPr>
            <a:spLocks noChangeArrowheads="1"/>
          </p:cNvSpPr>
          <p:nvPr/>
        </p:nvSpPr>
        <p:spPr bwMode="auto">
          <a:xfrm>
            <a:off x="922867" y="1860551"/>
            <a:ext cx="10325100" cy="4367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lstStyle/>
          <a:p>
            <a:endParaRPr lang="fr-FR">
              <a:latin typeface="Calibri" pitchFamily="34" charset="0"/>
            </a:endParaRPr>
          </a:p>
        </p:txBody>
      </p:sp>
      <p:sp>
        <p:nvSpPr>
          <p:cNvPr id="19538" name="Rectangle 84"/>
          <p:cNvSpPr>
            <a:spLocks noChangeArrowheads="1"/>
          </p:cNvSpPr>
          <p:nvPr/>
        </p:nvSpPr>
        <p:spPr bwMode="invGray">
          <a:xfrm>
            <a:off x="3071284" y="4716463"/>
            <a:ext cx="1354667" cy="404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2539" tIns="45458" rIns="92539" bIns="45458"/>
          <a:lstStyle/>
          <a:p>
            <a:pPr defTabSz="935038">
              <a:spcBef>
                <a:spcPct val="50000"/>
              </a:spcBef>
            </a:pPr>
            <a:r>
              <a:rPr lang="en-US" sz="1600">
                <a:solidFill>
                  <a:srgbClr val="FFFFFF"/>
                </a:solidFill>
              </a:rPr>
              <a:t>HIV RNA</a:t>
            </a:r>
          </a:p>
        </p:txBody>
      </p:sp>
      <p:sp>
        <p:nvSpPr>
          <p:cNvPr id="19539" name="Oval 85"/>
          <p:cNvSpPr>
            <a:spLocks noChangeArrowheads="1"/>
          </p:cNvSpPr>
          <p:nvPr/>
        </p:nvSpPr>
        <p:spPr bwMode="invGray">
          <a:xfrm>
            <a:off x="5973233" y="3454401"/>
            <a:ext cx="2652184" cy="1984375"/>
          </a:xfrm>
          <a:prstGeom prst="ellipse">
            <a:avLst/>
          </a:prstGeom>
          <a:gradFill rotWithShape="0">
            <a:gsLst>
              <a:gs pos="0">
                <a:srgbClr val="C0006E"/>
              </a:gs>
              <a:gs pos="100000">
                <a:srgbClr val="65404C"/>
              </a:gs>
            </a:gsLst>
            <a:path path="rect">
              <a:fillToRect t="100000" r="100000"/>
            </a:path>
          </a:gradFill>
          <a:ln w="41275">
            <a:solidFill>
              <a:srgbClr val="D3D267"/>
            </a:solidFill>
            <a:prstDash val="sysDot"/>
            <a:round/>
            <a:headEnd/>
            <a:tailEnd/>
          </a:ln>
        </p:spPr>
        <p:txBody>
          <a:bodyPr/>
          <a:lstStyle/>
          <a:p>
            <a:endParaRPr lang="fr-FR">
              <a:latin typeface="Calibri" pitchFamily="34" charset="0"/>
            </a:endParaRPr>
          </a:p>
        </p:txBody>
      </p:sp>
      <p:sp>
        <p:nvSpPr>
          <p:cNvPr id="19540" name="Rectangle 86"/>
          <p:cNvSpPr>
            <a:spLocks noChangeArrowheads="1"/>
          </p:cNvSpPr>
          <p:nvPr/>
        </p:nvSpPr>
        <p:spPr bwMode="invGray">
          <a:xfrm>
            <a:off x="361951" y="5095875"/>
            <a:ext cx="700616" cy="4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2539" tIns="45458" rIns="92539" bIns="45458"/>
          <a:lstStyle/>
          <a:p>
            <a:pPr defTabSz="935038">
              <a:spcBef>
                <a:spcPct val="50000"/>
              </a:spcBef>
            </a:pPr>
            <a:r>
              <a:rPr lang="en-US">
                <a:solidFill>
                  <a:srgbClr val="FFFFFF"/>
                </a:solidFill>
              </a:rPr>
              <a:t>HIV</a:t>
            </a:r>
          </a:p>
        </p:txBody>
      </p:sp>
      <p:sp>
        <p:nvSpPr>
          <p:cNvPr id="19541" name="Oval 87"/>
          <p:cNvSpPr>
            <a:spLocks noChangeArrowheads="1"/>
          </p:cNvSpPr>
          <p:nvPr/>
        </p:nvSpPr>
        <p:spPr bwMode="auto">
          <a:xfrm>
            <a:off x="6405034" y="3954463"/>
            <a:ext cx="1047751" cy="849312"/>
          </a:xfrm>
          <a:prstGeom prst="ellipse">
            <a:avLst/>
          </a:prstGeom>
          <a:noFill/>
          <a:ln w="50800">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Calibri" pitchFamily="34" charset="0"/>
            </a:endParaRPr>
          </a:p>
        </p:txBody>
      </p:sp>
      <p:sp>
        <p:nvSpPr>
          <p:cNvPr id="19542" name="Oval 88"/>
          <p:cNvSpPr>
            <a:spLocks noChangeArrowheads="1"/>
          </p:cNvSpPr>
          <p:nvPr/>
        </p:nvSpPr>
        <p:spPr bwMode="auto">
          <a:xfrm>
            <a:off x="6546851" y="4076700"/>
            <a:ext cx="759883" cy="604838"/>
          </a:xfrm>
          <a:prstGeom prst="ellipse">
            <a:avLst/>
          </a:prstGeom>
          <a:noFill/>
          <a:ln w="50800">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Calibri" pitchFamily="34" charset="0"/>
            </a:endParaRPr>
          </a:p>
        </p:txBody>
      </p:sp>
      <p:sp>
        <p:nvSpPr>
          <p:cNvPr id="19543" name="Arc 89"/>
          <p:cNvSpPr>
            <a:spLocks/>
          </p:cNvSpPr>
          <p:nvPr/>
        </p:nvSpPr>
        <p:spPr bwMode="invGray">
          <a:xfrm>
            <a:off x="10625667" y="5129213"/>
            <a:ext cx="647700" cy="546100"/>
          </a:xfrm>
          <a:custGeom>
            <a:avLst/>
            <a:gdLst>
              <a:gd name="T0" fmla="*/ 2147483647 w 21600"/>
              <a:gd name="T1" fmla="*/ 0 h 21600"/>
              <a:gd name="T2" fmla="*/ 0 w 21600"/>
              <a:gd name="T3" fmla="*/ 2147483647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0"/>
                </a:moveTo>
                <a:cubicBezTo>
                  <a:pt x="21600" y="11929"/>
                  <a:pt x="11929" y="21599"/>
                  <a:pt x="0" y="21599"/>
                </a:cubicBezTo>
              </a:path>
              <a:path w="21600" h="21600" stroke="0" extrusionOk="0">
                <a:moveTo>
                  <a:pt x="21600" y="0"/>
                </a:moveTo>
                <a:cubicBezTo>
                  <a:pt x="21600" y="11929"/>
                  <a:pt x="11929" y="21599"/>
                  <a:pt x="0" y="21599"/>
                </a:cubicBezTo>
                <a:lnTo>
                  <a:pt x="0" y="0"/>
                </a:lnTo>
                <a:lnTo>
                  <a:pt x="2160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a:solidFill>
                  <a:srgbClr val="000000"/>
                </a:solidFill>
                <a:round/>
                <a:headEnd/>
                <a:tailEnd/>
              </a14:hiddenLine>
            </a:ext>
          </a:extLst>
        </p:spPr>
        <p:txBody>
          <a:bodyPr/>
          <a:lstStyle/>
          <a:p>
            <a:endParaRPr lang="fr-FR"/>
          </a:p>
        </p:txBody>
      </p:sp>
      <p:sp>
        <p:nvSpPr>
          <p:cNvPr id="19544" name="Arc 90"/>
          <p:cNvSpPr>
            <a:spLocks/>
          </p:cNvSpPr>
          <p:nvPr/>
        </p:nvSpPr>
        <p:spPr bwMode="white">
          <a:xfrm rot="-5188528">
            <a:off x="6552407" y="4374886"/>
            <a:ext cx="211138" cy="230716"/>
          </a:xfrm>
          <a:custGeom>
            <a:avLst/>
            <a:gdLst>
              <a:gd name="T0" fmla="*/ 0 w 19968"/>
              <a:gd name="T1" fmla="*/ 2147483647 h 21599"/>
              <a:gd name="T2" fmla="*/ 2147483647 w 19968"/>
              <a:gd name="T3" fmla="*/ 0 h 21599"/>
              <a:gd name="T4" fmla="*/ 2147483647 w 19968"/>
              <a:gd name="T5" fmla="*/ 2147483647 h 21599"/>
              <a:gd name="T6" fmla="*/ 0 60000 65536"/>
              <a:gd name="T7" fmla="*/ 0 60000 65536"/>
              <a:gd name="T8" fmla="*/ 0 60000 65536"/>
              <a:gd name="T9" fmla="*/ 0 w 19968"/>
              <a:gd name="T10" fmla="*/ 0 h 21599"/>
              <a:gd name="T11" fmla="*/ 19968 w 19968"/>
              <a:gd name="T12" fmla="*/ 21599 h 21599"/>
            </a:gdLst>
            <a:ahLst/>
            <a:cxnLst>
              <a:cxn ang="T6">
                <a:pos x="T0" y="T1"/>
              </a:cxn>
              <a:cxn ang="T7">
                <a:pos x="T2" y="T3"/>
              </a:cxn>
              <a:cxn ang="T8">
                <a:pos x="T4" y="T5"/>
              </a:cxn>
            </a:cxnLst>
            <a:rect l="T9" t="T10" r="T11" b="T12"/>
            <a:pathLst>
              <a:path w="19968" h="21599" fill="none" extrusionOk="0">
                <a:moveTo>
                  <a:pt x="-1" y="13363"/>
                </a:moveTo>
                <a:cubicBezTo>
                  <a:pt x="3319" y="5314"/>
                  <a:pt x="11147" y="44"/>
                  <a:pt x="19854" y="-1"/>
                </a:cubicBezTo>
              </a:path>
              <a:path w="19968" h="21599" stroke="0" extrusionOk="0">
                <a:moveTo>
                  <a:pt x="-1" y="13363"/>
                </a:moveTo>
                <a:cubicBezTo>
                  <a:pt x="3319" y="5314"/>
                  <a:pt x="11147" y="44"/>
                  <a:pt x="19854" y="-1"/>
                </a:cubicBezTo>
                <a:lnTo>
                  <a:pt x="19968" y="21599"/>
                </a:lnTo>
                <a:lnTo>
                  <a:pt x="-1" y="13363"/>
                </a:lnTo>
                <a:close/>
              </a:path>
            </a:pathLst>
          </a:custGeom>
          <a:noFill/>
          <a:ln w="50800" cap="rnd">
            <a:solidFill>
              <a:srgbClr val="FAFD00"/>
            </a:solidFill>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19545" name="Arc 91"/>
          <p:cNvSpPr>
            <a:spLocks/>
          </p:cNvSpPr>
          <p:nvPr/>
        </p:nvSpPr>
        <p:spPr bwMode="white">
          <a:xfrm rot="-5036585">
            <a:off x="6347355" y="4369330"/>
            <a:ext cx="358775" cy="268817"/>
          </a:xfrm>
          <a:custGeom>
            <a:avLst/>
            <a:gdLst>
              <a:gd name="T0" fmla="*/ 0 w 21214"/>
              <a:gd name="T1" fmla="*/ 2147483647 h 21477"/>
              <a:gd name="T2" fmla="*/ 2147483647 w 21214"/>
              <a:gd name="T3" fmla="*/ 0 h 21477"/>
              <a:gd name="T4" fmla="*/ 2147483647 w 21214"/>
              <a:gd name="T5" fmla="*/ 2147483647 h 21477"/>
              <a:gd name="T6" fmla="*/ 0 60000 65536"/>
              <a:gd name="T7" fmla="*/ 0 60000 65536"/>
              <a:gd name="T8" fmla="*/ 0 60000 65536"/>
              <a:gd name="T9" fmla="*/ 0 w 21214"/>
              <a:gd name="T10" fmla="*/ 0 h 21477"/>
              <a:gd name="T11" fmla="*/ 21214 w 21214"/>
              <a:gd name="T12" fmla="*/ 21477 h 21477"/>
            </a:gdLst>
            <a:ahLst/>
            <a:cxnLst>
              <a:cxn ang="T6">
                <a:pos x="T0" y="T1"/>
              </a:cxn>
              <a:cxn ang="T7">
                <a:pos x="T2" y="T3"/>
              </a:cxn>
              <a:cxn ang="T8">
                <a:pos x="T4" y="T5"/>
              </a:cxn>
            </a:cxnLst>
            <a:rect l="T9" t="T10" r="T11" b="T12"/>
            <a:pathLst>
              <a:path w="21214" h="21477" fill="none" extrusionOk="0">
                <a:moveTo>
                  <a:pt x="-1" y="17413"/>
                </a:moveTo>
                <a:cubicBezTo>
                  <a:pt x="1787" y="8078"/>
                  <a:pt x="9468" y="1008"/>
                  <a:pt x="18919" y="-1"/>
                </a:cubicBezTo>
              </a:path>
              <a:path w="21214" h="21477" stroke="0" extrusionOk="0">
                <a:moveTo>
                  <a:pt x="-1" y="17413"/>
                </a:moveTo>
                <a:cubicBezTo>
                  <a:pt x="1787" y="8078"/>
                  <a:pt x="9468" y="1008"/>
                  <a:pt x="18919" y="-1"/>
                </a:cubicBezTo>
                <a:lnTo>
                  <a:pt x="21214" y="21477"/>
                </a:lnTo>
                <a:lnTo>
                  <a:pt x="-1" y="17413"/>
                </a:lnTo>
                <a:close/>
              </a:path>
            </a:pathLst>
          </a:custGeom>
          <a:noFill/>
          <a:ln w="50800" cap="rnd">
            <a:solidFill>
              <a:srgbClr val="FAFD00"/>
            </a:solidFill>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19546" name="Rectangle 92"/>
          <p:cNvSpPr>
            <a:spLocks noChangeArrowheads="1"/>
          </p:cNvSpPr>
          <p:nvPr/>
        </p:nvSpPr>
        <p:spPr bwMode="invGray">
          <a:xfrm>
            <a:off x="6908801" y="3609975"/>
            <a:ext cx="1174751"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2539" tIns="45458" rIns="92539" bIns="45458"/>
          <a:lstStyle/>
          <a:p>
            <a:pPr defTabSz="935038">
              <a:spcBef>
                <a:spcPct val="50000"/>
              </a:spcBef>
            </a:pPr>
            <a:r>
              <a:rPr lang="en-US" sz="1600">
                <a:solidFill>
                  <a:srgbClr val="4EFBFF"/>
                </a:solidFill>
              </a:rPr>
              <a:t>Nucleus</a:t>
            </a:r>
          </a:p>
        </p:txBody>
      </p:sp>
      <p:sp>
        <p:nvSpPr>
          <p:cNvPr id="19547" name="Rectangle 93"/>
          <p:cNvSpPr>
            <a:spLocks noChangeArrowheads="1"/>
          </p:cNvSpPr>
          <p:nvPr/>
        </p:nvSpPr>
        <p:spPr bwMode="invGray">
          <a:xfrm>
            <a:off x="5240867" y="5705476"/>
            <a:ext cx="1621367"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2539" tIns="45458" rIns="92539" bIns="45458" anchor="ctr"/>
          <a:lstStyle/>
          <a:p>
            <a:pPr algn="ctr" defTabSz="935038">
              <a:spcBef>
                <a:spcPct val="50000"/>
              </a:spcBef>
            </a:pPr>
            <a:r>
              <a:rPr lang="en-US" sz="2000">
                <a:solidFill>
                  <a:srgbClr val="1FFFFB"/>
                </a:solidFill>
              </a:rPr>
              <a:t>Host Cell </a:t>
            </a:r>
          </a:p>
        </p:txBody>
      </p:sp>
      <p:sp>
        <p:nvSpPr>
          <p:cNvPr id="19548" name="Line 94"/>
          <p:cNvSpPr>
            <a:spLocks noChangeShapeType="1"/>
          </p:cNvSpPr>
          <p:nvPr/>
        </p:nvSpPr>
        <p:spPr bwMode="invGray">
          <a:xfrm flipH="1">
            <a:off x="3937001" y="4283075"/>
            <a:ext cx="88900" cy="228600"/>
          </a:xfrm>
          <a:prstGeom prst="line">
            <a:avLst/>
          </a:prstGeom>
          <a:noFill/>
          <a:ln w="15875">
            <a:solidFill>
              <a:srgbClr val="FFFFFF"/>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19549" name="Line 95"/>
          <p:cNvSpPr>
            <a:spLocks noChangeShapeType="1"/>
          </p:cNvSpPr>
          <p:nvPr/>
        </p:nvSpPr>
        <p:spPr bwMode="invGray">
          <a:xfrm>
            <a:off x="6546851" y="4600575"/>
            <a:ext cx="903816" cy="381000"/>
          </a:xfrm>
          <a:prstGeom prst="line">
            <a:avLst/>
          </a:prstGeom>
          <a:noFill/>
          <a:ln w="15875">
            <a:solidFill>
              <a:srgbClr val="FFFFFF"/>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19550" name="Line 96"/>
          <p:cNvSpPr>
            <a:spLocks noChangeShapeType="1"/>
          </p:cNvSpPr>
          <p:nvPr/>
        </p:nvSpPr>
        <p:spPr bwMode="invGray">
          <a:xfrm rot="-558366">
            <a:off x="7662333" y="4994276"/>
            <a:ext cx="179917" cy="639763"/>
          </a:xfrm>
          <a:prstGeom prst="line">
            <a:avLst/>
          </a:prstGeom>
          <a:noFill/>
          <a:ln w="15875">
            <a:solidFill>
              <a:srgbClr val="FFFFFF"/>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19551" name="Line 97"/>
          <p:cNvSpPr>
            <a:spLocks noChangeShapeType="1"/>
          </p:cNvSpPr>
          <p:nvPr/>
        </p:nvSpPr>
        <p:spPr bwMode="invGray">
          <a:xfrm flipV="1">
            <a:off x="10386485" y="3267075"/>
            <a:ext cx="179916" cy="228600"/>
          </a:xfrm>
          <a:prstGeom prst="line">
            <a:avLst/>
          </a:prstGeom>
          <a:noFill/>
          <a:ln w="15875">
            <a:solidFill>
              <a:srgbClr val="FFFFFF"/>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19552" name="Freeform 98"/>
          <p:cNvSpPr>
            <a:spLocks noChangeAspect="1"/>
          </p:cNvSpPr>
          <p:nvPr/>
        </p:nvSpPr>
        <p:spPr bwMode="auto">
          <a:xfrm rot="4146466">
            <a:off x="3805767" y="4429655"/>
            <a:ext cx="38100" cy="325967"/>
          </a:xfrm>
          <a:custGeom>
            <a:avLst/>
            <a:gdLst>
              <a:gd name="T0" fmla="*/ 2147483647 w 152"/>
              <a:gd name="T1" fmla="*/ 0 h 144"/>
              <a:gd name="T2" fmla="*/ 0 w 152"/>
              <a:gd name="T3" fmla="*/ 2147483647 h 144"/>
              <a:gd name="T4" fmla="*/ 2147483647 w 152"/>
              <a:gd name="T5" fmla="*/ 2147483647 h 144"/>
              <a:gd name="T6" fmla="*/ 2147483647 w 152"/>
              <a:gd name="T7" fmla="*/ 2147483647 h 144"/>
              <a:gd name="T8" fmla="*/ 0 60000 65536"/>
              <a:gd name="T9" fmla="*/ 0 60000 65536"/>
              <a:gd name="T10" fmla="*/ 0 60000 65536"/>
              <a:gd name="T11" fmla="*/ 0 60000 65536"/>
              <a:gd name="T12" fmla="*/ 0 w 152"/>
              <a:gd name="T13" fmla="*/ 0 h 144"/>
              <a:gd name="T14" fmla="*/ 152 w 152"/>
              <a:gd name="T15" fmla="*/ 144 h 144"/>
            </a:gdLst>
            <a:ahLst/>
            <a:cxnLst>
              <a:cxn ang="T8">
                <a:pos x="T0" y="T1"/>
              </a:cxn>
              <a:cxn ang="T9">
                <a:pos x="T2" y="T3"/>
              </a:cxn>
              <a:cxn ang="T10">
                <a:pos x="T4" y="T5"/>
              </a:cxn>
              <a:cxn ang="T11">
                <a:pos x="T6" y="T7"/>
              </a:cxn>
            </a:cxnLst>
            <a:rect l="T12" t="T13" r="T14" b="T15"/>
            <a:pathLst>
              <a:path w="152" h="144">
                <a:moveTo>
                  <a:pt x="144" y="0"/>
                </a:moveTo>
                <a:cubicBezTo>
                  <a:pt x="72" y="16"/>
                  <a:pt x="0" y="32"/>
                  <a:pt x="0" y="48"/>
                </a:cubicBezTo>
                <a:cubicBezTo>
                  <a:pt x="0" y="64"/>
                  <a:pt x="136" y="80"/>
                  <a:pt x="144" y="96"/>
                </a:cubicBezTo>
                <a:cubicBezTo>
                  <a:pt x="152" y="112"/>
                  <a:pt x="64" y="128"/>
                  <a:pt x="48" y="144"/>
                </a:cubicBezTo>
              </a:path>
            </a:pathLst>
          </a:custGeom>
          <a:noFill/>
          <a:ln w="31750">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19553" name="Freeform 99"/>
          <p:cNvSpPr>
            <a:spLocks noChangeAspect="1"/>
          </p:cNvSpPr>
          <p:nvPr/>
        </p:nvSpPr>
        <p:spPr bwMode="auto">
          <a:xfrm rot="4146466">
            <a:off x="5175251" y="4405842"/>
            <a:ext cx="38100" cy="325967"/>
          </a:xfrm>
          <a:custGeom>
            <a:avLst/>
            <a:gdLst>
              <a:gd name="T0" fmla="*/ 2147483647 w 152"/>
              <a:gd name="T1" fmla="*/ 0 h 144"/>
              <a:gd name="T2" fmla="*/ 0 w 152"/>
              <a:gd name="T3" fmla="*/ 2147483647 h 144"/>
              <a:gd name="T4" fmla="*/ 2147483647 w 152"/>
              <a:gd name="T5" fmla="*/ 2147483647 h 144"/>
              <a:gd name="T6" fmla="*/ 2147483647 w 152"/>
              <a:gd name="T7" fmla="*/ 2147483647 h 144"/>
              <a:gd name="T8" fmla="*/ 0 60000 65536"/>
              <a:gd name="T9" fmla="*/ 0 60000 65536"/>
              <a:gd name="T10" fmla="*/ 0 60000 65536"/>
              <a:gd name="T11" fmla="*/ 0 60000 65536"/>
              <a:gd name="T12" fmla="*/ 0 w 152"/>
              <a:gd name="T13" fmla="*/ 0 h 144"/>
              <a:gd name="T14" fmla="*/ 152 w 152"/>
              <a:gd name="T15" fmla="*/ 144 h 144"/>
            </a:gdLst>
            <a:ahLst/>
            <a:cxnLst>
              <a:cxn ang="T8">
                <a:pos x="T0" y="T1"/>
              </a:cxn>
              <a:cxn ang="T9">
                <a:pos x="T2" y="T3"/>
              </a:cxn>
              <a:cxn ang="T10">
                <a:pos x="T4" y="T5"/>
              </a:cxn>
              <a:cxn ang="T11">
                <a:pos x="T6" y="T7"/>
              </a:cxn>
            </a:cxnLst>
            <a:rect l="T12" t="T13" r="T14" b="T15"/>
            <a:pathLst>
              <a:path w="152" h="144">
                <a:moveTo>
                  <a:pt x="144" y="0"/>
                </a:moveTo>
                <a:cubicBezTo>
                  <a:pt x="72" y="16"/>
                  <a:pt x="0" y="32"/>
                  <a:pt x="0" y="48"/>
                </a:cubicBezTo>
                <a:cubicBezTo>
                  <a:pt x="0" y="64"/>
                  <a:pt x="136" y="80"/>
                  <a:pt x="144" y="96"/>
                </a:cubicBezTo>
                <a:cubicBezTo>
                  <a:pt x="152" y="112"/>
                  <a:pt x="64" y="128"/>
                  <a:pt x="48" y="144"/>
                </a:cubicBezTo>
              </a:path>
            </a:pathLst>
          </a:custGeom>
          <a:noFill/>
          <a:ln w="31750">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19554" name="Freeform 100"/>
          <p:cNvSpPr>
            <a:spLocks noChangeAspect="1"/>
          </p:cNvSpPr>
          <p:nvPr/>
        </p:nvSpPr>
        <p:spPr bwMode="auto">
          <a:xfrm rot="4146466">
            <a:off x="5144559" y="4349751"/>
            <a:ext cx="38100" cy="323849"/>
          </a:xfrm>
          <a:custGeom>
            <a:avLst/>
            <a:gdLst>
              <a:gd name="T0" fmla="*/ 2147483647 w 152"/>
              <a:gd name="T1" fmla="*/ 0 h 144"/>
              <a:gd name="T2" fmla="*/ 0 w 152"/>
              <a:gd name="T3" fmla="*/ 2147483647 h 144"/>
              <a:gd name="T4" fmla="*/ 2147483647 w 152"/>
              <a:gd name="T5" fmla="*/ 2147483647 h 144"/>
              <a:gd name="T6" fmla="*/ 2147483647 w 152"/>
              <a:gd name="T7" fmla="*/ 2147483647 h 144"/>
              <a:gd name="T8" fmla="*/ 0 60000 65536"/>
              <a:gd name="T9" fmla="*/ 0 60000 65536"/>
              <a:gd name="T10" fmla="*/ 0 60000 65536"/>
              <a:gd name="T11" fmla="*/ 0 60000 65536"/>
              <a:gd name="T12" fmla="*/ 0 w 152"/>
              <a:gd name="T13" fmla="*/ 0 h 144"/>
              <a:gd name="T14" fmla="*/ 152 w 152"/>
              <a:gd name="T15" fmla="*/ 144 h 144"/>
            </a:gdLst>
            <a:ahLst/>
            <a:cxnLst>
              <a:cxn ang="T8">
                <a:pos x="T0" y="T1"/>
              </a:cxn>
              <a:cxn ang="T9">
                <a:pos x="T2" y="T3"/>
              </a:cxn>
              <a:cxn ang="T10">
                <a:pos x="T4" y="T5"/>
              </a:cxn>
              <a:cxn ang="T11">
                <a:pos x="T6" y="T7"/>
              </a:cxn>
            </a:cxnLst>
            <a:rect l="T12" t="T13" r="T14" b="T15"/>
            <a:pathLst>
              <a:path w="152" h="144">
                <a:moveTo>
                  <a:pt x="144" y="0"/>
                </a:moveTo>
                <a:cubicBezTo>
                  <a:pt x="72" y="16"/>
                  <a:pt x="0" y="32"/>
                  <a:pt x="0" y="48"/>
                </a:cubicBezTo>
                <a:cubicBezTo>
                  <a:pt x="0" y="64"/>
                  <a:pt x="136" y="80"/>
                  <a:pt x="144" y="96"/>
                </a:cubicBezTo>
                <a:cubicBezTo>
                  <a:pt x="152" y="112"/>
                  <a:pt x="64" y="128"/>
                  <a:pt x="48" y="144"/>
                </a:cubicBezTo>
              </a:path>
            </a:pathLst>
          </a:custGeom>
          <a:noFill/>
          <a:ln w="31750">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19555" name="Freeform 101"/>
          <p:cNvSpPr>
            <a:spLocks noChangeAspect="1"/>
          </p:cNvSpPr>
          <p:nvPr/>
        </p:nvSpPr>
        <p:spPr bwMode="auto">
          <a:xfrm rot="4146466">
            <a:off x="7532159" y="4799542"/>
            <a:ext cx="50800" cy="433917"/>
          </a:xfrm>
          <a:custGeom>
            <a:avLst/>
            <a:gdLst>
              <a:gd name="T0" fmla="*/ 2147483647 w 152"/>
              <a:gd name="T1" fmla="*/ 0 h 144"/>
              <a:gd name="T2" fmla="*/ 0 w 152"/>
              <a:gd name="T3" fmla="*/ 2147483647 h 144"/>
              <a:gd name="T4" fmla="*/ 2147483647 w 152"/>
              <a:gd name="T5" fmla="*/ 2147483647 h 144"/>
              <a:gd name="T6" fmla="*/ 2147483647 w 152"/>
              <a:gd name="T7" fmla="*/ 2147483647 h 144"/>
              <a:gd name="T8" fmla="*/ 0 60000 65536"/>
              <a:gd name="T9" fmla="*/ 0 60000 65536"/>
              <a:gd name="T10" fmla="*/ 0 60000 65536"/>
              <a:gd name="T11" fmla="*/ 0 60000 65536"/>
              <a:gd name="T12" fmla="*/ 0 w 152"/>
              <a:gd name="T13" fmla="*/ 0 h 144"/>
              <a:gd name="T14" fmla="*/ 152 w 152"/>
              <a:gd name="T15" fmla="*/ 144 h 144"/>
            </a:gdLst>
            <a:ahLst/>
            <a:cxnLst>
              <a:cxn ang="T8">
                <a:pos x="T0" y="T1"/>
              </a:cxn>
              <a:cxn ang="T9">
                <a:pos x="T2" y="T3"/>
              </a:cxn>
              <a:cxn ang="T10">
                <a:pos x="T4" y="T5"/>
              </a:cxn>
              <a:cxn ang="T11">
                <a:pos x="T6" y="T7"/>
              </a:cxn>
            </a:cxnLst>
            <a:rect l="T12" t="T13" r="T14" b="T15"/>
            <a:pathLst>
              <a:path w="152" h="144">
                <a:moveTo>
                  <a:pt x="144" y="0"/>
                </a:moveTo>
                <a:cubicBezTo>
                  <a:pt x="72" y="16"/>
                  <a:pt x="0" y="32"/>
                  <a:pt x="0" y="48"/>
                </a:cubicBezTo>
                <a:cubicBezTo>
                  <a:pt x="0" y="64"/>
                  <a:pt x="136" y="80"/>
                  <a:pt x="144" y="96"/>
                </a:cubicBezTo>
                <a:cubicBezTo>
                  <a:pt x="152" y="112"/>
                  <a:pt x="64" y="128"/>
                  <a:pt x="48" y="144"/>
                </a:cubicBezTo>
              </a:path>
            </a:pathLst>
          </a:custGeom>
          <a:noFill/>
          <a:ln w="31750">
            <a:solidFill>
              <a:srgbClr val="36D532"/>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19556" name="Freeform 102"/>
          <p:cNvSpPr>
            <a:spLocks noChangeAspect="1"/>
          </p:cNvSpPr>
          <p:nvPr/>
        </p:nvSpPr>
        <p:spPr bwMode="auto">
          <a:xfrm rot="-4414113" flipH="1" flipV="1">
            <a:off x="2374107" y="3871649"/>
            <a:ext cx="255587" cy="414867"/>
          </a:xfrm>
          <a:custGeom>
            <a:avLst/>
            <a:gdLst>
              <a:gd name="T0" fmla="*/ 2147483647 w 312"/>
              <a:gd name="T1" fmla="*/ 0 h 480"/>
              <a:gd name="T2" fmla="*/ 2147483647 w 312"/>
              <a:gd name="T3" fmla="*/ 2147483647 h 480"/>
              <a:gd name="T4" fmla="*/ 2147483647 w 312"/>
              <a:gd name="T5" fmla="*/ 2147483647 h 480"/>
              <a:gd name="T6" fmla="*/ 2147483647 w 312"/>
              <a:gd name="T7" fmla="*/ 2147483647 h 480"/>
              <a:gd name="T8" fmla="*/ 2147483647 w 312"/>
              <a:gd name="T9" fmla="*/ 2147483647 h 480"/>
              <a:gd name="T10" fmla="*/ 2147483647 w 312"/>
              <a:gd name="T11" fmla="*/ 2147483647 h 480"/>
              <a:gd name="T12" fmla="*/ 2147483647 w 312"/>
              <a:gd name="T13" fmla="*/ 2147483647 h 480"/>
              <a:gd name="T14" fmla="*/ 2147483647 w 312"/>
              <a:gd name="T15" fmla="*/ 2147483647 h 480"/>
              <a:gd name="T16" fmla="*/ 2147483647 w 312"/>
              <a:gd name="T17" fmla="*/ 2147483647 h 480"/>
              <a:gd name="T18" fmla="*/ 2147483647 w 312"/>
              <a:gd name="T19" fmla="*/ 2147483647 h 480"/>
              <a:gd name="T20" fmla="*/ 2147483647 w 312"/>
              <a:gd name="T21" fmla="*/ 2147483647 h 480"/>
              <a:gd name="T22" fmla="*/ 2147483647 w 312"/>
              <a:gd name="T23" fmla="*/ 2147483647 h 480"/>
              <a:gd name="T24" fmla="*/ 2147483647 w 312"/>
              <a:gd name="T25" fmla="*/ 2147483647 h 480"/>
              <a:gd name="T26" fmla="*/ 2147483647 w 312"/>
              <a:gd name="T27" fmla="*/ 2147483647 h 480"/>
              <a:gd name="T28" fmla="*/ 2147483647 w 312"/>
              <a:gd name="T29" fmla="*/ 2147483647 h 48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312"/>
              <a:gd name="T46" fmla="*/ 0 h 480"/>
              <a:gd name="T47" fmla="*/ 312 w 312"/>
              <a:gd name="T48" fmla="*/ 480 h 480"/>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312" h="480">
                <a:moveTo>
                  <a:pt x="8" y="0"/>
                </a:moveTo>
                <a:cubicBezTo>
                  <a:pt x="4" y="144"/>
                  <a:pt x="0" y="288"/>
                  <a:pt x="8" y="336"/>
                </a:cubicBezTo>
                <a:cubicBezTo>
                  <a:pt x="16" y="384"/>
                  <a:pt x="48" y="328"/>
                  <a:pt x="56" y="288"/>
                </a:cubicBezTo>
                <a:cubicBezTo>
                  <a:pt x="64" y="248"/>
                  <a:pt x="48" y="120"/>
                  <a:pt x="56" y="96"/>
                </a:cubicBezTo>
                <a:cubicBezTo>
                  <a:pt x="64" y="72"/>
                  <a:pt x="96" y="104"/>
                  <a:pt x="104" y="144"/>
                </a:cubicBezTo>
                <a:cubicBezTo>
                  <a:pt x="112" y="184"/>
                  <a:pt x="96" y="304"/>
                  <a:pt x="104" y="336"/>
                </a:cubicBezTo>
                <a:cubicBezTo>
                  <a:pt x="112" y="368"/>
                  <a:pt x="144" y="376"/>
                  <a:pt x="152" y="336"/>
                </a:cubicBezTo>
                <a:cubicBezTo>
                  <a:pt x="160" y="296"/>
                  <a:pt x="144" y="128"/>
                  <a:pt x="152" y="96"/>
                </a:cubicBezTo>
                <a:cubicBezTo>
                  <a:pt x="160" y="64"/>
                  <a:pt x="192" y="104"/>
                  <a:pt x="200" y="144"/>
                </a:cubicBezTo>
                <a:cubicBezTo>
                  <a:pt x="208" y="184"/>
                  <a:pt x="192" y="304"/>
                  <a:pt x="200" y="336"/>
                </a:cubicBezTo>
                <a:cubicBezTo>
                  <a:pt x="208" y="368"/>
                  <a:pt x="240" y="376"/>
                  <a:pt x="248" y="336"/>
                </a:cubicBezTo>
                <a:cubicBezTo>
                  <a:pt x="256" y="296"/>
                  <a:pt x="240" y="128"/>
                  <a:pt x="248" y="96"/>
                </a:cubicBezTo>
                <a:cubicBezTo>
                  <a:pt x="256" y="64"/>
                  <a:pt x="288" y="88"/>
                  <a:pt x="296" y="144"/>
                </a:cubicBezTo>
                <a:cubicBezTo>
                  <a:pt x="304" y="200"/>
                  <a:pt x="312" y="384"/>
                  <a:pt x="296" y="432"/>
                </a:cubicBezTo>
                <a:cubicBezTo>
                  <a:pt x="280" y="480"/>
                  <a:pt x="216" y="432"/>
                  <a:pt x="200" y="432"/>
                </a:cubicBezTo>
              </a:path>
            </a:pathLst>
          </a:custGeom>
          <a:noFill/>
          <a:ln w="25400">
            <a:solidFill>
              <a:srgbClr val="DA8AA4">
                <a:alpha val="90979"/>
              </a:srgbClr>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19557" name="Line 103"/>
          <p:cNvSpPr>
            <a:spLocks noChangeShapeType="1"/>
          </p:cNvSpPr>
          <p:nvPr/>
        </p:nvSpPr>
        <p:spPr bwMode="auto">
          <a:xfrm rot="-2984052">
            <a:off x="2154767" y="4056063"/>
            <a:ext cx="0" cy="101600"/>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19558" name="Oval 104"/>
          <p:cNvSpPr>
            <a:spLocks noChangeArrowheads="1"/>
          </p:cNvSpPr>
          <p:nvPr/>
        </p:nvSpPr>
        <p:spPr bwMode="invGray">
          <a:xfrm>
            <a:off x="1549401" y="3624263"/>
            <a:ext cx="632884" cy="533400"/>
          </a:xfrm>
          <a:prstGeom prst="ellipse">
            <a:avLst/>
          </a:prstGeom>
          <a:gradFill rotWithShape="0">
            <a:gsLst>
              <a:gs pos="0">
                <a:srgbClr val="B1BB81"/>
              </a:gs>
              <a:gs pos="100000">
                <a:srgbClr val="3E422E"/>
              </a:gs>
            </a:gsLst>
            <a:path path="rect">
              <a:fillToRect l="100000" b="100000"/>
            </a:path>
          </a:gradFill>
          <a:ln w="25400">
            <a:solidFill>
              <a:srgbClr val="FFFFFF"/>
            </a:solidFill>
            <a:round/>
            <a:headEnd/>
            <a:tailEnd/>
          </a:ln>
        </p:spPr>
        <p:txBody>
          <a:bodyPr/>
          <a:lstStyle/>
          <a:p>
            <a:endParaRPr lang="fr-FR">
              <a:latin typeface="Calibri" pitchFamily="34" charset="0"/>
            </a:endParaRPr>
          </a:p>
        </p:txBody>
      </p:sp>
      <p:sp>
        <p:nvSpPr>
          <p:cNvPr id="19559" name="Freeform 105"/>
          <p:cNvSpPr>
            <a:spLocks/>
          </p:cNvSpPr>
          <p:nvPr/>
        </p:nvSpPr>
        <p:spPr bwMode="auto">
          <a:xfrm>
            <a:off x="1625600" y="3648075"/>
            <a:ext cx="431800" cy="457200"/>
          </a:xfrm>
          <a:custGeom>
            <a:avLst/>
            <a:gdLst>
              <a:gd name="T0" fmla="*/ 2147483647 w 328"/>
              <a:gd name="T1" fmla="*/ 2147483647 h 360"/>
              <a:gd name="T2" fmla="*/ 2147483647 w 328"/>
              <a:gd name="T3" fmla="*/ 2147483647 h 360"/>
              <a:gd name="T4" fmla="*/ 2147483647 w 328"/>
              <a:gd name="T5" fmla="*/ 2147483647 h 360"/>
              <a:gd name="T6" fmla="*/ 2147483647 w 328"/>
              <a:gd name="T7" fmla="*/ 2147483647 h 360"/>
              <a:gd name="T8" fmla="*/ 2147483647 w 328"/>
              <a:gd name="T9" fmla="*/ 2147483647 h 360"/>
              <a:gd name="T10" fmla="*/ 2147483647 w 328"/>
              <a:gd name="T11" fmla="*/ 2147483647 h 360"/>
              <a:gd name="T12" fmla="*/ 2147483647 w 328"/>
              <a:gd name="T13" fmla="*/ 2147483647 h 360"/>
              <a:gd name="T14" fmla="*/ 2147483647 w 328"/>
              <a:gd name="T15" fmla="*/ 2147483647 h 360"/>
              <a:gd name="T16" fmla="*/ 0 60000 65536"/>
              <a:gd name="T17" fmla="*/ 0 60000 65536"/>
              <a:gd name="T18" fmla="*/ 0 60000 65536"/>
              <a:gd name="T19" fmla="*/ 0 60000 65536"/>
              <a:gd name="T20" fmla="*/ 0 60000 65536"/>
              <a:gd name="T21" fmla="*/ 0 60000 65536"/>
              <a:gd name="T22" fmla="*/ 0 60000 65536"/>
              <a:gd name="T23" fmla="*/ 0 60000 65536"/>
              <a:gd name="T24" fmla="*/ 0 w 328"/>
              <a:gd name="T25" fmla="*/ 0 h 360"/>
              <a:gd name="T26" fmla="*/ 328 w 328"/>
              <a:gd name="T27" fmla="*/ 360 h 36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28" h="360">
                <a:moveTo>
                  <a:pt x="168" y="24"/>
                </a:moveTo>
                <a:cubicBezTo>
                  <a:pt x="136" y="48"/>
                  <a:pt x="96" y="120"/>
                  <a:pt x="72" y="168"/>
                </a:cubicBezTo>
                <a:cubicBezTo>
                  <a:pt x="48" y="216"/>
                  <a:pt x="0" y="280"/>
                  <a:pt x="24" y="312"/>
                </a:cubicBezTo>
                <a:cubicBezTo>
                  <a:pt x="48" y="344"/>
                  <a:pt x="168" y="360"/>
                  <a:pt x="216" y="360"/>
                </a:cubicBezTo>
                <a:cubicBezTo>
                  <a:pt x="264" y="360"/>
                  <a:pt x="296" y="344"/>
                  <a:pt x="312" y="312"/>
                </a:cubicBezTo>
                <a:cubicBezTo>
                  <a:pt x="328" y="280"/>
                  <a:pt x="320" y="216"/>
                  <a:pt x="312" y="168"/>
                </a:cubicBezTo>
                <a:cubicBezTo>
                  <a:pt x="304" y="120"/>
                  <a:pt x="288" y="48"/>
                  <a:pt x="264" y="24"/>
                </a:cubicBezTo>
                <a:cubicBezTo>
                  <a:pt x="240" y="0"/>
                  <a:pt x="200" y="0"/>
                  <a:pt x="168" y="24"/>
                </a:cubicBezTo>
                <a:close/>
              </a:path>
            </a:pathLst>
          </a:custGeom>
          <a:gradFill rotWithShape="0">
            <a:gsLst>
              <a:gs pos="0">
                <a:srgbClr val="9C763C"/>
              </a:gs>
              <a:gs pos="100000">
                <a:srgbClr val="43331A"/>
              </a:gs>
            </a:gsLst>
            <a:path path="rect">
              <a:fillToRect l="100000" b="100000"/>
            </a:path>
          </a:gradFill>
          <a:ln w="25400" cap="rnd">
            <a:solidFill>
              <a:srgbClr val="D8C6BC"/>
            </a:solidFill>
            <a:prstDash val="sysDot"/>
            <a:round/>
            <a:headEnd/>
            <a:tailEnd/>
          </a:ln>
        </p:spPr>
        <p:txBody>
          <a:bodyPr wrap="none" anchor="ctr"/>
          <a:lstStyle/>
          <a:p>
            <a:endParaRPr lang="fr-FR"/>
          </a:p>
        </p:txBody>
      </p:sp>
      <p:sp>
        <p:nvSpPr>
          <p:cNvPr id="19560" name="Freeform 106"/>
          <p:cNvSpPr>
            <a:spLocks noChangeAspect="1"/>
          </p:cNvSpPr>
          <p:nvPr/>
        </p:nvSpPr>
        <p:spPr bwMode="auto">
          <a:xfrm>
            <a:off x="1769534" y="3827463"/>
            <a:ext cx="82551" cy="182562"/>
          </a:xfrm>
          <a:custGeom>
            <a:avLst/>
            <a:gdLst>
              <a:gd name="T0" fmla="*/ 2147483647 w 152"/>
              <a:gd name="T1" fmla="*/ 0 h 144"/>
              <a:gd name="T2" fmla="*/ 0 w 152"/>
              <a:gd name="T3" fmla="*/ 2147483647 h 144"/>
              <a:gd name="T4" fmla="*/ 2147483647 w 152"/>
              <a:gd name="T5" fmla="*/ 2147483647 h 144"/>
              <a:gd name="T6" fmla="*/ 2147483647 w 152"/>
              <a:gd name="T7" fmla="*/ 2147483647 h 144"/>
              <a:gd name="T8" fmla="*/ 0 60000 65536"/>
              <a:gd name="T9" fmla="*/ 0 60000 65536"/>
              <a:gd name="T10" fmla="*/ 0 60000 65536"/>
              <a:gd name="T11" fmla="*/ 0 60000 65536"/>
              <a:gd name="T12" fmla="*/ 0 w 152"/>
              <a:gd name="T13" fmla="*/ 0 h 144"/>
              <a:gd name="T14" fmla="*/ 152 w 152"/>
              <a:gd name="T15" fmla="*/ 144 h 144"/>
            </a:gdLst>
            <a:ahLst/>
            <a:cxnLst>
              <a:cxn ang="T8">
                <a:pos x="T0" y="T1"/>
              </a:cxn>
              <a:cxn ang="T9">
                <a:pos x="T2" y="T3"/>
              </a:cxn>
              <a:cxn ang="T10">
                <a:pos x="T4" y="T5"/>
              </a:cxn>
              <a:cxn ang="T11">
                <a:pos x="T6" y="T7"/>
              </a:cxn>
            </a:cxnLst>
            <a:rect l="T12" t="T13" r="T14" b="T15"/>
            <a:pathLst>
              <a:path w="152" h="144">
                <a:moveTo>
                  <a:pt x="144" y="0"/>
                </a:moveTo>
                <a:cubicBezTo>
                  <a:pt x="72" y="16"/>
                  <a:pt x="0" y="32"/>
                  <a:pt x="0" y="48"/>
                </a:cubicBezTo>
                <a:cubicBezTo>
                  <a:pt x="0" y="64"/>
                  <a:pt x="136" y="80"/>
                  <a:pt x="144" y="96"/>
                </a:cubicBezTo>
                <a:cubicBezTo>
                  <a:pt x="152" y="112"/>
                  <a:pt x="64" y="128"/>
                  <a:pt x="48" y="144"/>
                </a:cubicBezTo>
              </a:path>
            </a:pathLst>
          </a:custGeom>
          <a:noFill/>
          <a:ln w="22225">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19561" name="Freeform 107"/>
          <p:cNvSpPr>
            <a:spLocks noChangeAspect="1"/>
          </p:cNvSpPr>
          <p:nvPr/>
        </p:nvSpPr>
        <p:spPr bwMode="auto">
          <a:xfrm>
            <a:off x="1890184" y="3786188"/>
            <a:ext cx="82549" cy="182562"/>
          </a:xfrm>
          <a:custGeom>
            <a:avLst/>
            <a:gdLst>
              <a:gd name="T0" fmla="*/ 2147483647 w 152"/>
              <a:gd name="T1" fmla="*/ 0 h 144"/>
              <a:gd name="T2" fmla="*/ 0 w 152"/>
              <a:gd name="T3" fmla="*/ 2147483647 h 144"/>
              <a:gd name="T4" fmla="*/ 2147483647 w 152"/>
              <a:gd name="T5" fmla="*/ 2147483647 h 144"/>
              <a:gd name="T6" fmla="*/ 2147483647 w 152"/>
              <a:gd name="T7" fmla="*/ 2147483647 h 144"/>
              <a:gd name="T8" fmla="*/ 0 60000 65536"/>
              <a:gd name="T9" fmla="*/ 0 60000 65536"/>
              <a:gd name="T10" fmla="*/ 0 60000 65536"/>
              <a:gd name="T11" fmla="*/ 0 60000 65536"/>
              <a:gd name="T12" fmla="*/ 0 w 152"/>
              <a:gd name="T13" fmla="*/ 0 h 144"/>
              <a:gd name="T14" fmla="*/ 152 w 152"/>
              <a:gd name="T15" fmla="*/ 144 h 144"/>
            </a:gdLst>
            <a:ahLst/>
            <a:cxnLst>
              <a:cxn ang="T8">
                <a:pos x="T0" y="T1"/>
              </a:cxn>
              <a:cxn ang="T9">
                <a:pos x="T2" y="T3"/>
              </a:cxn>
              <a:cxn ang="T10">
                <a:pos x="T4" y="T5"/>
              </a:cxn>
              <a:cxn ang="T11">
                <a:pos x="T6" y="T7"/>
              </a:cxn>
            </a:cxnLst>
            <a:rect l="T12" t="T13" r="T14" b="T15"/>
            <a:pathLst>
              <a:path w="152" h="144">
                <a:moveTo>
                  <a:pt x="144" y="0"/>
                </a:moveTo>
                <a:cubicBezTo>
                  <a:pt x="72" y="16"/>
                  <a:pt x="0" y="32"/>
                  <a:pt x="0" y="48"/>
                </a:cubicBezTo>
                <a:cubicBezTo>
                  <a:pt x="0" y="64"/>
                  <a:pt x="136" y="80"/>
                  <a:pt x="144" y="96"/>
                </a:cubicBezTo>
                <a:cubicBezTo>
                  <a:pt x="152" y="112"/>
                  <a:pt x="64" y="128"/>
                  <a:pt x="48" y="144"/>
                </a:cubicBezTo>
              </a:path>
            </a:pathLst>
          </a:custGeom>
          <a:noFill/>
          <a:ln w="22225">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19562" name="Line 108"/>
          <p:cNvSpPr>
            <a:spLocks noChangeShapeType="1"/>
          </p:cNvSpPr>
          <p:nvPr/>
        </p:nvSpPr>
        <p:spPr bwMode="auto">
          <a:xfrm>
            <a:off x="1896533" y="3525839"/>
            <a:ext cx="0" cy="85725"/>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19563" name="Line 109"/>
          <p:cNvSpPr>
            <a:spLocks noChangeShapeType="1"/>
          </p:cNvSpPr>
          <p:nvPr/>
        </p:nvSpPr>
        <p:spPr bwMode="auto">
          <a:xfrm rot="2021405" flipH="1">
            <a:off x="2161117" y="3679825"/>
            <a:ext cx="50800" cy="74613"/>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19564" name="Oval 110"/>
          <p:cNvSpPr>
            <a:spLocks noChangeArrowheads="1"/>
          </p:cNvSpPr>
          <p:nvPr/>
        </p:nvSpPr>
        <p:spPr bwMode="auto">
          <a:xfrm>
            <a:off x="1805517" y="3500438"/>
            <a:ext cx="110067" cy="92075"/>
          </a:xfrm>
          <a:prstGeom prst="ellipse">
            <a:avLst/>
          </a:prstGeom>
          <a:solidFill>
            <a:srgbClr val="B92E30"/>
          </a:solidFill>
          <a:ln w="12700">
            <a:solidFill>
              <a:schemeClr val="tx1"/>
            </a:solidFill>
            <a:round/>
            <a:headEnd/>
            <a:tailEnd/>
          </a:ln>
        </p:spPr>
        <p:txBody>
          <a:bodyPr wrap="none" anchor="ctr"/>
          <a:lstStyle/>
          <a:p>
            <a:endParaRPr lang="fr-FR">
              <a:latin typeface="Calibri" pitchFamily="34" charset="0"/>
            </a:endParaRPr>
          </a:p>
        </p:txBody>
      </p:sp>
      <p:sp>
        <p:nvSpPr>
          <p:cNvPr id="19565" name="Oval 111"/>
          <p:cNvSpPr>
            <a:spLocks noChangeArrowheads="1"/>
          </p:cNvSpPr>
          <p:nvPr/>
        </p:nvSpPr>
        <p:spPr bwMode="auto">
          <a:xfrm>
            <a:off x="1879600" y="3505201"/>
            <a:ext cx="110067" cy="92075"/>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19566" name="Oval 112"/>
          <p:cNvSpPr>
            <a:spLocks noChangeAspect="1" noChangeArrowheads="1"/>
          </p:cNvSpPr>
          <p:nvPr/>
        </p:nvSpPr>
        <p:spPr bwMode="auto">
          <a:xfrm>
            <a:off x="1849968" y="3495676"/>
            <a:ext cx="91017" cy="92075"/>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19567" name="Oval 113"/>
          <p:cNvSpPr>
            <a:spLocks noChangeArrowheads="1"/>
          </p:cNvSpPr>
          <p:nvPr/>
        </p:nvSpPr>
        <p:spPr bwMode="auto">
          <a:xfrm rot="4719394">
            <a:off x="2152121" y="3629555"/>
            <a:ext cx="73025" cy="110067"/>
          </a:xfrm>
          <a:prstGeom prst="ellipse">
            <a:avLst/>
          </a:prstGeom>
          <a:solidFill>
            <a:srgbClr val="B92E30"/>
          </a:solidFill>
          <a:ln w="12700">
            <a:solidFill>
              <a:schemeClr val="tx1"/>
            </a:solidFill>
            <a:round/>
            <a:headEnd/>
            <a:tailEnd/>
          </a:ln>
        </p:spPr>
        <p:txBody>
          <a:bodyPr wrap="none" anchor="ctr"/>
          <a:lstStyle/>
          <a:p>
            <a:endParaRPr lang="fr-FR">
              <a:latin typeface="Calibri" pitchFamily="34" charset="0"/>
            </a:endParaRPr>
          </a:p>
        </p:txBody>
      </p:sp>
      <p:sp>
        <p:nvSpPr>
          <p:cNvPr id="19568" name="Oval 114"/>
          <p:cNvSpPr>
            <a:spLocks noChangeArrowheads="1"/>
          </p:cNvSpPr>
          <p:nvPr/>
        </p:nvSpPr>
        <p:spPr bwMode="auto">
          <a:xfrm rot="4719394">
            <a:off x="2185988" y="3681943"/>
            <a:ext cx="73025" cy="110067"/>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19569" name="Oval 115"/>
          <p:cNvSpPr>
            <a:spLocks noChangeArrowheads="1"/>
          </p:cNvSpPr>
          <p:nvPr/>
        </p:nvSpPr>
        <p:spPr bwMode="auto">
          <a:xfrm rot="4719394">
            <a:off x="2187046" y="3643314"/>
            <a:ext cx="73025" cy="107949"/>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19570" name="Line 116"/>
          <p:cNvSpPr>
            <a:spLocks noChangeShapeType="1"/>
          </p:cNvSpPr>
          <p:nvPr/>
        </p:nvSpPr>
        <p:spPr bwMode="auto">
          <a:xfrm rot="4135323" flipH="1">
            <a:off x="2214827" y="3900224"/>
            <a:ext cx="42863" cy="65616"/>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19571" name="Oval 117"/>
          <p:cNvSpPr>
            <a:spLocks noChangeArrowheads="1"/>
          </p:cNvSpPr>
          <p:nvPr/>
        </p:nvSpPr>
        <p:spPr bwMode="auto">
          <a:xfrm rot="5700051">
            <a:off x="2234672" y="3907368"/>
            <a:ext cx="73025" cy="110067"/>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19572" name="Oval 118"/>
          <p:cNvSpPr>
            <a:spLocks noChangeArrowheads="1"/>
          </p:cNvSpPr>
          <p:nvPr/>
        </p:nvSpPr>
        <p:spPr bwMode="auto">
          <a:xfrm rot="5700051">
            <a:off x="2245254" y="3856568"/>
            <a:ext cx="73025" cy="110067"/>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19573" name="Oval 119"/>
          <p:cNvSpPr>
            <a:spLocks noChangeAspect="1" noChangeArrowheads="1"/>
          </p:cNvSpPr>
          <p:nvPr/>
        </p:nvSpPr>
        <p:spPr bwMode="auto">
          <a:xfrm rot="5700051">
            <a:off x="2256632" y="3885408"/>
            <a:ext cx="77787" cy="107949"/>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19574" name="Oval 120"/>
          <p:cNvSpPr>
            <a:spLocks noChangeAspect="1" noChangeArrowheads="1"/>
          </p:cNvSpPr>
          <p:nvPr/>
        </p:nvSpPr>
        <p:spPr bwMode="auto">
          <a:xfrm rot="-3438175">
            <a:off x="1521091" y="3604949"/>
            <a:ext cx="77787" cy="110067"/>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19575" name="Oval 121"/>
          <p:cNvSpPr>
            <a:spLocks noChangeArrowheads="1"/>
          </p:cNvSpPr>
          <p:nvPr/>
        </p:nvSpPr>
        <p:spPr bwMode="auto">
          <a:xfrm rot="-3438175">
            <a:off x="1470554" y="3662893"/>
            <a:ext cx="73025" cy="110067"/>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19576" name="Line 122"/>
          <p:cNvSpPr>
            <a:spLocks noChangeShapeType="1"/>
          </p:cNvSpPr>
          <p:nvPr/>
        </p:nvSpPr>
        <p:spPr bwMode="auto">
          <a:xfrm rot="-2984052">
            <a:off x="1547284" y="3648075"/>
            <a:ext cx="0" cy="101600"/>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19577" name="Oval 123"/>
          <p:cNvSpPr>
            <a:spLocks noChangeArrowheads="1"/>
          </p:cNvSpPr>
          <p:nvPr/>
        </p:nvSpPr>
        <p:spPr bwMode="auto">
          <a:xfrm rot="-3438175">
            <a:off x="1479022" y="3615797"/>
            <a:ext cx="73025" cy="131233"/>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19578" name="Line 124"/>
          <p:cNvSpPr>
            <a:spLocks noChangeShapeType="1"/>
          </p:cNvSpPr>
          <p:nvPr/>
        </p:nvSpPr>
        <p:spPr bwMode="auto">
          <a:xfrm rot="2540379">
            <a:off x="1566333" y="4051301"/>
            <a:ext cx="0" cy="85725"/>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19579" name="Oval 125"/>
          <p:cNvSpPr>
            <a:spLocks noChangeArrowheads="1"/>
          </p:cNvSpPr>
          <p:nvPr/>
        </p:nvSpPr>
        <p:spPr bwMode="auto">
          <a:xfrm rot="2021403">
            <a:off x="1515534" y="4090989"/>
            <a:ext cx="114300" cy="92075"/>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19580" name="Oval 126"/>
          <p:cNvSpPr>
            <a:spLocks noChangeArrowheads="1"/>
          </p:cNvSpPr>
          <p:nvPr/>
        </p:nvSpPr>
        <p:spPr bwMode="auto">
          <a:xfrm rot="2021403">
            <a:off x="1473200" y="4044951"/>
            <a:ext cx="86784" cy="92075"/>
          </a:xfrm>
          <a:prstGeom prst="ellipse">
            <a:avLst/>
          </a:prstGeom>
          <a:solidFill>
            <a:srgbClr val="B92E30"/>
          </a:solidFill>
          <a:ln w="12700">
            <a:solidFill>
              <a:schemeClr val="tx1"/>
            </a:solidFill>
            <a:round/>
            <a:headEnd/>
            <a:tailEnd/>
          </a:ln>
        </p:spPr>
        <p:txBody>
          <a:bodyPr wrap="none" anchor="ctr"/>
          <a:lstStyle/>
          <a:p>
            <a:endParaRPr lang="fr-FR">
              <a:latin typeface="Calibri" pitchFamily="34" charset="0"/>
            </a:endParaRPr>
          </a:p>
        </p:txBody>
      </p:sp>
      <p:sp>
        <p:nvSpPr>
          <p:cNvPr id="19581" name="Oval 127"/>
          <p:cNvSpPr>
            <a:spLocks noChangeAspect="1" noChangeArrowheads="1"/>
          </p:cNvSpPr>
          <p:nvPr/>
        </p:nvSpPr>
        <p:spPr bwMode="auto">
          <a:xfrm rot="2102340">
            <a:off x="1498601" y="4079876"/>
            <a:ext cx="91017" cy="92075"/>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19582" name="Oval 128"/>
          <p:cNvSpPr>
            <a:spLocks noChangeAspect="1" noChangeArrowheads="1"/>
          </p:cNvSpPr>
          <p:nvPr/>
        </p:nvSpPr>
        <p:spPr bwMode="auto">
          <a:xfrm rot="-3438175">
            <a:off x="2157149" y="4050507"/>
            <a:ext cx="77787" cy="107951"/>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19583" name="Oval 129"/>
          <p:cNvSpPr>
            <a:spLocks noChangeArrowheads="1"/>
          </p:cNvSpPr>
          <p:nvPr/>
        </p:nvSpPr>
        <p:spPr bwMode="auto">
          <a:xfrm rot="-3438175">
            <a:off x="2121430" y="4086226"/>
            <a:ext cx="73025" cy="107951"/>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19584" name="Oval 130"/>
          <p:cNvSpPr>
            <a:spLocks noChangeArrowheads="1"/>
          </p:cNvSpPr>
          <p:nvPr/>
        </p:nvSpPr>
        <p:spPr bwMode="auto">
          <a:xfrm rot="-3438175">
            <a:off x="2147888" y="4072468"/>
            <a:ext cx="73025" cy="110067"/>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19585" name="Line 131"/>
          <p:cNvSpPr>
            <a:spLocks noChangeShapeType="1"/>
          </p:cNvSpPr>
          <p:nvPr/>
        </p:nvSpPr>
        <p:spPr bwMode="auto">
          <a:xfrm rot="709149">
            <a:off x="1803400" y="4173539"/>
            <a:ext cx="0" cy="85725"/>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19586" name="Oval 132"/>
          <p:cNvSpPr>
            <a:spLocks noChangeAspect="1" noChangeArrowheads="1"/>
          </p:cNvSpPr>
          <p:nvPr/>
        </p:nvSpPr>
        <p:spPr bwMode="auto">
          <a:xfrm rot="460228">
            <a:off x="1790700" y="4191001"/>
            <a:ext cx="93133" cy="92075"/>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19587" name="Oval 133"/>
          <p:cNvSpPr>
            <a:spLocks noChangeAspect="1" noChangeArrowheads="1"/>
          </p:cNvSpPr>
          <p:nvPr/>
        </p:nvSpPr>
        <p:spPr bwMode="auto">
          <a:xfrm rot="460228">
            <a:off x="1712384" y="4178301"/>
            <a:ext cx="91016" cy="92075"/>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19588" name="Oval 134"/>
          <p:cNvSpPr>
            <a:spLocks noChangeAspect="1" noChangeArrowheads="1"/>
          </p:cNvSpPr>
          <p:nvPr/>
        </p:nvSpPr>
        <p:spPr bwMode="auto">
          <a:xfrm rot="460228">
            <a:off x="1748368" y="4191001"/>
            <a:ext cx="91017" cy="92075"/>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19589" name="Line 135"/>
          <p:cNvSpPr>
            <a:spLocks noChangeShapeType="1"/>
          </p:cNvSpPr>
          <p:nvPr/>
        </p:nvSpPr>
        <p:spPr bwMode="auto">
          <a:xfrm rot="-2984052">
            <a:off x="11089217" y="3065463"/>
            <a:ext cx="0" cy="101600"/>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19590" name="Freeform 136"/>
          <p:cNvSpPr>
            <a:spLocks/>
          </p:cNvSpPr>
          <p:nvPr/>
        </p:nvSpPr>
        <p:spPr bwMode="auto">
          <a:xfrm>
            <a:off x="10560051" y="2697163"/>
            <a:ext cx="433916" cy="393700"/>
          </a:xfrm>
          <a:custGeom>
            <a:avLst/>
            <a:gdLst>
              <a:gd name="T0" fmla="*/ 2147483647 w 328"/>
              <a:gd name="T1" fmla="*/ 2147483647 h 360"/>
              <a:gd name="T2" fmla="*/ 2147483647 w 328"/>
              <a:gd name="T3" fmla="*/ 2147483647 h 360"/>
              <a:gd name="T4" fmla="*/ 2147483647 w 328"/>
              <a:gd name="T5" fmla="*/ 2147483647 h 360"/>
              <a:gd name="T6" fmla="*/ 2147483647 w 328"/>
              <a:gd name="T7" fmla="*/ 2147483647 h 360"/>
              <a:gd name="T8" fmla="*/ 2147483647 w 328"/>
              <a:gd name="T9" fmla="*/ 2147483647 h 360"/>
              <a:gd name="T10" fmla="*/ 2147483647 w 328"/>
              <a:gd name="T11" fmla="*/ 2147483647 h 360"/>
              <a:gd name="T12" fmla="*/ 2147483647 w 328"/>
              <a:gd name="T13" fmla="*/ 2147483647 h 360"/>
              <a:gd name="T14" fmla="*/ 2147483647 w 328"/>
              <a:gd name="T15" fmla="*/ 2147483647 h 360"/>
              <a:gd name="T16" fmla="*/ 0 60000 65536"/>
              <a:gd name="T17" fmla="*/ 0 60000 65536"/>
              <a:gd name="T18" fmla="*/ 0 60000 65536"/>
              <a:gd name="T19" fmla="*/ 0 60000 65536"/>
              <a:gd name="T20" fmla="*/ 0 60000 65536"/>
              <a:gd name="T21" fmla="*/ 0 60000 65536"/>
              <a:gd name="T22" fmla="*/ 0 60000 65536"/>
              <a:gd name="T23" fmla="*/ 0 60000 65536"/>
              <a:gd name="T24" fmla="*/ 0 w 328"/>
              <a:gd name="T25" fmla="*/ 0 h 360"/>
              <a:gd name="T26" fmla="*/ 328 w 328"/>
              <a:gd name="T27" fmla="*/ 360 h 36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28" h="360">
                <a:moveTo>
                  <a:pt x="168" y="24"/>
                </a:moveTo>
                <a:cubicBezTo>
                  <a:pt x="136" y="48"/>
                  <a:pt x="96" y="120"/>
                  <a:pt x="72" y="168"/>
                </a:cubicBezTo>
                <a:cubicBezTo>
                  <a:pt x="48" y="216"/>
                  <a:pt x="0" y="280"/>
                  <a:pt x="24" y="312"/>
                </a:cubicBezTo>
                <a:cubicBezTo>
                  <a:pt x="48" y="344"/>
                  <a:pt x="168" y="360"/>
                  <a:pt x="216" y="360"/>
                </a:cubicBezTo>
                <a:cubicBezTo>
                  <a:pt x="264" y="360"/>
                  <a:pt x="296" y="344"/>
                  <a:pt x="312" y="312"/>
                </a:cubicBezTo>
                <a:cubicBezTo>
                  <a:pt x="328" y="280"/>
                  <a:pt x="320" y="216"/>
                  <a:pt x="312" y="168"/>
                </a:cubicBezTo>
                <a:cubicBezTo>
                  <a:pt x="304" y="120"/>
                  <a:pt x="288" y="48"/>
                  <a:pt x="264" y="24"/>
                </a:cubicBezTo>
                <a:cubicBezTo>
                  <a:pt x="240" y="0"/>
                  <a:pt x="200" y="0"/>
                  <a:pt x="168" y="24"/>
                </a:cubicBezTo>
                <a:close/>
              </a:path>
            </a:pathLst>
          </a:custGeom>
          <a:solidFill>
            <a:srgbClr val="9C763C"/>
          </a:solidFill>
          <a:ln w="28575">
            <a:solidFill>
              <a:schemeClr val="tx2"/>
            </a:solidFill>
            <a:prstDash val="sysDot"/>
            <a:round/>
            <a:headEnd/>
            <a:tailEnd/>
          </a:ln>
        </p:spPr>
        <p:txBody>
          <a:bodyPr wrap="none" anchor="ctr"/>
          <a:lstStyle/>
          <a:p>
            <a:endParaRPr lang="fr-FR"/>
          </a:p>
        </p:txBody>
      </p:sp>
      <p:sp>
        <p:nvSpPr>
          <p:cNvPr id="19591" name="Freeform 137"/>
          <p:cNvSpPr>
            <a:spLocks noChangeAspect="1"/>
          </p:cNvSpPr>
          <p:nvPr/>
        </p:nvSpPr>
        <p:spPr bwMode="auto">
          <a:xfrm>
            <a:off x="10703984" y="2836863"/>
            <a:ext cx="82549" cy="182562"/>
          </a:xfrm>
          <a:custGeom>
            <a:avLst/>
            <a:gdLst>
              <a:gd name="T0" fmla="*/ 2147483647 w 152"/>
              <a:gd name="T1" fmla="*/ 0 h 144"/>
              <a:gd name="T2" fmla="*/ 0 w 152"/>
              <a:gd name="T3" fmla="*/ 2147483647 h 144"/>
              <a:gd name="T4" fmla="*/ 2147483647 w 152"/>
              <a:gd name="T5" fmla="*/ 2147483647 h 144"/>
              <a:gd name="T6" fmla="*/ 2147483647 w 152"/>
              <a:gd name="T7" fmla="*/ 2147483647 h 144"/>
              <a:gd name="T8" fmla="*/ 0 60000 65536"/>
              <a:gd name="T9" fmla="*/ 0 60000 65536"/>
              <a:gd name="T10" fmla="*/ 0 60000 65536"/>
              <a:gd name="T11" fmla="*/ 0 60000 65536"/>
              <a:gd name="T12" fmla="*/ 0 w 152"/>
              <a:gd name="T13" fmla="*/ 0 h 144"/>
              <a:gd name="T14" fmla="*/ 152 w 152"/>
              <a:gd name="T15" fmla="*/ 144 h 144"/>
            </a:gdLst>
            <a:ahLst/>
            <a:cxnLst>
              <a:cxn ang="T8">
                <a:pos x="T0" y="T1"/>
              </a:cxn>
              <a:cxn ang="T9">
                <a:pos x="T2" y="T3"/>
              </a:cxn>
              <a:cxn ang="T10">
                <a:pos x="T4" y="T5"/>
              </a:cxn>
              <a:cxn ang="T11">
                <a:pos x="T6" y="T7"/>
              </a:cxn>
            </a:cxnLst>
            <a:rect l="T12" t="T13" r="T14" b="T15"/>
            <a:pathLst>
              <a:path w="152" h="144">
                <a:moveTo>
                  <a:pt x="144" y="0"/>
                </a:moveTo>
                <a:cubicBezTo>
                  <a:pt x="72" y="16"/>
                  <a:pt x="0" y="32"/>
                  <a:pt x="0" y="48"/>
                </a:cubicBezTo>
                <a:cubicBezTo>
                  <a:pt x="0" y="64"/>
                  <a:pt x="136" y="80"/>
                  <a:pt x="144" y="96"/>
                </a:cubicBezTo>
                <a:cubicBezTo>
                  <a:pt x="152" y="112"/>
                  <a:pt x="64" y="128"/>
                  <a:pt x="48" y="144"/>
                </a:cubicBezTo>
              </a:path>
            </a:pathLst>
          </a:custGeom>
          <a:noFill/>
          <a:ln w="22225">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19592" name="Freeform 138"/>
          <p:cNvSpPr>
            <a:spLocks noChangeAspect="1"/>
          </p:cNvSpPr>
          <p:nvPr/>
        </p:nvSpPr>
        <p:spPr bwMode="auto">
          <a:xfrm>
            <a:off x="10826751" y="2795588"/>
            <a:ext cx="82549" cy="182562"/>
          </a:xfrm>
          <a:custGeom>
            <a:avLst/>
            <a:gdLst>
              <a:gd name="T0" fmla="*/ 2147483647 w 152"/>
              <a:gd name="T1" fmla="*/ 0 h 144"/>
              <a:gd name="T2" fmla="*/ 0 w 152"/>
              <a:gd name="T3" fmla="*/ 2147483647 h 144"/>
              <a:gd name="T4" fmla="*/ 2147483647 w 152"/>
              <a:gd name="T5" fmla="*/ 2147483647 h 144"/>
              <a:gd name="T6" fmla="*/ 2147483647 w 152"/>
              <a:gd name="T7" fmla="*/ 2147483647 h 144"/>
              <a:gd name="T8" fmla="*/ 0 60000 65536"/>
              <a:gd name="T9" fmla="*/ 0 60000 65536"/>
              <a:gd name="T10" fmla="*/ 0 60000 65536"/>
              <a:gd name="T11" fmla="*/ 0 60000 65536"/>
              <a:gd name="T12" fmla="*/ 0 w 152"/>
              <a:gd name="T13" fmla="*/ 0 h 144"/>
              <a:gd name="T14" fmla="*/ 152 w 152"/>
              <a:gd name="T15" fmla="*/ 144 h 144"/>
            </a:gdLst>
            <a:ahLst/>
            <a:cxnLst>
              <a:cxn ang="T8">
                <a:pos x="T0" y="T1"/>
              </a:cxn>
              <a:cxn ang="T9">
                <a:pos x="T2" y="T3"/>
              </a:cxn>
              <a:cxn ang="T10">
                <a:pos x="T4" y="T5"/>
              </a:cxn>
              <a:cxn ang="T11">
                <a:pos x="T6" y="T7"/>
              </a:cxn>
            </a:cxnLst>
            <a:rect l="T12" t="T13" r="T14" b="T15"/>
            <a:pathLst>
              <a:path w="152" h="144">
                <a:moveTo>
                  <a:pt x="144" y="0"/>
                </a:moveTo>
                <a:cubicBezTo>
                  <a:pt x="72" y="16"/>
                  <a:pt x="0" y="32"/>
                  <a:pt x="0" y="48"/>
                </a:cubicBezTo>
                <a:cubicBezTo>
                  <a:pt x="0" y="64"/>
                  <a:pt x="136" y="80"/>
                  <a:pt x="144" y="96"/>
                </a:cubicBezTo>
                <a:cubicBezTo>
                  <a:pt x="152" y="112"/>
                  <a:pt x="64" y="128"/>
                  <a:pt x="48" y="144"/>
                </a:cubicBezTo>
              </a:path>
            </a:pathLst>
          </a:custGeom>
          <a:noFill/>
          <a:ln w="22225">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19593" name="Line 139"/>
          <p:cNvSpPr>
            <a:spLocks noChangeShapeType="1"/>
          </p:cNvSpPr>
          <p:nvPr/>
        </p:nvSpPr>
        <p:spPr bwMode="invGray">
          <a:xfrm>
            <a:off x="10830984" y="2535239"/>
            <a:ext cx="0" cy="85725"/>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19594" name="Line 140"/>
          <p:cNvSpPr>
            <a:spLocks noChangeShapeType="1"/>
          </p:cNvSpPr>
          <p:nvPr/>
        </p:nvSpPr>
        <p:spPr bwMode="auto">
          <a:xfrm rot="2021405" flipH="1">
            <a:off x="11097684" y="2689226"/>
            <a:ext cx="50800" cy="74613"/>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19595" name="Oval 141"/>
          <p:cNvSpPr>
            <a:spLocks noChangeArrowheads="1"/>
          </p:cNvSpPr>
          <p:nvPr/>
        </p:nvSpPr>
        <p:spPr bwMode="invGray">
          <a:xfrm>
            <a:off x="10742084" y="2509839"/>
            <a:ext cx="107949" cy="92075"/>
          </a:xfrm>
          <a:prstGeom prst="ellipse">
            <a:avLst/>
          </a:prstGeom>
          <a:solidFill>
            <a:srgbClr val="B92E30"/>
          </a:solidFill>
          <a:ln w="12700">
            <a:solidFill>
              <a:schemeClr val="tx1"/>
            </a:solidFill>
            <a:round/>
            <a:headEnd/>
            <a:tailEnd/>
          </a:ln>
        </p:spPr>
        <p:txBody>
          <a:bodyPr wrap="none" anchor="ctr"/>
          <a:lstStyle/>
          <a:p>
            <a:endParaRPr lang="fr-FR">
              <a:latin typeface="Calibri" pitchFamily="34" charset="0"/>
            </a:endParaRPr>
          </a:p>
        </p:txBody>
      </p:sp>
      <p:sp>
        <p:nvSpPr>
          <p:cNvPr id="19596" name="Oval 142"/>
          <p:cNvSpPr>
            <a:spLocks noChangeArrowheads="1"/>
          </p:cNvSpPr>
          <p:nvPr/>
        </p:nvSpPr>
        <p:spPr bwMode="invGray">
          <a:xfrm>
            <a:off x="10814051" y="2514601"/>
            <a:ext cx="110067" cy="92075"/>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19597" name="Oval 143"/>
          <p:cNvSpPr>
            <a:spLocks noChangeAspect="1" noChangeArrowheads="1"/>
          </p:cNvSpPr>
          <p:nvPr/>
        </p:nvSpPr>
        <p:spPr bwMode="invGray">
          <a:xfrm>
            <a:off x="10784418" y="2505076"/>
            <a:ext cx="93133" cy="92075"/>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19598" name="Oval 144"/>
          <p:cNvSpPr>
            <a:spLocks noChangeArrowheads="1"/>
          </p:cNvSpPr>
          <p:nvPr/>
        </p:nvSpPr>
        <p:spPr bwMode="auto">
          <a:xfrm rot="4719394">
            <a:off x="11086572" y="2638955"/>
            <a:ext cx="73025" cy="110067"/>
          </a:xfrm>
          <a:prstGeom prst="ellipse">
            <a:avLst/>
          </a:prstGeom>
          <a:solidFill>
            <a:srgbClr val="B92E30"/>
          </a:solidFill>
          <a:ln w="12700">
            <a:solidFill>
              <a:schemeClr val="tx1"/>
            </a:solidFill>
            <a:round/>
            <a:headEnd/>
            <a:tailEnd/>
          </a:ln>
        </p:spPr>
        <p:txBody>
          <a:bodyPr wrap="none" anchor="ctr"/>
          <a:lstStyle/>
          <a:p>
            <a:endParaRPr lang="fr-FR">
              <a:latin typeface="Calibri" pitchFamily="34" charset="0"/>
            </a:endParaRPr>
          </a:p>
        </p:txBody>
      </p:sp>
      <p:sp>
        <p:nvSpPr>
          <p:cNvPr id="19599" name="Oval 145"/>
          <p:cNvSpPr>
            <a:spLocks noChangeArrowheads="1"/>
          </p:cNvSpPr>
          <p:nvPr/>
        </p:nvSpPr>
        <p:spPr bwMode="auto">
          <a:xfrm rot="4719394">
            <a:off x="11120438" y="2691343"/>
            <a:ext cx="73025" cy="110067"/>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19600" name="Oval 146"/>
          <p:cNvSpPr>
            <a:spLocks noChangeArrowheads="1"/>
          </p:cNvSpPr>
          <p:nvPr/>
        </p:nvSpPr>
        <p:spPr bwMode="auto">
          <a:xfrm rot="4719394">
            <a:off x="11122554" y="2651655"/>
            <a:ext cx="73025" cy="110067"/>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19601" name="Line 147"/>
          <p:cNvSpPr>
            <a:spLocks noChangeShapeType="1"/>
          </p:cNvSpPr>
          <p:nvPr/>
        </p:nvSpPr>
        <p:spPr bwMode="auto">
          <a:xfrm rot="4135323" flipH="1">
            <a:off x="11149278" y="2909624"/>
            <a:ext cx="42863" cy="65617"/>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19602" name="Oval 148"/>
          <p:cNvSpPr>
            <a:spLocks noChangeArrowheads="1"/>
          </p:cNvSpPr>
          <p:nvPr/>
        </p:nvSpPr>
        <p:spPr bwMode="auto">
          <a:xfrm rot="5700051">
            <a:off x="11169121" y="2916768"/>
            <a:ext cx="73025" cy="110067"/>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19603" name="Oval 149"/>
          <p:cNvSpPr>
            <a:spLocks noChangeArrowheads="1"/>
          </p:cNvSpPr>
          <p:nvPr/>
        </p:nvSpPr>
        <p:spPr bwMode="auto">
          <a:xfrm rot="5700051">
            <a:off x="11180764" y="2867026"/>
            <a:ext cx="73025" cy="107951"/>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19604" name="Oval 150"/>
          <p:cNvSpPr>
            <a:spLocks noChangeAspect="1" noChangeArrowheads="1"/>
          </p:cNvSpPr>
          <p:nvPr/>
        </p:nvSpPr>
        <p:spPr bwMode="auto">
          <a:xfrm rot="5700051">
            <a:off x="11192140" y="2893749"/>
            <a:ext cx="77787" cy="110067"/>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19605" name="Oval 151"/>
          <p:cNvSpPr>
            <a:spLocks noChangeAspect="1" noChangeArrowheads="1"/>
          </p:cNvSpPr>
          <p:nvPr/>
        </p:nvSpPr>
        <p:spPr bwMode="auto">
          <a:xfrm rot="-3438175">
            <a:off x="10455540" y="2614349"/>
            <a:ext cx="77787" cy="110067"/>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19606" name="Oval 152"/>
          <p:cNvSpPr>
            <a:spLocks noChangeArrowheads="1"/>
          </p:cNvSpPr>
          <p:nvPr/>
        </p:nvSpPr>
        <p:spPr bwMode="auto">
          <a:xfrm rot="-3438175">
            <a:off x="10406064" y="2673351"/>
            <a:ext cx="73025" cy="107951"/>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19607" name="Line 153"/>
          <p:cNvSpPr>
            <a:spLocks noChangeShapeType="1"/>
          </p:cNvSpPr>
          <p:nvPr/>
        </p:nvSpPr>
        <p:spPr bwMode="auto">
          <a:xfrm rot="-2984052">
            <a:off x="10481733" y="2657475"/>
            <a:ext cx="0" cy="101600"/>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19608" name="Oval 154"/>
          <p:cNvSpPr>
            <a:spLocks noChangeArrowheads="1"/>
          </p:cNvSpPr>
          <p:nvPr/>
        </p:nvSpPr>
        <p:spPr bwMode="auto">
          <a:xfrm rot="-3438175">
            <a:off x="10414530" y="2626255"/>
            <a:ext cx="73025" cy="129116"/>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19609" name="Line 155"/>
          <p:cNvSpPr>
            <a:spLocks noChangeShapeType="1"/>
          </p:cNvSpPr>
          <p:nvPr/>
        </p:nvSpPr>
        <p:spPr bwMode="auto">
          <a:xfrm rot="2540379">
            <a:off x="10500784" y="3060701"/>
            <a:ext cx="0" cy="85725"/>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19610" name="Oval 156"/>
          <p:cNvSpPr>
            <a:spLocks noChangeArrowheads="1"/>
          </p:cNvSpPr>
          <p:nvPr/>
        </p:nvSpPr>
        <p:spPr bwMode="auto">
          <a:xfrm rot="2021403">
            <a:off x="10452100" y="3100389"/>
            <a:ext cx="112184" cy="92075"/>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19611" name="Oval 157"/>
          <p:cNvSpPr>
            <a:spLocks noChangeArrowheads="1"/>
          </p:cNvSpPr>
          <p:nvPr/>
        </p:nvSpPr>
        <p:spPr bwMode="auto">
          <a:xfrm rot="2021403">
            <a:off x="10407651" y="3054351"/>
            <a:ext cx="86783" cy="92075"/>
          </a:xfrm>
          <a:prstGeom prst="ellipse">
            <a:avLst/>
          </a:prstGeom>
          <a:solidFill>
            <a:srgbClr val="B92E30"/>
          </a:solidFill>
          <a:ln w="12700">
            <a:solidFill>
              <a:schemeClr val="tx1"/>
            </a:solidFill>
            <a:round/>
            <a:headEnd/>
            <a:tailEnd/>
          </a:ln>
        </p:spPr>
        <p:txBody>
          <a:bodyPr wrap="none" anchor="ctr"/>
          <a:lstStyle/>
          <a:p>
            <a:endParaRPr lang="fr-FR">
              <a:latin typeface="Calibri" pitchFamily="34" charset="0"/>
            </a:endParaRPr>
          </a:p>
        </p:txBody>
      </p:sp>
      <p:sp>
        <p:nvSpPr>
          <p:cNvPr id="19612" name="Oval 158"/>
          <p:cNvSpPr>
            <a:spLocks noChangeAspect="1" noChangeArrowheads="1"/>
          </p:cNvSpPr>
          <p:nvPr/>
        </p:nvSpPr>
        <p:spPr bwMode="auto">
          <a:xfrm rot="2102340">
            <a:off x="10433051" y="3089276"/>
            <a:ext cx="91016" cy="92075"/>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19613" name="Oval 159"/>
          <p:cNvSpPr>
            <a:spLocks noChangeAspect="1" noChangeArrowheads="1"/>
          </p:cNvSpPr>
          <p:nvPr/>
        </p:nvSpPr>
        <p:spPr bwMode="auto">
          <a:xfrm rot="-3438175">
            <a:off x="11091599" y="3059908"/>
            <a:ext cx="77787" cy="107949"/>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19614" name="Oval 160"/>
          <p:cNvSpPr>
            <a:spLocks noChangeArrowheads="1"/>
          </p:cNvSpPr>
          <p:nvPr/>
        </p:nvSpPr>
        <p:spPr bwMode="auto">
          <a:xfrm rot="-3438175">
            <a:off x="11056938" y="3094568"/>
            <a:ext cx="73025" cy="110067"/>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19615" name="Oval 161"/>
          <p:cNvSpPr>
            <a:spLocks noChangeArrowheads="1"/>
          </p:cNvSpPr>
          <p:nvPr/>
        </p:nvSpPr>
        <p:spPr bwMode="auto">
          <a:xfrm rot="-3438175">
            <a:off x="11083397" y="3082926"/>
            <a:ext cx="73025" cy="107951"/>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19616" name="Line 162"/>
          <p:cNvSpPr>
            <a:spLocks noChangeShapeType="1"/>
          </p:cNvSpPr>
          <p:nvPr/>
        </p:nvSpPr>
        <p:spPr bwMode="auto">
          <a:xfrm rot="709149">
            <a:off x="10739967" y="3182939"/>
            <a:ext cx="0" cy="85725"/>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19617" name="Oval 163"/>
          <p:cNvSpPr>
            <a:spLocks noChangeAspect="1" noChangeArrowheads="1"/>
          </p:cNvSpPr>
          <p:nvPr/>
        </p:nvSpPr>
        <p:spPr bwMode="auto">
          <a:xfrm rot="460228">
            <a:off x="10727268" y="3200401"/>
            <a:ext cx="91017" cy="92075"/>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19618" name="Oval 164"/>
          <p:cNvSpPr>
            <a:spLocks noChangeAspect="1" noChangeArrowheads="1"/>
          </p:cNvSpPr>
          <p:nvPr/>
        </p:nvSpPr>
        <p:spPr bwMode="auto">
          <a:xfrm rot="460228">
            <a:off x="10646834" y="3187701"/>
            <a:ext cx="93133" cy="92075"/>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19619" name="Oval 165"/>
          <p:cNvSpPr>
            <a:spLocks noChangeAspect="1" noChangeArrowheads="1"/>
          </p:cNvSpPr>
          <p:nvPr/>
        </p:nvSpPr>
        <p:spPr bwMode="auto">
          <a:xfrm rot="460228">
            <a:off x="10682818" y="3200401"/>
            <a:ext cx="93133" cy="92075"/>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19620" name="Oval 166"/>
          <p:cNvSpPr>
            <a:spLocks noChangeArrowheads="1"/>
          </p:cNvSpPr>
          <p:nvPr/>
        </p:nvSpPr>
        <p:spPr bwMode="invGray">
          <a:xfrm>
            <a:off x="10477501" y="2636838"/>
            <a:ext cx="632884" cy="533400"/>
          </a:xfrm>
          <a:prstGeom prst="ellipse">
            <a:avLst/>
          </a:prstGeom>
          <a:gradFill rotWithShape="0">
            <a:gsLst>
              <a:gs pos="0">
                <a:srgbClr val="B1BB81"/>
              </a:gs>
              <a:gs pos="100000">
                <a:srgbClr val="3E422E"/>
              </a:gs>
            </a:gsLst>
            <a:path path="rect">
              <a:fillToRect l="100000" b="100000"/>
            </a:path>
          </a:gradFill>
          <a:ln w="25400">
            <a:solidFill>
              <a:srgbClr val="FFFFFF"/>
            </a:solidFill>
            <a:round/>
            <a:headEnd/>
            <a:tailEnd/>
          </a:ln>
        </p:spPr>
        <p:txBody>
          <a:bodyPr/>
          <a:lstStyle/>
          <a:p>
            <a:endParaRPr lang="fr-FR">
              <a:latin typeface="Calibri" pitchFamily="34" charset="0"/>
            </a:endParaRPr>
          </a:p>
        </p:txBody>
      </p:sp>
      <p:sp>
        <p:nvSpPr>
          <p:cNvPr id="19621" name="Freeform 167"/>
          <p:cNvSpPr>
            <a:spLocks/>
          </p:cNvSpPr>
          <p:nvPr/>
        </p:nvSpPr>
        <p:spPr bwMode="auto">
          <a:xfrm>
            <a:off x="10549467" y="2668588"/>
            <a:ext cx="431800" cy="457200"/>
          </a:xfrm>
          <a:custGeom>
            <a:avLst/>
            <a:gdLst>
              <a:gd name="T0" fmla="*/ 2147483647 w 328"/>
              <a:gd name="T1" fmla="*/ 2147483647 h 360"/>
              <a:gd name="T2" fmla="*/ 2147483647 w 328"/>
              <a:gd name="T3" fmla="*/ 2147483647 h 360"/>
              <a:gd name="T4" fmla="*/ 2147483647 w 328"/>
              <a:gd name="T5" fmla="*/ 2147483647 h 360"/>
              <a:gd name="T6" fmla="*/ 2147483647 w 328"/>
              <a:gd name="T7" fmla="*/ 2147483647 h 360"/>
              <a:gd name="T8" fmla="*/ 2147483647 w 328"/>
              <a:gd name="T9" fmla="*/ 2147483647 h 360"/>
              <a:gd name="T10" fmla="*/ 2147483647 w 328"/>
              <a:gd name="T11" fmla="*/ 2147483647 h 360"/>
              <a:gd name="T12" fmla="*/ 2147483647 w 328"/>
              <a:gd name="T13" fmla="*/ 2147483647 h 360"/>
              <a:gd name="T14" fmla="*/ 2147483647 w 328"/>
              <a:gd name="T15" fmla="*/ 2147483647 h 360"/>
              <a:gd name="T16" fmla="*/ 0 60000 65536"/>
              <a:gd name="T17" fmla="*/ 0 60000 65536"/>
              <a:gd name="T18" fmla="*/ 0 60000 65536"/>
              <a:gd name="T19" fmla="*/ 0 60000 65536"/>
              <a:gd name="T20" fmla="*/ 0 60000 65536"/>
              <a:gd name="T21" fmla="*/ 0 60000 65536"/>
              <a:gd name="T22" fmla="*/ 0 60000 65536"/>
              <a:gd name="T23" fmla="*/ 0 60000 65536"/>
              <a:gd name="T24" fmla="*/ 0 w 328"/>
              <a:gd name="T25" fmla="*/ 0 h 360"/>
              <a:gd name="T26" fmla="*/ 328 w 328"/>
              <a:gd name="T27" fmla="*/ 360 h 36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28" h="360">
                <a:moveTo>
                  <a:pt x="168" y="24"/>
                </a:moveTo>
                <a:cubicBezTo>
                  <a:pt x="136" y="48"/>
                  <a:pt x="96" y="120"/>
                  <a:pt x="72" y="168"/>
                </a:cubicBezTo>
                <a:cubicBezTo>
                  <a:pt x="48" y="216"/>
                  <a:pt x="0" y="280"/>
                  <a:pt x="24" y="312"/>
                </a:cubicBezTo>
                <a:cubicBezTo>
                  <a:pt x="48" y="344"/>
                  <a:pt x="168" y="360"/>
                  <a:pt x="216" y="360"/>
                </a:cubicBezTo>
                <a:cubicBezTo>
                  <a:pt x="264" y="360"/>
                  <a:pt x="296" y="344"/>
                  <a:pt x="312" y="312"/>
                </a:cubicBezTo>
                <a:cubicBezTo>
                  <a:pt x="328" y="280"/>
                  <a:pt x="320" y="216"/>
                  <a:pt x="312" y="168"/>
                </a:cubicBezTo>
                <a:cubicBezTo>
                  <a:pt x="304" y="120"/>
                  <a:pt x="288" y="48"/>
                  <a:pt x="264" y="24"/>
                </a:cubicBezTo>
                <a:cubicBezTo>
                  <a:pt x="240" y="0"/>
                  <a:pt x="200" y="0"/>
                  <a:pt x="168" y="24"/>
                </a:cubicBezTo>
                <a:close/>
              </a:path>
            </a:pathLst>
          </a:custGeom>
          <a:gradFill rotWithShape="0">
            <a:gsLst>
              <a:gs pos="0">
                <a:srgbClr val="9C763C"/>
              </a:gs>
              <a:gs pos="100000">
                <a:srgbClr val="43331A"/>
              </a:gs>
            </a:gsLst>
            <a:path path="rect">
              <a:fillToRect l="100000" b="100000"/>
            </a:path>
          </a:gradFill>
          <a:ln w="25400" cap="rnd">
            <a:solidFill>
              <a:srgbClr val="D8C6BC"/>
            </a:solidFill>
            <a:prstDash val="sysDot"/>
            <a:round/>
            <a:headEnd/>
            <a:tailEnd/>
          </a:ln>
        </p:spPr>
        <p:txBody>
          <a:bodyPr wrap="none" anchor="ctr"/>
          <a:lstStyle/>
          <a:p>
            <a:endParaRPr lang="fr-FR"/>
          </a:p>
        </p:txBody>
      </p:sp>
      <p:sp>
        <p:nvSpPr>
          <p:cNvPr id="19622" name="Freeform 168"/>
          <p:cNvSpPr>
            <a:spLocks noChangeAspect="1"/>
          </p:cNvSpPr>
          <p:nvPr/>
        </p:nvSpPr>
        <p:spPr bwMode="auto">
          <a:xfrm>
            <a:off x="10665884" y="2873376"/>
            <a:ext cx="82549" cy="182563"/>
          </a:xfrm>
          <a:custGeom>
            <a:avLst/>
            <a:gdLst>
              <a:gd name="T0" fmla="*/ 2147483647 w 152"/>
              <a:gd name="T1" fmla="*/ 0 h 144"/>
              <a:gd name="T2" fmla="*/ 0 w 152"/>
              <a:gd name="T3" fmla="*/ 2147483647 h 144"/>
              <a:gd name="T4" fmla="*/ 2147483647 w 152"/>
              <a:gd name="T5" fmla="*/ 2147483647 h 144"/>
              <a:gd name="T6" fmla="*/ 2147483647 w 152"/>
              <a:gd name="T7" fmla="*/ 2147483647 h 144"/>
              <a:gd name="T8" fmla="*/ 0 60000 65536"/>
              <a:gd name="T9" fmla="*/ 0 60000 65536"/>
              <a:gd name="T10" fmla="*/ 0 60000 65536"/>
              <a:gd name="T11" fmla="*/ 0 60000 65536"/>
              <a:gd name="T12" fmla="*/ 0 w 152"/>
              <a:gd name="T13" fmla="*/ 0 h 144"/>
              <a:gd name="T14" fmla="*/ 152 w 152"/>
              <a:gd name="T15" fmla="*/ 144 h 144"/>
            </a:gdLst>
            <a:ahLst/>
            <a:cxnLst>
              <a:cxn ang="T8">
                <a:pos x="T0" y="T1"/>
              </a:cxn>
              <a:cxn ang="T9">
                <a:pos x="T2" y="T3"/>
              </a:cxn>
              <a:cxn ang="T10">
                <a:pos x="T4" y="T5"/>
              </a:cxn>
              <a:cxn ang="T11">
                <a:pos x="T6" y="T7"/>
              </a:cxn>
            </a:cxnLst>
            <a:rect l="T12" t="T13" r="T14" b="T15"/>
            <a:pathLst>
              <a:path w="152" h="144">
                <a:moveTo>
                  <a:pt x="144" y="0"/>
                </a:moveTo>
                <a:cubicBezTo>
                  <a:pt x="72" y="16"/>
                  <a:pt x="0" y="32"/>
                  <a:pt x="0" y="48"/>
                </a:cubicBezTo>
                <a:cubicBezTo>
                  <a:pt x="0" y="64"/>
                  <a:pt x="136" y="80"/>
                  <a:pt x="144" y="96"/>
                </a:cubicBezTo>
                <a:cubicBezTo>
                  <a:pt x="152" y="112"/>
                  <a:pt x="64" y="128"/>
                  <a:pt x="48" y="144"/>
                </a:cubicBezTo>
              </a:path>
            </a:pathLst>
          </a:custGeom>
          <a:noFill/>
          <a:ln w="22225">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19623" name="Freeform 169"/>
          <p:cNvSpPr>
            <a:spLocks noChangeAspect="1"/>
          </p:cNvSpPr>
          <p:nvPr/>
        </p:nvSpPr>
        <p:spPr bwMode="auto">
          <a:xfrm>
            <a:off x="10801351" y="2765426"/>
            <a:ext cx="82549" cy="182563"/>
          </a:xfrm>
          <a:custGeom>
            <a:avLst/>
            <a:gdLst>
              <a:gd name="T0" fmla="*/ 2147483647 w 152"/>
              <a:gd name="T1" fmla="*/ 0 h 144"/>
              <a:gd name="T2" fmla="*/ 0 w 152"/>
              <a:gd name="T3" fmla="*/ 2147483647 h 144"/>
              <a:gd name="T4" fmla="*/ 2147483647 w 152"/>
              <a:gd name="T5" fmla="*/ 2147483647 h 144"/>
              <a:gd name="T6" fmla="*/ 2147483647 w 152"/>
              <a:gd name="T7" fmla="*/ 2147483647 h 144"/>
              <a:gd name="T8" fmla="*/ 0 60000 65536"/>
              <a:gd name="T9" fmla="*/ 0 60000 65536"/>
              <a:gd name="T10" fmla="*/ 0 60000 65536"/>
              <a:gd name="T11" fmla="*/ 0 60000 65536"/>
              <a:gd name="T12" fmla="*/ 0 w 152"/>
              <a:gd name="T13" fmla="*/ 0 h 144"/>
              <a:gd name="T14" fmla="*/ 152 w 152"/>
              <a:gd name="T15" fmla="*/ 144 h 144"/>
            </a:gdLst>
            <a:ahLst/>
            <a:cxnLst>
              <a:cxn ang="T8">
                <a:pos x="T0" y="T1"/>
              </a:cxn>
              <a:cxn ang="T9">
                <a:pos x="T2" y="T3"/>
              </a:cxn>
              <a:cxn ang="T10">
                <a:pos x="T4" y="T5"/>
              </a:cxn>
              <a:cxn ang="T11">
                <a:pos x="T6" y="T7"/>
              </a:cxn>
            </a:cxnLst>
            <a:rect l="T12" t="T13" r="T14" b="T15"/>
            <a:pathLst>
              <a:path w="152" h="144">
                <a:moveTo>
                  <a:pt x="144" y="0"/>
                </a:moveTo>
                <a:cubicBezTo>
                  <a:pt x="72" y="16"/>
                  <a:pt x="0" y="32"/>
                  <a:pt x="0" y="48"/>
                </a:cubicBezTo>
                <a:cubicBezTo>
                  <a:pt x="0" y="64"/>
                  <a:pt x="136" y="80"/>
                  <a:pt x="144" y="96"/>
                </a:cubicBezTo>
                <a:cubicBezTo>
                  <a:pt x="152" y="112"/>
                  <a:pt x="64" y="128"/>
                  <a:pt x="48" y="144"/>
                </a:cubicBezTo>
              </a:path>
            </a:pathLst>
          </a:custGeom>
          <a:noFill/>
          <a:ln w="22225">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19624" name="Line 170"/>
          <p:cNvSpPr>
            <a:spLocks noChangeShapeType="1"/>
          </p:cNvSpPr>
          <p:nvPr/>
        </p:nvSpPr>
        <p:spPr bwMode="auto">
          <a:xfrm rot="-2984052">
            <a:off x="1064684" y="4818063"/>
            <a:ext cx="0" cy="101600"/>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19625" name="Freeform 171"/>
          <p:cNvSpPr>
            <a:spLocks/>
          </p:cNvSpPr>
          <p:nvPr/>
        </p:nvSpPr>
        <p:spPr bwMode="auto">
          <a:xfrm>
            <a:off x="535518" y="4449763"/>
            <a:ext cx="433916" cy="393700"/>
          </a:xfrm>
          <a:custGeom>
            <a:avLst/>
            <a:gdLst>
              <a:gd name="T0" fmla="*/ 2147483647 w 328"/>
              <a:gd name="T1" fmla="*/ 2147483647 h 360"/>
              <a:gd name="T2" fmla="*/ 2147483647 w 328"/>
              <a:gd name="T3" fmla="*/ 2147483647 h 360"/>
              <a:gd name="T4" fmla="*/ 2147483647 w 328"/>
              <a:gd name="T5" fmla="*/ 2147483647 h 360"/>
              <a:gd name="T6" fmla="*/ 2147483647 w 328"/>
              <a:gd name="T7" fmla="*/ 2147483647 h 360"/>
              <a:gd name="T8" fmla="*/ 2147483647 w 328"/>
              <a:gd name="T9" fmla="*/ 2147483647 h 360"/>
              <a:gd name="T10" fmla="*/ 2147483647 w 328"/>
              <a:gd name="T11" fmla="*/ 2147483647 h 360"/>
              <a:gd name="T12" fmla="*/ 2147483647 w 328"/>
              <a:gd name="T13" fmla="*/ 2147483647 h 360"/>
              <a:gd name="T14" fmla="*/ 2147483647 w 328"/>
              <a:gd name="T15" fmla="*/ 2147483647 h 360"/>
              <a:gd name="T16" fmla="*/ 0 60000 65536"/>
              <a:gd name="T17" fmla="*/ 0 60000 65536"/>
              <a:gd name="T18" fmla="*/ 0 60000 65536"/>
              <a:gd name="T19" fmla="*/ 0 60000 65536"/>
              <a:gd name="T20" fmla="*/ 0 60000 65536"/>
              <a:gd name="T21" fmla="*/ 0 60000 65536"/>
              <a:gd name="T22" fmla="*/ 0 60000 65536"/>
              <a:gd name="T23" fmla="*/ 0 60000 65536"/>
              <a:gd name="T24" fmla="*/ 0 w 328"/>
              <a:gd name="T25" fmla="*/ 0 h 360"/>
              <a:gd name="T26" fmla="*/ 328 w 328"/>
              <a:gd name="T27" fmla="*/ 360 h 36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28" h="360">
                <a:moveTo>
                  <a:pt x="168" y="24"/>
                </a:moveTo>
                <a:cubicBezTo>
                  <a:pt x="136" y="48"/>
                  <a:pt x="96" y="120"/>
                  <a:pt x="72" y="168"/>
                </a:cubicBezTo>
                <a:cubicBezTo>
                  <a:pt x="48" y="216"/>
                  <a:pt x="0" y="280"/>
                  <a:pt x="24" y="312"/>
                </a:cubicBezTo>
                <a:cubicBezTo>
                  <a:pt x="48" y="344"/>
                  <a:pt x="168" y="360"/>
                  <a:pt x="216" y="360"/>
                </a:cubicBezTo>
                <a:cubicBezTo>
                  <a:pt x="264" y="360"/>
                  <a:pt x="296" y="344"/>
                  <a:pt x="312" y="312"/>
                </a:cubicBezTo>
                <a:cubicBezTo>
                  <a:pt x="328" y="280"/>
                  <a:pt x="320" y="216"/>
                  <a:pt x="312" y="168"/>
                </a:cubicBezTo>
                <a:cubicBezTo>
                  <a:pt x="304" y="120"/>
                  <a:pt x="288" y="48"/>
                  <a:pt x="264" y="24"/>
                </a:cubicBezTo>
                <a:cubicBezTo>
                  <a:pt x="240" y="0"/>
                  <a:pt x="200" y="0"/>
                  <a:pt x="168" y="24"/>
                </a:cubicBezTo>
                <a:close/>
              </a:path>
            </a:pathLst>
          </a:custGeom>
          <a:solidFill>
            <a:srgbClr val="9C763C"/>
          </a:solidFill>
          <a:ln w="28575">
            <a:solidFill>
              <a:schemeClr val="tx2"/>
            </a:solidFill>
            <a:prstDash val="sysDot"/>
            <a:round/>
            <a:headEnd/>
            <a:tailEnd/>
          </a:ln>
        </p:spPr>
        <p:txBody>
          <a:bodyPr wrap="none" anchor="ctr"/>
          <a:lstStyle/>
          <a:p>
            <a:endParaRPr lang="fr-FR"/>
          </a:p>
        </p:txBody>
      </p:sp>
      <p:sp>
        <p:nvSpPr>
          <p:cNvPr id="19626" name="Freeform 172"/>
          <p:cNvSpPr>
            <a:spLocks noChangeAspect="1"/>
          </p:cNvSpPr>
          <p:nvPr/>
        </p:nvSpPr>
        <p:spPr bwMode="auto">
          <a:xfrm>
            <a:off x="679451" y="4589463"/>
            <a:ext cx="82549" cy="182562"/>
          </a:xfrm>
          <a:custGeom>
            <a:avLst/>
            <a:gdLst>
              <a:gd name="T0" fmla="*/ 2147483647 w 152"/>
              <a:gd name="T1" fmla="*/ 0 h 144"/>
              <a:gd name="T2" fmla="*/ 0 w 152"/>
              <a:gd name="T3" fmla="*/ 2147483647 h 144"/>
              <a:gd name="T4" fmla="*/ 2147483647 w 152"/>
              <a:gd name="T5" fmla="*/ 2147483647 h 144"/>
              <a:gd name="T6" fmla="*/ 2147483647 w 152"/>
              <a:gd name="T7" fmla="*/ 2147483647 h 144"/>
              <a:gd name="T8" fmla="*/ 0 60000 65536"/>
              <a:gd name="T9" fmla="*/ 0 60000 65536"/>
              <a:gd name="T10" fmla="*/ 0 60000 65536"/>
              <a:gd name="T11" fmla="*/ 0 60000 65536"/>
              <a:gd name="T12" fmla="*/ 0 w 152"/>
              <a:gd name="T13" fmla="*/ 0 h 144"/>
              <a:gd name="T14" fmla="*/ 152 w 152"/>
              <a:gd name="T15" fmla="*/ 144 h 144"/>
            </a:gdLst>
            <a:ahLst/>
            <a:cxnLst>
              <a:cxn ang="T8">
                <a:pos x="T0" y="T1"/>
              </a:cxn>
              <a:cxn ang="T9">
                <a:pos x="T2" y="T3"/>
              </a:cxn>
              <a:cxn ang="T10">
                <a:pos x="T4" y="T5"/>
              </a:cxn>
              <a:cxn ang="T11">
                <a:pos x="T6" y="T7"/>
              </a:cxn>
            </a:cxnLst>
            <a:rect l="T12" t="T13" r="T14" b="T15"/>
            <a:pathLst>
              <a:path w="152" h="144">
                <a:moveTo>
                  <a:pt x="144" y="0"/>
                </a:moveTo>
                <a:cubicBezTo>
                  <a:pt x="72" y="16"/>
                  <a:pt x="0" y="32"/>
                  <a:pt x="0" y="48"/>
                </a:cubicBezTo>
                <a:cubicBezTo>
                  <a:pt x="0" y="64"/>
                  <a:pt x="136" y="80"/>
                  <a:pt x="144" y="96"/>
                </a:cubicBezTo>
                <a:cubicBezTo>
                  <a:pt x="152" y="112"/>
                  <a:pt x="64" y="128"/>
                  <a:pt x="48" y="144"/>
                </a:cubicBezTo>
              </a:path>
            </a:pathLst>
          </a:custGeom>
          <a:noFill/>
          <a:ln w="22225">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19627" name="Freeform 173"/>
          <p:cNvSpPr>
            <a:spLocks noChangeAspect="1"/>
          </p:cNvSpPr>
          <p:nvPr/>
        </p:nvSpPr>
        <p:spPr bwMode="auto">
          <a:xfrm>
            <a:off x="802218" y="4548188"/>
            <a:ext cx="82549" cy="182562"/>
          </a:xfrm>
          <a:custGeom>
            <a:avLst/>
            <a:gdLst>
              <a:gd name="T0" fmla="*/ 2147483647 w 152"/>
              <a:gd name="T1" fmla="*/ 0 h 144"/>
              <a:gd name="T2" fmla="*/ 0 w 152"/>
              <a:gd name="T3" fmla="*/ 2147483647 h 144"/>
              <a:gd name="T4" fmla="*/ 2147483647 w 152"/>
              <a:gd name="T5" fmla="*/ 2147483647 h 144"/>
              <a:gd name="T6" fmla="*/ 2147483647 w 152"/>
              <a:gd name="T7" fmla="*/ 2147483647 h 144"/>
              <a:gd name="T8" fmla="*/ 0 60000 65536"/>
              <a:gd name="T9" fmla="*/ 0 60000 65536"/>
              <a:gd name="T10" fmla="*/ 0 60000 65536"/>
              <a:gd name="T11" fmla="*/ 0 60000 65536"/>
              <a:gd name="T12" fmla="*/ 0 w 152"/>
              <a:gd name="T13" fmla="*/ 0 h 144"/>
              <a:gd name="T14" fmla="*/ 152 w 152"/>
              <a:gd name="T15" fmla="*/ 144 h 144"/>
            </a:gdLst>
            <a:ahLst/>
            <a:cxnLst>
              <a:cxn ang="T8">
                <a:pos x="T0" y="T1"/>
              </a:cxn>
              <a:cxn ang="T9">
                <a:pos x="T2" y="T3"/>
              </a:cxn>
              <a:cxn ang="T10">
                <a:pos x="T4" y="T5"/>
              </a:cxn>
              <a:cxn ang="T11">
                <a:pos x="T6" y="T7"/>
              </a:cxn>
            </a:cxnLst>
            <a:rect l="T12" t="T13" r="T14" b="T15"/>
            <a:pathLst>
              <a:path w="152" h="144">
                <a:moveTo>
                  <a:pt x="144" y="0"/>
                </a:moveTo>
                <a:cubicBezTo>
                  <a:pt x="72" y="16"/>
                  <a:pt x="0" y="32"/>
                  <a:pt x="0" y="48"/>
                </a:cubicBezTo>
                <a:cubicBezTo>
                  <a:pt x="0" y="64"/>
                  <a:pt x="136" y="80"/>
                  <a:pt x="144" y="96"/>
                </a:cubicBezTo>
                <a:cubicBezTo>
                  <a:pt x="152" y="112"/>
                  <a:pt x="64" y="128"/>
                  <a:pt x="48" y="144"/>
                </a:cubicBezTo>
              </a:path>
            </a:pathLst>
          </a:custGeom>
          <a:noFill/>
          <a:ln w="22225">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19628" name="Line 174"/>
          <p:cNvSpPr>
            <a:spLocks noChangeShapeType="1"/>
          </p:cNvSpPr>
          <p:nvPr/>
        </p:nvSpPr>
        <p:spPr bwMode="auto">
          <a:xfrm>
            <a:off x="806451" y="4287839"/>
            <a:ext cx="0" cy="85725"/>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19629" name="Line 175"/>
          <p:cNvSpPr>
            <a:spLocks noChangeShapeType="1"/>
          </p:cNvSpPr>
          <p:nvPr/>
        </p:nvSpPr>
        <p:spPr bwMode="auto">
          <a:xfrm rot="2021405" flipH="1">
            <a:off x="1073151" y="4441826"/>
            <a:ext cx="50800" cy="74613"/>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19630" name="Oval 176"/>
          <p:cNvSpPr>
            <a:spLocks noChangeArrowheads="1"/>
          </p:cNvSpPr>
          <p:nvPr/>
        </p:nvSpPr>
        <p:spPr bwMode="auto">
          <a:xfrm>
            <a:off x="717551" y="4262439"/>
            <a:ext cx="107949" cy="92075"/>
          </a:xfrm>
          <a:prstGeom prst="ellipse">
            <a:avLst/>
          </a:prstGeom>
          <a:solidFill>
            <a:srgbClr val="B92E30"/>
          </a:solidFill>
          <a:ln w="12700">
            <a:solidFill>
              <a:schemeClr val="tx1"/>
            </a:solidFill>
            <a:round/>
            <a:headEnd/>
            <a:tailEnd/>
          </a:ln>
        </p:spPr>
        <p:txBody>
          <a:bodyPr wrap="none" anchor="ctr"/>
          <a:lstStyle/>
          <a:p>
            <a:endParaRPr lang="fr-FR">
              <a:latin typeface="Calibri" pitchFamily="34" charset="0"/>
            </a:endParaRPr>
          </a:p>
        </p:txBody>
      </p:sp>
      <p:sp>
        <p:nvSpPr>
          <p:cNvPr id="19631" name="Oval 177"/>
          <p:cNvSpPr>
            <a:spLocks noChangeArrowheads="1"/>
          </p:cNvSpPr>
          <p:nvPr/>
        </p:nvSpPr>
        <p:spPr bwMode="auto">
          <a:xfrm>
            <a:off x="789517" y="4267201"/>
            <a:ext cx="110067" cy="92075"/>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19632" name="Oval 178"/>
          <p:cNvSpPr>
            <a:spLocks noChangeAspect="1" noChangeArrowheads="1"/>
          </p:cNvSpPr>
          <p:nvPr/>
        </p:nvSpPr>
        <p:spPr bwMode="auto">
          <a:xfrm>
            <a:off x="759884" y="4257676"/>
            <a:ext cx="93133" cy="92075"/>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19633" name="Oval 179"/>
          <p:cNvSpPr>
            <a:spLocks noChangeArrowheads="1"/>
          </p:cNvSpPr>
          <p:nvPr/>
        </p:nvSpPr>
        <p:spPr bwMode="auto">
          <a:xfrm rot="4719394">
            <a:off x="1062038" y="4391555"/>
            <a:ext cx="73025" cy="110067"/>
          </a:xfrm>
          <a:prstGeom prst="ellipse">
            <a:avLst/>
          </a:prstGeom>
          <a:solidFill>
            <a:srgbClr val="B92E30"/>
          </a:solidFill>
          <a:ln w="12700">
            <a:solidFill>
              <a:schemeClr val="tx1"/>
            </a:solidFill>
            <a:round/>
            <a:headEnd/>
            <a:tailEnd/>
          </a:ln>
        </p:spPr>
        <p:txBody>
          <a:bodyPr wrap="none" anchor="ctr"/>
          <a:lstStyle/>
          <a:p>
            <a:endParaRPr lang="fr-FR">
              <a:latin typeface="Calibri" pitchFamily="34" charset="0"/>
            </a:endParaRPr>
          </a:p>
        </p:txBody>
      </p:sp>
      <p:sp>
        <p:nvSpPr>
          <p:cNvPr id="19634" name="Oval 180"/>
          <p:cNvSpPr>
            <a:spLocks noChangeArrowheads="1"/>
          </p:cNvSpPr>
          <p:nvPr/>
        </p:nvSpPr>
        <p:spPr bwMode="auto">
          <a:xfrm rot="4719394">
            <a:off x="1095905" y="4443943"/>
            <a:ext cx="73025" cy="110067"/>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19635" name="Oval 181"/>
          <p:cNvSpPr>
            <a:spLocks noChangeArrowheads="1"/>
          </p:cNvSpPr>
          <p:nvPr/>
        </p:nvSpPr>
        <p:spPr bwMode="auto">
          <a:xfrm rot="4719394">
            <a:off x="1098021" y="4404255"/>
            <a:ext cx="73025" cy="110067"/>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19636" name="Line 182"/>
          <p:cNvSpPr>
            <a:spLocks noChangeShapeType="1"/>
          </p:cNvSpPr>
          <p:nvPr/>
        </p:nvSpPr>
        <p:spPr bwMode="auto">
          <a:xfrm rot="4135323" flipH="1">
            <a:off x="1124745" y="4662224"/>
            <a:ext cx="42863" cy="65617"/>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19637" name="Oval 183"/>
          <p:cNvSpPr>
            <a:spLocks noChangeArrowheads="1"/>
          </p:cNvSpPr>
          <p:nvPr/>
        </p:nvSpPr>
        <p:spPr bwMode="auto">
          <a:xfrm rot="5700051">
            <a:off x="1144588" y="4669368"/>
            <a:ext cx="73025" cy="110067"/>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19638" name="Oval 184"/>
          <p:cNvSpPr>
            <a:spLocks noChangeArrowheads="1"/>
          </p:cNvSpPr>
          <p:nvPr/>
        </p:nvSpPr>
        <p:spPr bwMode="auto">
          <a:xfrm rot="5700051">
            <a:off x="1156230" y="4619626"/>
            <a:ext cx="73025" cy="107951"/>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19639" name="Oval 185"/>
          <p:cNvSpPr>
            <a:spLocks noChangeAspect="1" noChangeArrowheads="1"/>
          </p:cNvSpPr>
          <p:nvPr/>
        </p:nvSpPr>
        <p:spPr bwMode="auto">
          <a:xfrm rot="5700051">
            <a:off x="1167607" y="4646349"/>
            <a:ext cx="77787" cy="110067"/>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19640" name="Oval 186"/>
          <p:cNvSpPr>
            <a:spLocks noChangeAspect="1" noChangeArrowheads="1"/>
          </p:cNvSpPr>
          <p:nvPr/>
        </p:nvSpPr>
        <p:spPr bwMode="auto">
          <a:xfrm rot="-3438175">
            <a:off x="431007" y="4366949"/>
            <a:ext cx="77787" cy="110067"/>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19641" name="Oval 187"/>
          <p:cNvSpPr>
            <a:spLocks noChangeArrowheads="1"/>
          </p:cNvSpPr>
          <p:nvPr/>
        </p:nvSpPr>
        <p:spPr bwMode="auto">
          <a:xfrm rot="-3438175">
            <a:off x="381530" y="4425951"/>
            <a:ext cx="73025" cy="107951"/>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19642" name="Line 188"/>
          <p:cNvSpPr>
            <a:spLocks noChangeShapeType="1"/>
          </p:cNvSpPr>
          <p:nvPr/>
        </p:nvSpPr>
        <p:spPr bwMode="auto">
          <a:xfrm rot="-2984052">
            <a:off x="457200" y="4410075"/>
            <a:ext cx="0" cy="101600"/>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19643" name="Oval 189"/>
          <p:cNvSpPr>
            <a:spLocks noChangeArrowheads="1"/>
          </p:cNvSpPr>
          <p:nvPr/>
        </p:nvSpPr>
        <p:spPr bwMode="auto">
          <a:xfrm rot="-3438175">
            <a:off x="389997" y="4378855"/>
            <a:ext cx="73025" cy="129116"/>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19644" name="Line 190"/>
          <p:cNvSpPr>
            <a:spLocks noChangeShapeType="1"/>
          </p:cNvSpPr>
          <p:nvPr/>
        </p:nvSpPr>
        <p:spPr bwMode="auto">
          <a:xfrm rot="2540379">
            <a:off x="476251" y="4813301"/>
            <a:ext cx="0" cy="85725"/>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19645" name="Oval 191"/>
          <p:cNvSpPr>
            <a:spLocks noChangeArrowheads="1"/>
          </p:cNvSpPr>
          <p:nvPr/>
        </p:nvSpPr>
        <p:spPr bwMode="auto">
          <a:xfrm rot="2021403">
            <a:off x="427567" y="4852989"/>
            <a:ext cx="112184" cy="92075"/>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19646" name="Oval 192"/>
          <p:cNvSpPr>
            <a:spLocks noChangeArrowheads="1"/>
          </p:cNvSpPr>
          <p:nvPr/>
        </p:nvSpPr>
        <p:spPr bwMode="auto">
          <a:xfrm rot="2021403">
            <a:off x="383118" y="4806951"/>
            <a:ext cx="86783" cy="92075"/>
          </a:xfrm>
          <a:prstGeom prst="ellipse">
            <a:avLst/>
          </a:prstGeom>
          <a:solidFill>
            <a:srgbClr val="B92E30"/>
          </a:solidFill>
          <a:ln w="12700">
            <a:solidFill>
              <a:schemeClr val="tx1"/>
            </a:solidFill>
            <a:round/>
            <a:headEnd/>
            <a:tailEnd/>
          </a:ln>
        </p:spPr>
        <p:txBody>
          <a:bodyPr wrap="none" anchor="ctr"/>
          <a:lstStyle/>
          <a:p>
            <a:endParaRPr lang="fr-FR">
              <a:latin typeface="Calibri" pitchFamily="34" charset="0"/>
            </a:endParaRPr>
          </a:p>
        </p:txBody>
      </p:sp>
      <p:sp>
        <p:nvSpPr>
          <p:cNvPr id="19647" name="Oval 193"/>
          <p:cNvSpPr>
            <a:spLocks noChangeAspect="1" noChangeArrowheads="1"/>
          </p:cNvSpPr>
          <p:nvPr/>
        </p:nvSpPr>
        <p:spPr bwMode="auto">
          <a:xfrm rot="2102340">
            <a:off x="408517" y="4841876"/>
            <a:ext cx="91016" cy="92075"/>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19648" name="Oval 194"/>
          <p:cNvSpPr>
            <a:spLocks noChangeAspect="1" noChangeArrowheads="1"/>
          </p:cNvSpPr>
          <p:nvPr/>
        </p:nvSpPr>
        <p:spPr bwMode="auto">
          <a:xfrm rot="-3438175">
            <a:off x="1067065" y="4812508"/>
            <a:ext cx="77787" cy="107949"/>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19649" name="Oval 195"/>
          <p:cNvSpPr>
            <a:spLocks noChangeArrowheads="1"/>
          </p:cNvSpPr>
          <p:nvPr/>
        </p:nvSpPr>
        <p:spPr bwMode="auto">
          <a:xfrm rot="-3438175">
            <a:off x="1032405" y="4847168"/>
            <a:ext cx="73025" cy="110067"/>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19650" name="Oval 196"/>
          <p:cNvSpPr>
            <a:spLocks noChangeArrowheads="1"/>
          </p:cNvSpPr>
          <p:nvPr/>
        </p:nvSpPr>
        <p:spPr bwMode="auto">
          <a:xfrm rot="-3438175">
            <a:off x="1058864" y="4835526"/>
            <a:ext cx="73025" cy="107951"/>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19651" name="Line 197"/>
          <p:cNvSpPr>
            <a:spLocks noChangeShapeType="1"/>
          </p:cNvSpPr>
          <p:nvPr/>
        </p:nvSpPr>
        <p:spPr bwMode="auto">
          <a:xfrm rot="709149">
            <a:off x="715433" y="4935539"/>
            <a:ext cx="0" cy="85725"/>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19652" name="Oval 198"/>
          <p:cNvSpPr>
            <a:spLocks noChangeAspect="1" noChangeArrowheads="1"/>
          </p:cNvSpPr>
          <p:nvPr/>
        </p:nvSpPr>
        <p:spPr bwMode="auto">
          <a:xfrm rot="460228">
            <a:off x="702734" y="4953001"/>
            <a:ext cx="91017" cy="92075"/>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19653" name="Oval 199"/>
          <p:cNvSpPr>
            <a:spLocks noChangeAspect="1" noChangeArrowheads="1"/>
          </p:cNvSpPr>
          <p:nvPr/>
        </p:nvSpPr>
        <p:spPr bwMode="auto">
          <a:xfrm rot="460228">
            <a:off x="622300" y="4940301"/>
            <a:ext cx="93133" cy="92075"/>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19654" name="Oval 200"/>
          <p:cNvSpPr>
            <a:spLocks noChangeAspect="1" noChangeArrowheads="1"/>
          </p:cNvSpPr>
          <p:nvPr/>
        </p:nvSpPr>
        <p:spPr bwMode="auto">
          <a:xfrm rot="460228">
            <a:off x="658284" y="4953001"/>
            <a:ext cx="93133" cy="92075"/>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19655" name="Oval 201"/>
          <p:cNvSpPr>
            <a:spLocks noChangeArrowheads="1"/>
          </p:cNvSpPr>
          <p:nvPr/>
        </p:nvSpPr>
        <p:spPr bwMode="invGray">
          <a:xfrm>
            <a:off x="452967" y="4389438"/>
            <a:ext cx="632884" cy="533400"/>
          </a:xfrm>
          <a:prstGeom prst="ellipse">
            <a:avLst/>
          </a:prstGeom>
          <a:gradFill rotWithShape="0">
            <a:gsLst>
              <a:gs pos="0">
                <a:srgbClr val="B1BB81"/>
              </a:gs>
              <a:gs pos="100000">
                <a:srgbClr val="3E422E"/>
              </a:gs>
            </a:gsLst>
            <a:path path="rect">
              <a:fillToRect l="100000" b="100000"/>
            </a:path>
          </a:gradFill>
          <a:ln w="25400">
            <a:solidFill>
              <a:srgbClr val="FFFFFF"/>
            </a:solidFill>
            <a:round/>
            <a:headEnd/>
            <a:tailEnd/>
          </a:ln>
        </p:spPr>
        <p:txBody>
          <a:bodyPr/>
          <a:lstStyle/>
          <a:p>
            <a:endParaRPr lang="fr-FR">
              <a:latin typeface="Calibri" pitchFamily="34" charset="0"/>
            </a:endParaRPr>
          </a:p>
        </p:txBody>
      </p:sp>
      <p:sp>
        <p:nvSpPr>
          <p:cNvPr id="19656" name="Freeform 202"/>
          <p:cNvSpPr>
            <a:spLocks/>
          </p:cNvSpPr>
          <p:nvPr/>
        </p:nvSpPr>
        <p:spPr bwMode="auto">
          <a:xfrm>
            <a:off x="524933" y="4421188"/>
            <a:ext cx="431800" cy="457200"/>
          </a:xfrm>
          <a:custGeom>
            <a:avLst/>
            <a:gdLst>
              <a:gd name="T0" fmla="*/ 2147483647 w 328"/>
              <a:gd name="T1" fmla="*/ 2147483647 h 360"/>
              <a:gd name="T2" fmla="*/ 2147483647 w 328"/>
              <a:gd name="T3" fmla="*/ 2147483647 h 360"/>
              <a:gd name="T4" fmla="*/ 2147483647 w 328"/>
              <a:gd name="T5" fmla="*/ 2147483647 h 360"/>
              <a:gd name="T6" fmla="*/ 2147483647 w 328"/>
              <a:gd name="T7" fmla="*/ 2147483647 h 360"/>
              <a:gd name="T8" fmla="*/ 2147483647 w 328"/>
              <a:gd name="T9" fmla="*/ 2147483647 h 360"/>
              <a:gd name="T10" fmla="*/ 2147483647 w 328"/>
              <a:gd name="T11" fmla="*/ 2147483647 h 360"/>
              <a:gd name="T12" fmla="*/ 2147483647 w 328"/>
              <a:gd name="T13" fmla="*/ 2147483647 h 360"/>
              <a:gd name="T14" fmla="*/ 2147483647 w 328"/>
              <a:gd name="T15" fmla="*/ 2147483647 h 360"/>
              <a:gd name="T16" fmla="*/ 0 60000 65536"/>
              <a:gd name="T17" fmla="*/ 0 60000 65536"/>
              <a:gd name="T18" fmla="*/ 0 60000 65536"/>
              <a:gd name="T19" fmla="*/ 0 60000 65536"/>
              <a:gd name="T20" fmla="*/ 0 60000 65536"/>
              <a:gd name="T21" fmla="*/ 0 60000 65536"/>
              <a:gd name="T22" fmla="*/ 0 60000 65536"/>
              <a:gd name="T23" fmla="*/ 0 60000 65536"/>
              <a:gd name="T24" fmla="*/ 0 w 328"/>
              <a:gd name="T25" fmla="*/ 0 h 360"/>
              <a:gd name="T26" fmla="*/ 328 w 328"/>
              <a:gd name="T27" fmla="*/ 360 h 36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28" h="360">
                <a:moveTo>
                  <a:pt x="168" y="24"/>
                </a:moveTo>
                <a:cubicBezTo>
                  <a:pt x="136" y="48"/>
                  <a:pt x="96" y="120"/>
                  <a:pt x="72" y="168"/>
                </a:cubicBezTo>
                <a:cubicBezTo>
                  <a:pt x="48" y="216"/>
                  <a:pt x="0" y="280"/>
                  <a:pt x="24" y="312"/>
                </a:cubicBezTo>
                <a:cubicBezTo>
                  <a:pt x="48" y="344"/>
                  <a:pt x="168" y="360"/>
                  <a:pt x="216" y="360"/>
                </a:cubicBezTo>
                <a:cubicBezTo>
                  <a:pt x="264" y="360"/>
                  <a:pt x="296" y="344"/>
                  <a:pt x="312" y="312"/>
                </a:cubicBezTo>
                <a:cubicBezTo>
                  <a:pt x="328" y="280"/>
                  <a:pt x="320" y="216"/>
                  <a:pt x="312" y="168"/>
                </a:cubicBezTo>
                <a:cubicBezTo>
                  <a:pt x="304" y="120"/>
                  <a:pt x="288" y="48"/>
                  <a:pt x="264" y="24"/>
                </a:cubicBezTo>
                <a:cubicBezTo>
                  <a:pt x="240" y="0"/>
                  <a:pt x="200" y="0"/>
                  <a:pt x="168" y="24"/>
                </a:cubicBezTo>
                <a:close/>
              </a:path>
            </a:pathLst>
          </a:custGeom>
          <a:gradFill rotWithShape="0">
            <a:gsLst>
              <a:gs pos="0">
                <a:srgbClr val="9C763C"/>
              </a:gs>
              <a:gs pos="100000">
                <a:srgbClr val="43331A"/>
              </a:gs>
            </a:gsLst>
            <a:path path="rect">
              <a:fillToRect l="100000" b="100000"/>
            </a:path>
          </a:gradFill>
          <a:ln w="25400" cap="rnd">
            <a:solidFill>
              <a:srgbClr val="D8C6BC"/>
            </a:solidFill>
            <a:prstDash val="sysDot"/>
            <a:round/>
            <a:headEnd/>
            <a:tailEnd/>
          </a:ln>
        </p:spPr>
        <p:txBody>
          <a:bodyPr wrap="none" anchor="ctr"/>
          <a:lstStyle/>
          <a:p>
            <a:endParaRPr lang="fr-FR"/>
          </a:p>
        </p:txBody>
      </p:sp>
      <p:sp>
        <p:nvSpPr>
          <p:cNvPr id="19657" name="Freeform 203"/>
          <p:cNvSpPr>
            <a:spLocks noChangeAspect="1"/>
          </p:cNvSpPr>
          <p:nvPr/>
        </p:nvSpPr>
        <p:spPr bwMode="auto">
          <a:xfrm>
            <a:off x="641351" y="4625976"/>
            <a:ext cx="82549" cy="182563"/>
          </a:xfrm>
          <a:custGeom>
            <a:avLst/>
            <a:gdLst>
              <a:gd name="T0" fmla="*/ 2147483647 w 152"/>
              <a:gd name="T1" fmla="*/ 0 h 144"/>
              <a:gd name="T2" fmla="*/ 0 w 152"/>
              <a:gd name="T3" fmla="*/ 2147483647 h 144"/>
              <a:gd name="T4" fmla="*/ 2147483647 w 152"/>
              <a:gd name="T5" fmla="*/ 2147483647 h 144"/>
              <a:gd name="T6" fmla="*/ 2147483647 w 152"/>
              <a:gd name="T7" fmla="*/ 2147483647 h 144"/>
              <a:gd name="T8" fmla="*/ 0 60000 65536"/>
              <a:gd name="T9" fmla="*/ 0 60000 65536"/>
              <a:gd name="T10" fmla="*/ 0 60000 65536"/>
              <a:gd name="T11" fmla="*/ 0 60000 65536"/>
              <a:gd name="T12" fmla="*/ 0 w 152"/>
              <a:gd name="T13" fmla="*/ 0 h 144"/>
              <a:gd name="T14" fmla="*/ 152 w 152"/>
              <a:gd name="T15" fmla="*/ 144 h 144"/>
            </a:gdLst>
            <a:ahLst/>
            <a:cxnLst>
              <a:cxn ang="T8">
                <a:pos x="T0" y="T1"/>
              </a:cxn>
              <a:cxn ang="T9">
                <a:pos x="T2" y="T3"/>
              </a:cxn>
              <a:cxn ang="T10">
                <a:pos x="T4" y="T5"/>
              </a:cxn>
              <a:cxn ang="T11">
                <a:pos x="T6" y="T7"/>
              </a:cxn>
            </a:cxnLst>
            <a:rect l="T12" t="T13" r="T14" b="T15"/>
            <a:pathLst>
              <a:path w="152" h="144">
                <a:moveTo>
                  <a:pt x="144" y="0"/>
                </a:moveTo>
                <a:cubicBezTo>
                  <a:pt x="72" y="16"/>
                  <a:pt x="0" y="32"/>
                  <a:pt x="0" y="48"/>
                </a:cubicBezTo>
                <a:cubicBezTo>
                  <a:pt x="0" y="64"/>
                  <a:pt x="136" y="80"/>
                  <a:pt x="144" y="96"/>
                </a:cubicBezTo>
                <a:cubicBezTo>
                  <a:pt x="152" y="112"/>
                  <a:pt x="64" y="128"/>
                  <a:pt x="48" y="144"/>
                </a:cubicBezTo>
              </a:path>
            </a:pathLst>
          </a:custGeom>
          <a:noFill/>
          <a:ln w="22225">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19658" name="Freeform 204"/>
          <p:cNvSpPr>
            <a:spLocks noChangeAspect="1"/>
          </p:cNvSpPr>
          <p:nvPr/>
        </p:nvSpPr>
        <p:spPr bwMode="auto">
          <a:xfrm>
            <a:off x="776818" y="4518026"/>
            <a:ext cx="82549" cy="182563"/>
          </a:xfrm>
          <a:custGeom>
            <a:avLst/>
            <a:gdLst>
              <a:gd name="T0" fmla="*/ 2147483647 w 152"/>
              <a:gd name="T1" fmla="*/ 0 h 144"/>
              <a:gd name="T2" fmla="*/ 0 w 152"/>
              <a:gd name="T3" fmla="*/ 2147483647 h 144"/>
              <a:gd name="T4" fmla="*/ 2147483647 w 152"/>
              <a:gd name="T5" fmla="*/ 2147483647 h 144"/>
              <a:gd name="T6" fmla="*/ 2147483647 w 152"/>
              <a:gd name="T7" fmla="*/ 2147483647 h 144"/>
              <a:gd name="T8" fmla="*/ 0 60000 65536"/>
              <a:gd name="T9" fmla="*/ 0 60000 65536"/>
              <a:gd name="T10" fmla="*/ 0 60000 65536"/>
              <a:gd name="T11" fmla="*/ 0 60000 65536"/>
              <a:gd name="T12" fmla="*/ 0 w 152"/>
              <a:gd name="T13" fmla="*/ 0 h 144"/>
              <a:gd name="T14" fmla="*/ 152 w 152"/>
              <a:gd name="T15" fmla="*/ 144 h 144"/>
            </a:gdLst>
            <a:ahLst/>
            <a:cxnLst>
              <a:cxn ang="T8">
                <a:pos x="T0" y="T1"/>
              </a:cxn>
              <a:cxn ang="T9">
                <a:pos x="T2" y="T3"/>
              </a:cxn>
              <a:cxn ang="T10">
                <a:pos x="T4" y="T5"/>
              </a:cxn>
              <a:cxn ang="T11">
                <a:pos x="T6" y="T7"/>
              </a:cxn>
            </a:cxnLst>
            <a:rect l="T12" t="T13" r="T14" b="T15"/>
            <a:pathLst>
              <a:path w="152" h="144">
                <a:moveTo>
                  <a:pt x="144" y="0"/>
                </a:moveTo>
                <a:cubicBezTo>
                  <a:pt x="72" y="16"/>
                  <a:pt x="0" y="32"/>
                  <a:pt x="0" y="48"/>
                </a:cubicBezTo>
                <a:cubicBezTo>
                  <a:pt x="0" y="64"/>
                  <a:pt x="136" y="80"/>
                  <a:pt x="144" y="96"/>
                </a:cubicBezTo>
                <a:cubicBezTo>
                  <a:pt x="152" y="112"/>
                  <a:pt x="64" y="128"/>
                  <a:pt x="48" y="144"/>
                </a:cubicBezTo>
              </a:path>
            </a:pathLst>
          </a:custGeom>
          <a:noFill/>
          <a:ln w="22225">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19659" name="Line 205"/>
          <p:cNvSpPr>
            <a:spLocks noChangeShapeType="1"/>
          </p:cNvSpPr>
          <p:nvPr/>
        </p:nvSpPr>
        <p:spPr bwMode="invGray">
          <a:xfrm flipV="1">
            <a:off x="1174751" y="4181475"/>
            <a:ext cx="270933" cy="228600"/>
          </a:xfrm>
          <a:prstGeom prst="line">
            <a:avLst/>
          </a:prstGeom>
          <a:noFill/>
          <a:ln w="15875">
            <a:solidFill>
              <a:srgbClr val="FFFFFF"/>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3442894" name="Freeform 206"/>
          <p:cNvSpPr>
            <a:spLocks/>
          </p:cNvSpPr>
          <p:nvPr/>
        </p:nvSpPr>
        <p:spPr bwMode="auto">
          <a:xfrm>
            <a:off x="10016067" y="4149725"/>
            <a:ext cx="431800" cy="393700"/>
          </a:xfrm>
          <a:custGeom>
            <a:avLst/>
            <a:gdLst/>
            <a:ahLst/>
            <a:cxnLst>
              <a:cxn ang="0">
                <a:pos x="168" y="24"/>
              </a:cxn>
              <a:cxn ang="0">
                <a:pos x="72" y="168"/>
              </a:cxn>
              <a:cxn ang="0">
                <a:pos x="24" y="312"/>
              </a:cxn>
              <a:cxn ang="0">
                <a:pos x="216" y="360"/>
              </a:cxn>
              <a:cxn ang="0">
                <a:pos x="312" y="312"/>
              </a:cxn>
              <a:cxn ang="0">
                <a:pos x="312" y="168"/>
              </a:cxn>
              <a:cxn ang="0">
                <a:pos x="264" y="24"/>
              </a:cxn>
              <a:cxn ang="0">
                <a:pos x="168" y="24"/>
              </a:cxn>
            </a:cxnLst>
            <a:rect l="0" t="0" r="r" b="b"/>
            <a:pathLst>
              <a:path w="328" h="360">
                <a:moveTo>
                  <a:pt x="168" y="24"/>
                </a:moveTo>
                <a:cubicBezTo>
                  <a:pt x="136" y="48"/>
                  <a:pt x="96" y="120"/>
                  <a:pt x="72" y="168"/>
                </a:cubicBezTo>
                <a:cubicBezTo>
                  <a:pt x="48" y="216"/>
                  <a:pt x="0" y="280"/>
                  <a:pt x="24" y="312"/>
                </a:cubicBezTo>
                <a:cubicBezTo>
                  <a:pt x="48" y="344"/>
                  <a:pt x="168" y="360"/>
                  <a:pt x="216" y="360"/>
                </a:cubicBezTo>
                <a:cubicBezTo>
                  <a:pt x="264" y="360"/>
                  <a:pt x="296" y="344"/>
                  <a:pt x="312" y="312"/>
                </a:cubicBezTo>
                <a:cubicBezTo>
                  <a:pt x="328" y="280"/>
                  <a:pt x="320" y="216"/>
                  <a:pt x="312" y="168"/>
                </a:cubicBezTo>
                <a:cubicBezTo>
                  <a:pt x="304" y="120"/>
                  <a:pt x="288" y="48"/>
                  <a:pt x="264" y="24"/>
                </a:cubicBezTo>
                <a:cubicBezTo>
                  <a:pt x="240" y="0"/>
                  <a:pt x="200" y="0"/>
                  <a:pt x="168" y="24"/>
                </a:cubicBezTo>
                <a:close/>
              </a:path>
            </a:pathLst>
          </a:custGeom>
          <a:gradFill rotWithShape="0">
            <a:gsLst>
              <a:gs pos="0">
                <a:srgbClr val="9C763C">
                  <a:alpha val="12000"/>
                </a:srgbClr>
              </a:gs>
              <a:gs pos="100000">
                <a:srgbClr val="9C763C">
                  <a:gamma/>
                  <a:shade val="37255"/>
                  <a:invGamma/>
                </a:srgbClr>
              </a:gs>
            </a:gsLst>
            <a:path path="rect">
              <a:fillToRect l="100000" b="100000"/>
            </a:path>
          </a:gradFill>
          <a:ln w="22225" cap="flat" cmpd="sng">
            <a:noFill/>
            <a:prstDash val="sysDot"/>
            <a:round/>
            <a:headEnd/>
            <a:tailEnd/>
          </a:ln>
          <a:effectLst>
            <a:outerShdw blurRad="63500" dist="38090" dir="3780063" algn="ctr" rotWithShape="0">
              <a:schemeClr val="bg2">
                <a:alpha val="74998"/>
              </a:schemeClr>
            </a:outerShdw>
          </a:effectLst>
        </p:spPr>
        <p:txBody>
          <a:bodyPr wrap="none" anchor="ctr"/>
          <a:lstStyle/>
          <a:p>
            <a:pPr fontAlgn="auto">
              <a:spcBef>
                <a:spcPts val="0"/>
              </a:spcBef>
              <a:spcAft>
                <a:spcPts val="0"/>
              </a:spcAft>
              <a:defRPr/>
            </a:pPr>
            <a:endParaRPr lang="fr-FR">
              <a:latin typeface="+mn-lt"/>
              <a:cs typeface="+mn-cs"/>
            </a:endParaRPr>
          </a:p>
        </p:txBody>
      </p:sp>
      <p:sp>
        <p:nvSpPr>
          <p:cNvPr id="19661" name="Freeform 207"/>
          <p:cNvSpPr>
            <a:spLocks noChangeAspect="1"/>
          </p:cNvSpPr>
          <p:nvPr/>
        </p:nvSpPr>
        <p:spPr bwMode="auto">
          <a:xfrm>
            <a:off x="10185401" y="4221163"/>
            <a:ext cx="82551" cy="182562"/>
          </a:xfrm>
          <a:custGeom>
            <a:avLst/>
            <a:gdLst>
              <a:gd name="T0" fmla="*/ 2147483647 w 152"/>
              <a:gd name="T1" fmla="*/ 0 h 144"/>
              <a:gd name="T2" fmla="*/ 0 w 152"/>
              <a:gd name="T3" fmla="*/ 2147483647 h 144"/>
              <a:gd name="T4" fmla="*/ 2147483647 w 152"/>
              <a:gd name="T5" fmla="*/ 2147483647 h 144"/>
              <a:gd name="T6" fmla="*/ 2147483647 w 152"/>
              <a:gd name="T7" fmla="*/ 2147483647 h 144"/>
              <a:gd name="T8" fmla="*/ 0 60000 65536"/>
              <a:gd name="T9" fmla="*/ 0 60000 65536"/>
              <a:gd name="T10" fmla="*/ 0 60000 65536"/>
              <a:gd name="T11" fmla="*/ 0 60000 65536"/>
              <a:gd name="T12" fmla="*/ 0 w 152"/>
              <a:gd name="T13" fmla="*/ 0 h 144"/>
              <a:gd name="T14" fmla="*/ 152 w 152"/>
              <a:gd name="T15" fmla="*/ 144 h 144"/>
            </a:gdLst>
            <a:ahLst/>
            <a:cxnLst>
              <a:cxn ang="T8">
                <a:pos x="T0" y="T1"/>
              </a:cxn>
              <a:cxn ang="T9">
                <a:pos x="T2" y="T3"/>
              </a:cxn>
              <a:cxn ang="T10">
                <a:pos x="T4" y="T5"/>
              </a:cxn>
              <a:cxn ang="T11">
                <a:pos x="T6" y="T7"/>
              </a:cxn>
            </a:cxnLst>
            <a:rect l="T12" t="T13" r="T14" b="T15"/>
            <a:pathLst>
              <a:path w="152" h="144">
                <a:moveTo>
                  <a:pt x="144" y="0"/>
                </a:moveTo>
                <a:cubicBezTo>
                  <a:pt x="72" y="16"/>
                  <a:pt x="0" y="32"/>
                  <a:pt x="0" y="48"/>
                </a:cubicBezTo>
                <a:cubicBezTo>
                  <a:pt x="0" y="64"/>
                  <a:pt x="136" y="80"/>
                  <a:pt x="144" y="96"/>
                </a:cubicBezTo>
                <a:cubicBezTo>
                  <a:pt x="152" y="112"/>
                  <a:pt x="64" y="128"/>
                  <a:pt x="48" y="144"/>
                </a:cubicBezTo>
              </a:path>
            </a:pathLst>
          </a:custGeom>
          <a:noFill/>
          <a:ln w="22225">
            <a:solidFill>
              <a:srgbClr val="FFFF00">
                <a:alpha val="59999"/>
              </a:srgbClr>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19662" name="Freeform 208"/>
          <p:cNvSpPr>
            <a:spLocks noChangeAspect="1"/>
          </p:cNvSpPr>
          <p:nvPr/>
        </p:nvSpPr>
        <p:spPr bwMode="auto">
          <a:xfrm>
            <a:off x="10267951" y="4284663"/>
            <a:ext cx="82549" cy="182562"/>
          </a:xfrm>
          <a:custGeom>
            <a:avLst/>
            <a:gdLst>
              <a:gd name="T0" fmla="*/ 2147483647 w 152"/>
              <a:gd name="T1" fmla="*/ 0 h 144"/>
              <a:gd name="T2" fmla="*/ 0 w 152"/>
              <a:gd name="T3" fmla="*/ 2147483647 h 144"/>
              <a:gd name="T4" fmla="*/ 2147483647 w 152"/>
              <a:gd name="T5" fmla="*/ 2147483647 h 144"/>
              <a:gd name="T6" fmla="*/ 2147483647 w 152"/>
              <a:gd name="T7" fmla="*/ 2147483647 h 144"/>
              <a:gd name="T8" fmla="*/ 0 60000 65536"/>
              <a:gd name="T9" fmla="*/ 0 60000 65536"/>
              <a:gd name="T10" fmla="*/ 0 60000 65536"/>
              <a:gd name="T11" fmla="*/ 0 60000 65536"/>
              <a:gd name="T12" fmla="*/ 0 w 152"/>
              <a:gd name="T13" fmla="*/ 0 h 144"/>
              <a:gd name="T14" fmla="*/ 152 w 152"/>
              <a:gd name="T15" fmla="*/ 144 h 144"/>
            </a:gdLst>
            <a:ahLst/>
            <a:cxnLst>
              <a:cxn ang="T8">
                <a:pos x="T0" y="T1"/>
              </a:cxn>
              <a:cxn ang="T9">
                <a:pos x="T2" y="T3"/>
              </a:cxn>
              <a:cxn ang="T10">
                <a:pos x="T4" y="T5"/>
              </a:cxn>
              <a:cxn ang="T11">
                <a:pos x="T6" y="T7"/>
              </a:cxn>
            </a:cxnLst>
            <a:rect l="T12" t="T13" r="T14" b="T15"/>
            <a:pathLst>
              <a:path w="152" h="144">
                <a:moveTo>
                  <a:pt x="144" y="0"/>
                </a:moveTo>
                <a:cubicBezTo>
                  <a:pt x="72" y="16"/>
                  <a:pt x="0" y="32"/>
                  <a:pt x="0" y="48"/>
                </a:cubicBezTo>
                <a:cubicBezTo>
                  <a:pt x="0" y="64"/>
                  <a:pt x="136" y="80"/>
                  <a:pt x="144" y="96"/>
                </a:cubicBezTo>
                <a:cubicBezTo>
                  <a:pt x="152" y="112"/>
                  <a:pt x="64" y="128"/>
                  <a:pt x="48" y="144"/>
                </a:cubicBezTo>
              </a:path>
            </a:pathLst>
          </a:custGeom>
          <a:noFill/>
          <a:ln w="22225">
            <a:solidFill>
              <a:srgbClr val="FFFF00">
                <a:alpha val="59999"/>
              </a:srgbClr>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19663" name="Freeform 209"/>
          <p:cNvSpPr>
            <a:spLocks/>
          </p:cNvSpPr>
          <p:nvPr/>
        </p:nvSpPr>
        <p:spPr bwMode="auto">
          <a:xfrm rot="4146466">
            <a:off x="7669742" y="4538134"/>
            <a:ext cx="44450" cy="270933"/>
          </a:xfrm>
          <a:custGeom>
            <a:avLst/>
            <a:gdLst>
              <a:gd name="T0" fmla="*/ 2147483647 w 152"/>
              <a:gd name="T1" fmla="*/ 0 h 144"/>
              <a:gd name="T2" fmla="*/ 0 w 152"/>
              <a:gd name="T3" fmla="*/ 2147483647 h 144"/>
              <a:gd name="T4" fmla="*/ 2147483647 w 152"/>
              <a:gd name="T5" fmla="*/ 2147483647 h 144"/>
              <a:gd name="T6" fmla="*/ 2147483647 w 152"/>
              <a:gd name="T7" fmla="*/ 2147483647 h 144"/>
              <a:gd name="T8" fmla="*/ 0 60000 65536"/>
              <a:gd name="T9" fmla="*/ 0 60000 65536"/>
              <a:gd name="T10" fmla="*/ 0 60000 65536"/>
              <a:gd name="T11" fmla="*/ 0 60000 65536"/>
              <a:gd name="T12" fmla="*/ 0 w 152"/>
              <a:gd name="T13" fmla="*/ 0 h 144"/>
              <a:gd name="T14" fmla="*/ 152 w 152"/>
              <a:gd name="T15" fmla="*/ 144 h 144"/>
            </a:gdLst>
            <a:ahLst/>
            <a:cxnLst>
              <a:cxn ang="T8">
                <a:pos x="T0" y="T1"/>
              </a:cxn>
              <a:cxn ang="T9">
                <a:pos x="T2" y="T3"/>
              </a:cxn>
              <a:cxn ang="T10">
                <a:pos x="T4" y="T5"/>
              </a:cxn>
              <a:cxn ang="T11">
                <a:pos x="T6" y="T7"/>
              </a:cxn>
            </a:cxnLst>
            <a:rect l="T12" t="T13" r="T14" b="T15"/>
            <a:pathLst>
              <a:path w="152" h="144">
                <a:moveTo>
                  <a:pt x="144" y="0"/>
                </a:moveTo>
                <a:cubicBezTo>
                  <a:pt x="72" y="16"/>
                  <a:pt x="0" y="32"/>
                  <a:pt x="0" y="48"/>
                </a:cubicBezTo>
                <a:cubicBezTo>
                  <a:pt x="0" y="64"/>
                  <a:pt x="136" y="80"/>
                  <a:pt x="144" y="96"/>
                </a:cubicBezTo>
                <a:cubicBezTo>
                  <a:pt x="152" y="112"/>
                  <a:pt x="64" y="128"/>
                  <a:pt x="48" y="144"/>
                </a:cubicBezTo>
              </a:path>
            </a:pathLst>
          </a:custGeom>
          <a:noFill/>
          <a:ln w="31750">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19664" name="Line 210"/>
          <p:cNvSpPr>
            <a:spLocks noChangeShapeType="1"/>
          </p:cNvSpPr>
          <p:nvPr/>
        </p:nvSpPr>
        <p:spPr bwMode="invGray">
          <a:xfrm>
            <a:off x="6546852" y="4600575"/>
            <a:ext cx="994833" cy="76200"/>
          </a:xfrm>
          <a:prstGeom prst="line">
            <a:avLst/>
          </a:prstGeom>
          <a:noFill/>
          <a:ln w="15875">
            <a:solidFill>
              <a:srgbClr val="FFFFFF"/>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19665" name="Freeform 211"/>
          <p:cNvSpPr>
            <a:spLocks/>
          </p:cNvSpPr>
          <p:nvPr/>
        </p:nvSpPr>
        <p:spPr bwMode="auto">
          <a:xfrm rot="3502918">
            <a:off x="8738659" y="4595284"/>
            <a:ext cx="44450" cy="270933"/>
          </a:xfrm>
          <a:custGeom>
            <a:avLst/>
            <a:gdLst>
              <a:gd name="T0" fmla="*/ 2147483647 w 152"/>
              <a:gd name="T1" fmla="*/ 0 h 144"/>
              <a:gd name="T2" fmla="*/ 0 w 152"/>
              <a:gd name="T3" fmla="*/ 2147483647 h 144"/>
              <a:gd name="T4" fmla="*/ 2147483647 w 152"/>
              <a:gd name="T5" fmla="*/ 2147483647 h 144"/>
              <a:gd name="T6" fmla="*/ 2147483647 w 152"/>
              <a:gd name="T7" fmla="*/ 2147483647 h 144"/>
              <a:gd name="T8" fmla="*/ 0 60000 65536"/>
              <a:gd name="T9" fmla="*/ 0 60000 65536"/>
              <a:gd name="T10" fmla="*/ 0 60000 65536"/>
              <a:gd name="T11" fmla="*/ 0 60000 65536"/>
              <a:gd name="T12" fmla="*/ 0 w 152"/>
              <a:gd name="T13" fmla="*/ 0 h 144"/>
              <a:gd name="T14" fmla="*/ 152 w 152"/>
              <a:gd name="T15" fmla="*/ 144 h 144"/>
            </a:gdLst>
            <a:ahLst/>
            <a:cxnLst>
              <a:cxn ang="T8">
                <a:pos x="T0" y="T1"/>
              </a:cxn>
              <a:cxn ang="T9">
                <a:pos x="T2" y="T3"/>
              </a:cxn>
              <a:cxn ang="T10">
                <a:pos x="T4" y="T5"/>
              </a:cxn>
              <a:cxn ang="T11">
                <a:pos x="T6" y="T7"/>
              </a:cxn>
            </a:cxnLst>
            <a:rect l="T12" t="T13" r="T14" b="T15"/>
            <a:pathLst>
              <a:path w="152" h="144">
                <a:moveTo>
                  <a:pt x="144" y="0"/>
                </a:moveTo>
                <a:cubicBezTo>
                  <a:pt x="72" y="16"/>
                  <a:pt x="0" y="32"/>
                  <a:pt x="0" y="48"/>
                </a:cubicBezTo>
                <a:cubicBezTo>
                  <a:pt x="0" y="64"/>
                  <a:pt x="136" y="80"/>
                  <a:pt x="144" y="96"/>
                </a:cubicBezTo>
                <a:cubicBezTo>
                  <a:pt x="152" y="112"/>
                  <a:pt x="64" y="128"/>
                  <a:pt x="48" y="144"/>
                </a:cubicBezTo>
              </a:path>
            </a:pathLst>
          </a:custGeom>
          <a:noFill/>
          <a:ln w="31750">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19666" name="Line 212"/>
          <p:cNvSpPr>
            <a:spLocks noChangeShapeType="1"/>
          </p:cNvSpPr>
          <p:nvPr/>
        </p:nvSpPr>
        <p:spPr bwMode="invGray">
          <a:xfrm>
            <a:off x="7901518" y="4676775"/>
            <a:ext cx="603249" cy="76200"/>
          </a:xfrm>
          <a:prstGeom prst="line">
            <a:avLst/>
          </a:prstGeom>
          <a:noFill/>
          <a:ln w="15875">
            <a:solidFill>
              <a:srgbClr val="FFFFFF"/>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19667" name="Rectangle 213"/>
          <p:cNvSpPr>
            <a:spLocks noChangeArrowheads="1"/>
          </p:cNvSpPr>
          <p:nvPr/>
        </p:nvSpPr>
        <p:spPr bwMode="invGray">
          <a:xfrm>
            <a:off x="2347385" y="4333875"/>
            <a:ext cx="7239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2539" tIns="45458" rIns="92539" bIns="45458"/>
          <a:lstStyle/>
          <a:p>
            <a:pPr defTabSz="935038">
              <a:spcBef>
                <a:spcPct val="50000"/>
              </a:spcBef>
            </a:pPr>
            <a:r>
              <a:rPr lang="en-US" sz="1400">
                <a:solidFill>
                  <a:srgbClr val="4EFBFF"/>
                </a:solidFill>
              </a:rPr>
              <a:t>CD4</a:t>
            </a:r>
          </a:p>
        </p:txBody>
      </p:sp>
      <p:sp>
        <p:nvSpPr>
          <p:cNvPr id="19668" name="Rectangle 214"/>
          <p:cNvSpPr>
            <a:spLocks noChangeArrowheads="1"/>
          </p:cNvSpPr>
          <p:nvPr/>
        </p:nvSpPr>
        <p:spPr bwMode="invGray">
          <a:xfrm>
            <a:off x="2559051" y="3990975"/>
            <a:ext cx="827616"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2539" tIns="45458" rIns="92539" bIns="45458"/>
          <a:lstStyle/>
          <a:p>
            <a:pPr defTabSz="935038">
              <a:spcBef>
                <a:spcPct val="50000"/>
              </a:spcBef>
            </a:pPr>
            <a:r>
              <a:rPr lang="en-US" sz="1400">
                <a:solidFill>
                  <a:srgbClr val="4EFBFF"/>
                </a:solidFill>
              </a:rPr>
              <a:t>CCR5</a:t>
            </a:r>
          </a:p>
        </p:txBody>
      </p:sp>
      <p:sp>
        <p:nvSpPr>
          <p:cNvPr id="19669" name="Rectangle 215"/>
          <p:cNvSpPr>
            <a:spLocks noChangeArrowheads="1"/>
          </p:cNvSpPr>
          <p:nvPr/>
        </p:nvSpPr>
        <p:spPr bwMode="invGray">
          <a:xfrm>
            <a:off x="11108267" y="3190875"/>
            <a:ext cx="702733" cy="4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2539" tIns="45458" rIns="92539" bIns="45458"/>
          <a:lstStyle/>
          <a:p>
            <a:pPr defTabSz="935038">
              <a:spcBef>
                <a:spcPct val="50000"/>
              </a:spcBef>
            </a:pPr>
            <a:r>
              <a:rPr lang="en-US">
                <a:solidFill>
                  <a:srgbClr val="FFFFFF"/>
                </a:solidFill>
              </a:rPr>
              <a:t>HIV</a:t>
            </a:r>
          </a:p>
        </p:txBody>
      </p:sp>
      <p:sp>
        <p:nvSpPr>
          <p:cNvPr id="19670" name="Oval 216"/>
          <p:cNvSpPr>
            <a:spLocks noChangeAspect="1" noChangeArrowheads="1"/>
          </p:cNvSpPr>
          <p:nvPr/>
        </p:nvSpPr>
        <p:spPr bwMode="auto">
          <a:xfrm>
            <a:off x="9700685" y="5230814"/>
            <a:ext cx="86783" cy="73025"/>
          </a:xfrm>
          <a:prstGeom prst="ellipse">
            <a:avLst/>
          </a:prstGeom>
          <a:solidFill>
            <a:srgbClr val="606445"/>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19671" name="Oval 217"/>
          <p:cNvSpPr>
            <a:spLocks noChangeAspect="1" noChangeArrowheads="1"/>
          </p:cNvSpPr>
          <p:nvPr/>
        </p:nvSpPr>
        <p:spPr bwMode="auto">
          <a:xfrm>
            <a:off x="9630833" y="5192714"/>
            <a:ext cx="86784" cy="73025"/>
          </a:xfrm>
          <a:prstGeom prst="ellipse">
            <a:avLst/>
          </a:prstGeom>
          <a:solidFill>
            <a:srgbClr val="693F23"/>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19672" name="Oval 218"/>
          <p:cNvSpPr>
            <a:spLocks noChangeAspect="1" noChangeArrowheads="1"/>
          </p:cNvSpPr>
          <p:nvPr/>
        </p:nvSpPr>
        <p:spPr bwMode="auto">
          <a:xfrm>
            <a:off x="9755718" y="5162551"/>
            <a:ext cx="86783" cy="73025"/>
          </a:xfrm>
          <a:prstGeom prst="ellipse">
            <a:avLst/>
          </a:prstGeom>
          <a:solidFill>
            <a:srgbClr val="606445"/>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19673" name="Oval 219"/>
          <p:cNvSpPr>
            <a:spLocks noChangeAspect="1" noChangeArrowheads="1"/>
          </p:cNvSpPr>
          <p:nvPr/>
        </p:nvSpPr>
        <p:spPr bwMode="auto">
          <a:xfrm>
            <a:off x="9690100" y="5124451"/>
            <a:ext cx="86784" cy="73025"/>
          </a:xfrm>
          <a:prstGeom prst="ellipse">
            <a:avLst/>
          </a:prstGeom>
          <a:solidFill>
            <a:srgbClr val="693F23"/>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19674" name="Oval 220"/>
          <p:cNvSpPr>
            <a:spLocks noChangeAspect="1" noChangeArrowheads="1"/>
          </p:cNvSpPr>
          <p:nvPr/>
        </p:nvSpPr>
        <p:spPr bwMode="auto">
          <a:xfrm>
            <a:off x="9812867" y="5092701"/>
            <a:ext cx="84667" cy="73025"/>
          </a:xfrm>
          <a:prstGeom prst="ellipse">
            <a:avLst/>
          </a:prstGeom>
          <a:solidFill>
            <a:srgbClr val="606445"/>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19675" name="Oval 221"/>
          <p:cNvSpPr>
            <a:spLocks noChangeAspect="1" noChangeArrowheads="1"/>
          </p:cNvSpPr>
          <p:nvPr/>
        </p:nvSpPr>
        <p:spPr bwMode="auto">
          <a:xfrm>
            <a:off x="9745133" y="5060951"/>
            <a:ext cx="84667" cy="73025"/>
          </a:xfrm>
          <a:prstGeom prst="ellipse">
            <a:avLst/>
          </a:prstGeom>
          <a:solidFill>
            <a:srgbClr val="693F23"/>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19676" name="Oval 222"/>
          <p:cNvSpPr>
            <a:spLocks noChangeAspect="1" noChangeArrowheads="1"/>
          </p:cNvSpPr>
          <p:nvPr/>
        </p:nvSpPr>
        <p:spPr bwMode="auto">
          <a:xfrm>
            <a:off x="9859433" y="5029201"/>
            <a:ext cx="86784" cy="73025"/>
          </a:xfrm>
          <a:prstGeom prst="ellipse">
            <a:avLst/>
          </a:prstGeom>
          <a:solidFill>
            <a:srgbClr val="606445"/>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19677" name="Oval 223"/>
          <p:cNvSpPr>
            <a:spLocks noChangeAspect="1" noChangeArrowheads="1"/>
          </p:cNvSpPr>
          <p:nvPr/>
        </p:nvSpPr>
        <p:spPr bwMode="auto">
          <a:xfrm>
            <a:off x="9781118" y="4997451"/>
            <a:ext cx="86783" cy="73025"/>
          </a:xfrm>
          <a:prstGeom prst="ellipse">
            <a:avLst/>
          </a:prstGeom>
          <a:solidFill>
            <a:srgbClr val="693F23"/>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19678" name="Oval 224"/>
          <p:cNvSpPr>
            <a:spLocks noChangeAspect="1" noChangeArrowheads="1"/>
          </p:cNvSpPr>
          <p:nvPr/>
        </p:nvSpPr>
        <p:spPr bwMode="auto">
          <a:xfrm>
            <a:off x="9899651" y="4954589"/>
            <a:ext cx="86783" cy="73025"/>
          </a:xfrm>
          <a:prstGeom prst="ellipse">
            <a:avLst/>
          </a:prstGeom>
          <a:solidFill>
            <a:srgbClr val="606445"/>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19679" name="Oval 225"/>
          <p:cNvSpPr>
            <a:spLocks noChangeAspect="1" noChangeArrowheads="1"/>
          </p:cNvSpPr>
          <p:nvPr/>
        </p:nvSpPr>
        <p:spPr bwMode="auto">
          <a:xfrm>
            <a:off x="9829800" y="4926014"/>
            <a:ext cx="84667" cy="73025"/>
          </a:xfrm>
          <a:prstGeom prst="ellipse">
            <a:avLst/>
          </a:prstGeom>
          <a:solidFill>
            <a:srgbClr val="693F23"/>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19680" name="Oval 226"/>
          <p:cNvSpPr>
            <a:spLocks noChangeAspect="1" noChangeArrowheads="1"/>
          </p:cNvSpPr>
          <p:nvPr/>
        </p:nvSpPr>
        <p:spPr bwMode="auto">
          <a:xfrm>
            <a:off x="9948333" y="4873626"/>
            <a:ext cx="86784" cy="73025"/>
          </a:xfrm>
          <a:prstGeom prst="ellipse">
            <a:avLst/>
          </a:prstGeom>
          <a:solidFill>
            <a:srgbClr val="606445"/>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19681" name="Oval 227"/>
          <p:cNvSpPr>
            <a:spLocks noChangeAspect="1" noChangeArrowheads="1"/>
          </p:cNvSpPr>
          <p:nvPr/>
        </p:nvSpPr>
        <p:spPr bwMode="auto">
          <a:xfrm>
            <a:off x="9870018" y="4851401"/>
            <a:ext cx="86783" cy="73025"/>
          </a:xfrm>
          <a:prstGeom prst="ellipse">
            <a:avLst/>
          </a:prstGeom>
          <a:solidFill>
            <a:srgbClr val="693F23"/>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19682" name="Oval 228"/>
          <p:cNvSpPr>
            <a:spLocks noChangeAspect="1" noChangeArrowheads="1"/>
          </p:cNvSpPr>
          <p:nvPr/>
        </p:nvSpPr>
        <p:spPr bwMode="auto">
          <a:xfrm>
            <a:off x="9637185" y="5291139"/>
            <a:ext cx="86783" cy="73025"/>
          </a:xfrm>
          <a:prstGeom prst="ellipse">
            <a:avLst/>
          </a:prstGeom>
          <a:solidFill>
            <a:srgbClr val="606445"/>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19683" name="Oval 229"/>
          <p:cNvSpPr>
            <a:spLocks noChangeAspect="1" noChangeArrowheads="1"/>
          </p:cNvSpPr>
          <p:nvPr/>
        </p:nvSpPr>
        <p:spPr bwMode="auto">
          <a:xfrm>
            <a:off x="9563100" y="5253039"/>
            <a:ext cx="86784" cy="73025"/>
          </a:xfrm>
          <a:prstGeom prst="ellipse">
            <a:avLst/>
          </a:prstGeom>
          <a:solidFill>
            <a:srgbClr val="693F23"/>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19684" name="Oval 230"/>
          <p:cNvSpPr>
            <a:spLocks noChangeAspect="1" noChangeArrowheads="1"/>
          </p:cNvSpPr>
          <p:nvPr/>
        </p:nvSpPr>
        <p:spPr bwMode="auto">
          <a:xfrm>
            <a:off x="9575800" y="5348289"/>
            <a:ext cx="84667" cy="73025"/>
          </a:xfrm>
          <a:prstGeom prst="ellipse">
            <a:avLst/>
          </a:prstGeom>
          <a:solidFill>
            <a:srgbClr val="606445"/>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19685" name="Freeform 231"/>
          <p:cNvSpPr>
            <a:spLocks/>
          </p:cNvSpPr>
          <p:nvPr/>
        </p:nvSpPr>
        <p:spPr bwMode="auto">
          <a:xfrm rot="4206109">
            <a:off x="9634008" y="4827059"/>
            <a:ext cx="44450" cy="270933"/>
          </a:xfrm>
          <a:custGeom>
            <a:avLst/>
            <a:gdLst>
              <a:gd name="T0" fmla="*/ 2147483647 w 152"/>
              <a:gd name="T1" fmla="*/ 0 h 144"/>
              <a:gd name="T2" fmla="*/ 0 w 152"/>
              <a:gd name="T3" fmla="*/ 2147483647 h 144"/>
              <a:gd name="T4" fmla="*/ 2147483647 w 152"/>
              <a:gd name="T5" fmla="*/ 2147483647 h 144"/>
              <a:gd name="T6" fmla="*/ 2147483647 w 152"/>
              <a:gd name="T7" fmla="*/ 2147483647 h 144"/>
              <a:gd name="T8" fmla="*/ 0 60000 65536"/>
              <a:gd name="T9" fmla="*/ 0 60000 65536"/>
              <a:gd name="T10" fmla="*/ 0 60000 65536"/>
              <a:gd name="T11" fmla="*/ 0 60000 65536"/>
              <a:gd name="T12" fmla="*/ 0 w 152"/>
              <a:gd name="T13" fmla="*/ 0 h 144"/>
              <a:gd name="T14" fmla="*/ 152 w 152"/>
              <a:gd name="T15" fmla="*/ 144 h 144"/>
            </a:gdLst>
            <a:ahLst/>
            <a:cxnLst>
              <a:cxn ang="T8">
                <a:pos x="T0" y="T1"/>
              </a:cxn>
              <a:cxn ang="T9">
                <a:pos x="T2" y="T3"/>
              </a:cxn>
              <a:cxn ang="T10">
                <a:pos x="T4" y="T5"/>
              </a:cxn>
              <a:cxn ang="T11">
                <a:pos x="T6" y="T7"/>
              </a:cxn>
            </a:cxnLst>
            <a:rect l="T12" t="T13" r="T14" b="T15"/>
            <a:pathLst>
              <a:path w="152" h="144">
                <a:moveTo>
                  <a:pt x="144" y="0"/>
                </a:moveTo>
                <a:cubicBezTo>
                  <a:pt x="72" y="16"/>
                  <a:pt x="0" y="32"/>
                  <a:pt x="0" y="48"/>
                </a:cubicBezTo>
                <a:cubicBezTo>
                  <a:pt x="0" y="64"/>
                  <a:pt x="136" y="80"/>
                  <a:pt x="144" y="96"/>
                </a:cubicBezTo>
                <a:cubicBezTo>
                  <a:pt x="152" y="112"/>
                  <a:pt x="64" y="128"/>
                  <a:pt x="48" y="144"/>
                </a:cubicBezTo>
              </a:path>
            </a:pathLst>
          </a:custGeom>
          <a:noFill/>
          <a:ln w="31750">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19686" name="Oval 232"/>
          <p:cNvSpPr>
            <a:spLocks noChangeAspect="1" noChangeArrowheads="1"/>
          </p:cNvSpPr>
          <p:nvPr/>
        </p:nvSpPr>
        <p:spPr bwMode="auto">
          <a:xfrm>
            <a:off x="9980085" y="4806951"/>
            <a:ext cx="86783" cy="73025"/>
          </a:xfrm>
          <a:prstGeom prst="ellipse">
            <a:avLst/>
          </a:prstGeom>
          <a:solidFill>
            <a:srgbClr val="606445"/>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19687" name="Oval 233"/>
          <p:cNvSpPr>
            <a:spLocks noChangeAspect="1" noChangeArrowheads="1"/>
          </p:cNvSpPr>
          <p:nvPr/>
        </p:nvSpPr>
        <p:spPr bwMode="auto">
          <a:xfrm>
            <a:off x="9908118" y="4778376"/>
            <a:ext cx="86783" cy="73025"/>
          </a:xfrm>
          <a:prstGeom prst="ellipse">
            <a:avLst/>
          </a:prstGeom>
          <a:solidFill>
            <a:srgbClr val="693F23"/>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19688" name="Oval 234"/>
          <p:cNvSpPr>
            <a:spLocks noChangeAspect="1" noChangeArrowheads="1"/>
          </p:cNvSpPr>
          <p:nvPr/>
        </p:nvSpPr>
        <p:spPr bwMode="auto">
          <a:xfrm>
            <a:off x="8849785" y="5464176"/>
            <a:ext cx="86783" cy="73025"/>
          </a:xfrm>
          <a:prstGeom prst="ellipse">
            <a:avLst/>
          </a:prstGeom>
          <a:solidFill>
            <a:srgbClr val="848B60"/>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19689" name="Oval 235"/>
          <p:cNvSpPr>
            <a:spLocks noChangeAspect="1" noChangeArrowheads="1"/>
          </p:cNvSpPr>
          <p:nvPr/>
        </p:nvSpPr>
        <p:spPr bwMode="auto">
          <a:xfrm>
            <a:off x="8760885" y="5470526"/>
            <a:ext cx="86783" cy="73025"/>
          </a:xfrm>
          <a:prstGeom prst="ellipse">
            <a:avLst/>
          </a:prstGeom>
          <a:solidFill>
            <a:srgbClr val="606445"/>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19690" name="Oval 236"/>
          <p:cNvSpPr>
            <a:spLocks noChangeAspect="1" noChangeArrowheads="1"/>
          </p:cNvSpPr>
          <p:nvPr/>
        </p:nvSpPr>
        <p:spPr bwMode="auto">
          <a:xfrm>
            <a:off x="8669867" y="5480051"/>
            <a:ext cx="86784" cy="73025"/>
          </a:xfrm>
          <a:prstGeom prst="ellipse">
            <a:avLst/>
          </a:prstGeom>
          <a:solidFill>
            <a:srgbClr val="693F23"/>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19691" name="Oval 237"/>
          <p:cNvSpPr>
            <a:spLocks noChangeAspect="1" noChangeArrowheads="1"/>
          </p:cNvSpPr>
          <p:nvPr/>
        </p:nvSpPr>
        <p:spPr bwMode="auto">
          <a:xfrm rot="-7891906">
            <a:off x="8819621" y="4858280"/>
            <a:ext cx="73025" cy="84667"/>
          </a:xfrm>
          <a:prstGeom prst="ellipse">
            <a:avLst/>
          </a:prstGeom>
          <a:solidFill>
            <a:srgbClr val="693F23"/>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19692" name="Oval 238"/>
          <p:cNvSpPr>
            <a:spLocks noChangeAspect="1" noChangeArrowheads="1"/>
          </p:cNvSpPr>
          <p:nvPr/>
        </p:nvSpPr>
        <p:spPr bwMode="auto">
          <a:xfrm rot="-7891906">
            <a:off x="8890530" y="4895322"/>
            <a:ext cx="73025" cy="86783"/>
          </a:xfrm>
          <a:prstGeom prst="ellipse">
            <a:avLst/>
          </a:prstGeom>
          <a:solidFill>
            <a:srgbClr val="606445"/>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19693" name="Line 239"/>
          <p:cNvSpPr>
            <a:spLocks noChangeShapeType="1"/>
          </p:cNvSpPr>
          <p:nvPr/>
        </p:nvSpPr>
        <p:spPr bwMode="invGray">
          <a:xfrm rot="1745749" flipV="1">
            <a:off x="9031818" y="5095875"/>
            <a:ext cx="285749" cy="152400"/>
          </a:xfrm>
          <a:prstGeom prst="line">
            <a:avLst/>
          </a:prstGeom>
          <a:noFill/>
          <a:ln w="15875">
            <a:solidFill>
              <a:srgbClr val="FFFFFF"/>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19694" name="Rectangle 240"/>
          <p:cNvSpPr>
            <a:spLocks noChangeArrowheads="1"/>
          </p:cNvSpPr>
          <p:nvPr/>
        </p:nvSpPr>
        <p:spPr bwMode="invGray">
          <a:xfrm>
            <a:off x="6584952" y="4899025"/>
            <a:ext cx="857249"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2539" tIns="45458" rIns="92539" bIns="45458" anchor="ctr"/>
          <a:lstStyle/>
          <a:p>
            <a:pPr algn="ctr" defTabSz="935038">
              <a:spcBef>
                <a:spcPct val="50000"/>
              </a:spcBef>
            </a:pPr>
            <a:r>
              <a:rPr lang="en-US" sz="1200">
                <a:solidFill>
                  <a:srgbClr val="FFFFFF"/>
                </a:solidFill>
              </a:rPr>
              <a:t> mRNA</a:t>
            </a:r>
          </a:p>
        </p:txBody>
      </p:sp>
      <p:sp>
        <p:nvSpPr>
          <p:cNvPr id="19695" name="Freeform 241"/>
          <p:cNvSpPr>
            <a:spLocks/>
          </p:cNvSpPr>
          <p:nvPr/>
        </p:nvSpPr>
        <p:spPr bwMode="auto">
          <a:xfrm rot="3502918">
            <a:off x="9009592" y="4563534"/>
            <a:ext cx="44450" cy="270933"/>
          </a:xfrm>
          <a:custGeom>
            <a:avLst/>
            <a:gdLst>
              <a:gd name="T0" fmla="*/ 2147483647 w 152"/>
              <a:gd name="T1" fmla="*/ 0 h 144"/>
              <a:gd name="T2" fmla="*/ 0 w 152"/>
              <a:gd name="T3" fmla="*/ 2147483647 h 144"/>
              <a:gd name="T4" fmla="*/ 2147483647 w 152"/>
              <a:gd name="T5" fmla="*/ 2147483647 h 144"/>
              <a:gd name="T6" fmla="*/ 2147483647 w 152"/>
              <a:gd name="T7" fmla="*/ 2147483647 h 144"/>
              <a:gd name="T8" fmla="*/ 0 60000 65536"/>
              <a:gd name="T9" fmla="*/ 0 60000 65536"/>
              <a:gd name="T10" fmla="*/ 0 60000 65536"/>
              <a:gd name="T11" fmla="*/ 0 60000 65536"/>
              <a:gd name="T12" fmla="*/ 0 w 152"/>
              <a:gd name="T13" fmla="*/ 0 h 144"/>
              <a:gd name="T14" fmla="*/ 152 w 152"/>
              <a:gd name="T15" fmla="*/ 144 h 144"/>
            </a:gdLst>
            <a:ahLst/>
            <a:cxnLst>
              <a:cxn ang="T8">
                <a:pos x="T0" y="T1"/>
              </a:cxn>
              <a:cxn ang="T9">
                <a:pos x="T2" y="T3"/>
              </a:cxn>
              <a:cxn ang="T10">
                <a:pos x="T4" y="T5"/>
              </a:cxn>
              <a:cxn ang="T11">
                <a:pos x="T6" y="T7"/>
              </a:cxn>
            </a:cxnLst>
            <a:rect l="T12" t="T13" r="T14" b="T15"/>
            <a:pathLst>
              <a:path w="152" h="144">
                <a:moveTo>
                  <a:pt x="144" y="0"/>
                </a:moveTo>
                <a:cubicBezTo>
                  <a:pt x="72" y="16"/>
                  <a:pt x="0" y="32"/>
                  <a:pt x="0" y="48"/>
                </a:cubicBezTo>
                <a:cubicBezTo>
                  <a:pt x="0" y="64"/>
                  <a:pt x="136" y="80"/>
                  <a:pt x="144" y="96"/>
                </a:cubicBezTo>
                <a:cubicBezTo>
                  <a:pt x="152" y="112"/>
                  <a:pt x="64" y="128"/>
                  <a:pt x="48" y="144"/>
                </a:cubicBezTo>
              </a:path>
            </a:pathLst>
          </a:custGeom>
          <a:noFill/>
          <a:ln w="31750">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19696" name="Freeform 242"/>
          <p:cNvSpPr>
            <a:spLocks/>
          </p:cNvSpPr>
          <p:nvPr/>
        </p:nvSpPr>
        <p:spPr bwMode="auto">
          <a:xfrm rot="3502918">
            <a:off x="9686926" y="4684184"/>
            <a:ext cx="44450" cy="270933"/>
          </a:xfrm>
          <a:custGeom>
            <a:avLst/>
            <a:gdLst>
              <a:gd name="T0" fmla="*/ 2147483647 w 152"/>
              <a:gd name="T1" fmla="*/ 0 h 144"/>
              <a:gd name="T2" fmla="*/ 0 w 152"/>
              <a:gd name="T3" fmla="*/ 2147483647 h 144"/>
              <a:gd name="T4" fmla="*/ 2147483647 w 152"/>
              <a:gd name="T5" fmla="*/ 2147483647 h 144"/>
              <a:gd name="T6" fmla="*/ 2147483647 w 152"/>
              <a:gd name="T7" fmla="*/ 2147483647 h 144"/>
              <a:gd name="T8" fmla="*/ 0 60000 65536"/>
              <a:gd name="T9" fmla="*/ 0 60000 65536"/>
              <a:gd name="T10" fmla="*/ 0 60000 65536"/>
              <a:gd name="T11" fmla="*/ 0 60000 65536"/>
              <a:gd name="T12" fmla="*/ 0 w 152"/>
              <a:gd name="T13" fmla="*/ 0 h 144"/>
              <a:gd name="T14" fmla="*/ 152 w 152"/>
              <a:gd name="T15" fmla="*/ 144 h 144"/>
            </a:gdLst>
            <a:ahLst/>
            <a:cxnLst>
              <a:cxn ang="T8">
                <a:pos x="T0" y="T1"/>
              </a:cxn>
              <a:cxn ang="T9">
                <a:pos x="T2" y="T3"/>
              </a:cxn>
              <a:cxn ang="T10">
                <a:pos x="T4" y="T5"/>
              </a:cxn>
              <a:cxn ang="T11">
                <a:pos x="T6" y="T7"/>
              </a:cxn>
            </a:cxnLst>
            <a:rect l="T12" t="T13" r="T14" b="T15"/>
            <a:pathLst>
              <a:path w="152" h="144">
                <a:moveTo>
                  <a:pt x="144" y="0"/>
                </a:moveTo>
                <a:cubicBezTo>
                  <a:pt x="72" y="16"/>
                  <a:pt x="0" y="32"/>
                  <a:pt x="0" y="48"/>
                </a:cubicBezTo>
                <a:cubicBezTo>
                  <a:pt x="0" y="64"/>
                  <a:pt x="136" y="80"/>
                  <a:pt x="144" y="96"/>
                </a:cubicBezTo>
                <a:cubicBezTo>
                  <a:pt x="152" y="112"/>
                  <a:pt x="64" y="128"/>
                  <a:pt x="48" y="144"/>
                </a:cubicBezTo>
              </a:path>
            </a:pathLst>
          </a:custGeom>
          <a:noFill/>
          <a:ln w="31750">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19697" name="Oval 243"/>
          <p:cNvSpPr>
            <a:spLocks noChangeAspect="1" noChangeArrowheads="1"/>
          </p:cNvSpPr>
          <p:nvPr/>
        </p:nvSpPr>
        <p:spPr bwMode="auto">
          <a:xfrm>
            <a:off x="9501718" y="5311776"/>
            <a:ext cx="86783" cy="73025"/>
          </a:xfrm>
          <a:prstGeom prst="ellipse">
            <a:avLst/>
          </a:prstGeom>
          <a:solidFill>
            <a:srgbClr val="693F23"/>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19698" name="Oval 244"/>
          <p:cNvSpPr>
            <a:spLocks noChangeAspect="1" noChangeArrowheads="1"/>
          </p:cNvSpPr>
          <p:nvPr/>
        </p:nvSpPr>
        <p:spPr bwMode="auto">
          <a:xfrm>
            <a:off x="9584268" y="5167313"/>
            <a:ext cx="65617" cy="55562"/>
          </a:xfrm>
          <a:prstGeom prst="ellipse">
            <a:avLst/>
          </a:prstGeom>
          <a:solidFill>
            <a:srgbClr val="79BB67"/>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19699" name="Oval 245"/>
          <p:cNvSpPr>
            <a:spLocks noChangeAspect="1" noChangeArrowheads="1"/>
          </p:cNvSpPr>
          <p:nvPr/>
        </p:nvSpPr>
        <p:spPr bwMode="auto">
          <a:xfrm>
            <a:off x="9641417" y="5105401"/>
            <a:ext cx="65616" cy="55563"/>
          </a:xfrm>
          <a:prstGeom prst="ellipse">
            <a:avLst/>
          </a:prstGeom>
          <a:solidFill>
            <a:srgbClr val="79BB67"/>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19700" name="Oval 246"/>
          <p:cNvSpPr>
            <a:spLocks noChangeAspect="1" noChangeArrowheads="1"/>
          </p:cNvSpPr>
          <p:nvPr/>
        </p:nvSpPr>
        <p:spPr bwMode="auto">
          <a:xfrm>
            <a:off x="9694334" y="5038726"/>
            <a:ext cx="65617" cy="55563"/>
          </a:xfrm>
          <a:prstGeom prst="ellipse">
            <a:avLst/>
          </a:prstGeom>
          <a:solidFill>
            <a:srgbClr val="79BB67"/>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19701" name="Oval 247"/>
          <p:cNvSpPr>
            <a:spLocks noChangeAspect="1" noChangeArrowheads="1"/>
          </p:cNvSpPr>
          <p:nvPr/>
        </p:nvSpPr>
        <p:spPr bwMode="auto">
          <a:xfrm>
            <a:off x="9734551" y="4975226"/>
            <a:ext cx="65616" cy="55563"/>
          </a:xfrm>
          <a:prstGeom prst="ellipse">
            <a:avLst/>
          </a:prstGeom>
          <a:solidFill>
            <a:srgbClr val="79BB67"/>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19702" name="Oval 248"/>
          <p:cNvSpPr>
            <a:spLocks noChangeAspect="1" noChangeArrowheads="1"/>
          </p:cNvSpPr>
          <p:nvPr/>
        </p:nvSpPr>
        <p:spPr bwMode="auto">
          <a:xfrm>
            <a:off x="9776884" y="4903788"/>
            <a:ext cx="65616" cy="55562"/>
          </a:xfrm>
          <a:prstGeom prst="ellipse">
            <a:avLst/>
          </a:prstGeom>
          <a:solidFill>
            <a:srgbClr val="79BB67"/>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19703" name="Oval 249"/>
          <p:cNvSpPr>
            <a:spLocks noChangeAspect="1" noChangeArrowheads="1"/>
          </p:cNvSpPr>
          <p:nvPr/>
        </p:nvSpPr>
        <p:spPr bwMode="auto">
          <a:xfrm>
            <a:off x="9823451" y="4829176"/>
            <a:ext cx="65616" cy="55563"/>
          </a:xfrm>
          <a:prstGeom prst="ellipse">
            <a:avLst/>
          </a:prstGeom>
          <a:solidFill>
            <a:srgbClr val="79BB67"/>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19704" name="Oval 250"/>
          <p:cNvSpPr>
            <a:spLocks noChangeAspect="1" noChangeArrowheads="1"/>
          </p:cNvSpPr>
          <p:nvPr/>
        </p:nvSpPr>
        <p:spPr bwMode="auto">
          <a:xfrm>
            <a:off x="9516534" y="5226051"/>
            <a:ext cx="65617" cy="55563"/>
          </a:xfrm>
          <a:prstGeom prst="ellipse">
            <a:avLst/>
          </a:prstGeom>
          <a:solidFill>
            <a:srgbClr val="79BB67"/>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19705" name="Oval 251"/>
          <p:cNvSpPr>
            <a:spLocks noChangeAspect="1" noChangeArrowheads="1"/>
          </p:cNvSpPr>
          <p:nvPr/>
        </p:nvSpPr>
        <p:spPr bwMode="auto">
          <a:xfrm>
            <a:off x="9853084" y="4756151"/>
            <a:ext cx="65616" cy="55563"/>
          </a:xfrm>
          <a:prstGeom prst="ellipse">
            <a:avLst/>
          </a:prstGeom>
          <a:solidFill>
            <a:srgbClr val="79BB67"/>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19706" name="Oval 252"/>
          <p:cNvSpPr>
            <a:spLocks noChangeAspect="1" noChangeArrowheads="1"/>
          </p:cNvSpPr>
          <p:nvPr/>
        </p:nvSpPr>
        <p:spPr bwMode="auto">
          <a:xfrm>
            <a:off x="9442451" y="5284788"/>
            <a:ext cx="65616" cy="55562"/>
          </a:xfrm>
          <a:prstGeom prst="ellipse">
            <a:avLst/>
          </a:prstGeom>
          <a:solidFill>
            <a:srgbClr val="79BB67"/>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19707" name="Oval 253"/>
          <p:cNvSpPr>
            <a:spLocks noChangeAspect="1" noChangeArrowheads="1"/>
          </p:cNvSpPr>
          <p:nvPr/>
        </p:nvSpPr>
        <p:spPr bwMode="auto">
          <a:xfrm>
            <a:off x="8750301" y="4829176"/>
            <a:ext cx="65617" cy="55563"/>
          </a:xfrm>
          <a:prstGeom prst="ellipse">
            <a:avLst/>
          </a:prstGeom>
          <a:solidFill>
            <a:srgbClr val="79BB67"/>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19708" name="Oval 254"/>
          <p:cNvSpPr>
            <a:spLocks noChangeAspect="1" noChangeArrowheads="1"/>
          </p:cNvSpPr>
          <p:nvPr/>
        </p:nvSpPr>
        <p:spPr bwMode="auto">
          <a:xfrm rot="-7891906">
            <a:off x="8712730" y="4979460"/>
            <a:ext cx="73025" cy="86783"/>
          </a:xfrm>
          <a:prstGeom prst="ellipse">
            <a:avLst/>
          </a:prstGeom>
          <a:solidFill>
            <a:srgbClr val="693F23"/>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19709" name="Oval 255"/>
          <p:cNvSpPr>
            <a:spLocks noChangeAspect="1" noChangeArrowheads="1"/>
          </p:cNvSpPr>
          <p:nvPr/>
        </p:nvSpPr>
        <p:spPr bwMode="auto">
          <a:xfrm rot="-7891906">
            <a:off x="8786813" y="5006446"/>
            <a:ext cx="73025" cy="86784"/>
          </a:xfrm>
          <a:prstGeom prst="ellipse">
            <a:avLst/>
          </a:prstGeom>
          <a:solidFill>
            <a:srgbClr val="606445"/>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19710" name="Oval 256"/>
          <p:cNvSpPr>
            <a:spLocks noChangeAspect="1" noChangeArrowheads="1"/>
          </p:cNvSpPr>
          <p:nvPr/>
        </p:nvSpPr>
        <p:spPr bwMode="auto">
          <a:xfrm>
            <a:off x="8646584" y="4959351"/>
            <a:ext cx="65616" cy="55563"/>
          </a:xfrm>
          <a:prstGeom prst="ellipse">
            <a:avLst/>
          </a:prstGeom>
          <a:solidFill>
            <a:srgbClr val="79BB67"/>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19711" name="Oval 257"/>
          <p:cNvSpPr>
            <a:spLocks noChangeAspect="1" noChangeArrowheads="1"/>
          </p:cNvSpPr>
          <p:nvPr/>
        </p:nvSpPr>
        <p:spPr bwMode="auto">
          <a:xfrm rot="-7891906">
            <a:off x="8667221" y="5150380"/>
            <a:ext cx="73025" cy="84667"/>
          </a:xfrm>
          <a:prstGeom prst="ellipse">
            <a:avLst/>
          </a:prstGeom>
          <a:solidFill>
            <a:srgbClr val="693F23"/>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19712" name="Oval 258"/>
          <p:cNvSpPr>
            <a:spLocks noChangeAspect="1" noChangeArrowheads="1"/>
          </p:cNvSpPr>
          <p:nvPr/>
        </p:nvSpPr>
        <p:spPr bwMode="auto">
          <a:xfrm rot="-7891906">
            <a:off x="8748713" y="5166784"/>
            <a:ext cx="73025" cy="86784"/>
          </a:xfrm>
          <a:prstGeom prst="ellipse">
            <a:avLst/>
          </a:prstGeom>
          <a:solidFill>
            <a:srgbClr val="606445"/>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19713" name="Oval 259"/>
          <p:cNvSpPr>
            <a:spLocks noChangeAspect="1" noChangeArrowheads="1"/>
          </p:cNvSpPr>
          <p:nvPr/>
        </p:nvSpPr>
        <p:spPr bwMode="auto">
          <a:xfrm>
            <a:off x="8593667" y="5145088"/>
            <a:ext cx="67733" cy="55562"/>
          </a:xfrm>
          <a:prstGeom prst="ellipse">
            <a:avLst/>
          </a:prstGeom>
          <a:solidFill>
            <a:srgbClr val="79BB67"/>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19714" name="Oval 260"/>
          <p:cNvSpPr>
            <a:spLocks noChangeAspect="1" noChangeArrowheads="1"/>
          </p:cNvSpPr>
          <p:nvPr/>
        </p:nvSpPr>
        <p:spPr bwMode="auto">
          <a:xfrm>
            <a:off x="8600017" y="5489576"/>
            <a:ext cx="65616" cy="55563"/>
          </a:xfrm>
          <a:prstGeom prst="ellipse">
            <a:avLst/>
          </a:prstGeom>
          <a:solidFill>
            <a:srgbClr val="79BB67"/>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19715" name="Oval 261"/>
          <p:cNvSpPr>
            <a:spLocks noChangeAspect="1" noChangeArrowheads="1"/>
          </p:cNvSpPr>
          <p:nvPr/>
        </p:nvSpPr>
        <p:spPr bwMode="auto">
          <a:xfrm>
            <a:off x="8875185" y="5594351"/>
            <a:ext cx="86783" cy="73025"/>
          </a:xfrm>
          <a:prstGeom prst="ellipse">
            <a:avLst/>
          </a:prstGeom>
          <a:solidFill>
            <a:srgbClr val="848B60"/>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19716" name="Oval 262"/>
          <p:cNvSpPr>
            <a:spLocks noChangeAspect="1" noChangeArrowheads="1"/>
          </p:cNvSpPr>
          <p:nvPr/>
        </p:nvSpPr>
        <p:spPr bwMode="auto">
          <a:xfrm>
            <a:off x="8790518" y="5602289"/>
            <a:ext cx="86783" cy="73025"/>
          </a:xfrm>
          <a:prstGeom prst="ellipse">
            <a:avLst/>
          </a:prstGeom>
          <a:solidFill>
            <a:srgbClr val="606445"/>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19717" name="Oval 263"/>
          <p:cNvSpPr>
            <a:spLocks noChangeAspect="1" noChangeArrowheads="1"/>
          </p:cNvSpPr>
          <p:nvPr/>
        </p:nvSpPr>
        <p:spPr bwMode="auto">
          <a:xfrm>
            <a:off x="8701618" y="5616576"/>
            <a:ext cx="86783" cy="73025"/>
          </a:xfrm>
          <a:prstGeom prst="ellipse">
            <a:avLst/>
          </a:prstGeom>
          <a:solidFill>
            <a:srgbClr val="693F23"/>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19718" name="Oval 264"/>
          <p:cNvSpPr>
            <a:spLocks noChangeAspect="1" noChangeArrowheads="1"/>
          </p:cNvSpPr>
          <p:nvPr/>
        </p:nvSpPr>
        <p:spPr bwMode="auto">
          <a:xfrm>
            <a:off x="8633884" y="5634038"/>
            <a:ext cx="65616" cy="55562"/>
          </a:xfrm>
          <a:prstGeom prst="ellipse">
            <a:avLst/>
          </a:prstGeom>
          <a:solidFill>
            <a:srgbClr val="79BB67"/>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19719" name="Oval 265"/>
          <p:cNvSpPr>
            <a:spLocks noChangeAspect="1" noChangeArrowheads="1"/>
          </p:cNvSpPr>
          <p:nvPr/>
        </p:nvSpPr>
        <p:spPr bwMode="auto">
          <a:xfrm>
            <a:off x="8826500" y="5329239"/>
            <a:ext cx="86784" cy="73025"/>
          </a:xfrm>
          <a:prstGeom prst="ellipse">
            <a:avLst/>
          </a:prstGeom>
          <a:solidFill>
            <a:srgbClr val="848B60"/>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19720" name="Oval 266"/>
          <p:cNvSpPr>
            <a:spLocks noChangeAspect="1" noChangeArrowheads="1"/>
          </p:cNvSpPr>
          <p:nvPr/>
        </p:nvSpPr>
        <p:spPr bwMode="auto">
          <a:xfrm>
            <a:off x="8741833" y="5324476"/>
            <a:ext cx="86784" cy="73025"/>
          </a:xfrm>
          <a:prstGeom prst="ellipse">
            <a:avLst/>
          </a:prstGeom>
          <a:solidFill>
            <a:srgbClr val="606445"/>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19721" name="Oval 267"/>
          <p:cNvSpPr>
            <a:spLocks noChangeAspect="1" noChangeArrowheads="1"/>
          </p:cNvSpPr>
          <p:nvPr/>
        </p:nvSpPr>
        <p:spPr bwMode="auto">
          <a:xfrm>
            <a:off x="8659285" y="5305426"/>
            <a:ext cx="86783" cy="73025"/>
          </a:xfrm>
          <a:prstGeom prst="ellipse">
            <a:avLst/>
          </a:prstGeom>
          <a:solidFill>
            <a:srgbClr val="693F23"/>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19722" name="Oval 268"/>
          <p:cNvSpPr>
            <a:spLocks noChangeAspect="1" noChangeArrowheads="1"/>
          </p:cNvSpPr>
          <p:nvPr/>
        </p:nvSpPr>
        <p:spPr bwMode="auto">
          <a:xfrm>
            <a:off x="8587317" y="5300663"/>
            <a:ext cx="65616" cy="55562"/>
          </a:xfrm>
          <a:prstGeom prst="ellipse">
            <a:avLst/>
          </a:prstGeom>
          <a:solidFill>
            <a:srgbClr val="79BB67"/>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19723" name="Line 269"/>
          <p:cNvSpPr>
            <a:spLocks noChangeShapeType="1"/>
          </p:cNvSpPr>
          <p:nvPr/>
        </p:nvSpPr>
        <p:spPr bwMode="invGray">
          <a:xfrm rot="-558366">
            <a:off x="7617884" y="4943476"/>
            <a:ext cx="903816" cy="301625"/>
          </a:xfrm>
          <a:prstGeom prst="line">
            <a:avLst/>
          </a:prstGeom>
          <a:noFill/>
          <a:ln w="15875">
            <a:solidFill>
              <a:srgbClr val="FFFFFF"/>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19724" name="Rectangle 270"/>
          <p:cNvSpPr>
            <a:spLocks noChangeArrowheads="1"/>
          </p:cNvSpPr>
          <p:nvPr/>
        </p:nvSpPr>
        <p:spPr bwMode="invGray">
          <a:xfrm>
            <a:off x="8443385" y="5680075"/>
            <a:ext cx="696383"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2539" tIns="45458" rIns="92539" bIns="45458" anchor="ctr"/>
          <a:lstStyle/>
          <a:p>
            <a:pPr algn="ctr" defTabSz="935038">
              <a:spcBef>
                <a:spcPct val="50000"/>
              </a:spcBef>
            </a:pPr>
            <a:r>
              <a:rPr lang="en-US" sz="1200">
                <a:solidFill>
                  <a:srgbClr val="FFFFFF"/>
                </a:solidFill>
              </a:rPr>
              <a:t>Gag</a:t>
            </a:r>
          </a:p>
        </p:txBody>
      </p:sp>
      <p:sp>
        <p:nvSpPr>
          <p:cNvPr id="19725" name="AutoShape 271"/>
          <p:cNvSpPr>
            <a:spLocks noChangeArrowheads="1"/>
          </p:cNvSpPr>
          <p:nvPr/>
        </p:nvSpPr>
        <p:spPr bwMode="auto">
          <a:xfrm>
            <a:off x="7406218" y="5629275"/>
            <a:ext cx="941916" cy="76200"/>
          </a:xfrm>
          <a:prstGeom prst="flowChartDisplay">
            <a:avLst/>
          </a:prstGeom>
          <a:gradFill rotWithShape="0">
            <a:gsLst>
              <a:gs pos="0">
                <a:srgbClr val="532900"/>
              </a:gs>
              <a:gs pos="100000">
                <a:srgbClr val="B35800"/>
              </a:gs>
            </a:gsLst>
            <a:path path="rect">
              <a:fillToRect l="50000" t="50000" r="50000" b="50000"/>
            </a:path>
          </a:gradFill>
          <a:ln w="3175">
            <a:solidFill>
              <a:schemeClr val="tx1"/>
            </a:solidFill>
            <a:miter lim="800000"/>
            <a:headEnd/>
            <a:tailEnd/>
          </a:ln>
        </p:spPr>
        <p:txBody>
          <a:bodyPr wrap="none" anchor="ctr"/>
          <a:lstStyle/>
          <a:p>
            <a:endParaRPr lang="fr-FR">
              <a:latin typeface="Calibri" pitchFamily="34" charset="0"/>
            </a:endParaRPr>
          </a:p>
        </p:txBody>
      </p:sp>
      <p:sp>
        <p:nvSpPr>
          <p:cNvPr id="19726" name="AutoShape 272"/>
          <p:cNvSpPr>
            <a:spLocks noChangeArrowheads="1"/>
          </p:cNvSpPr>
          <p:nvPr/>
        </p:nvSpPr>
        <p:spPr bwMode="auto">
          <a:xfrm>
            <a:off x="7224185" y="5781675"/>
            <a:ext cx="944033" cy="76200"/>
          </a:xfrm>
          <a:prstGeom prst="flowChartDisplay">
            <a:avLst/>
          </a:prstGeom>
          <a:gradFill rotWithShape="0">
            <a:gsLst>
              <a:gs pos="0">
                <a:srgbClr val="532900"/>
              </a:gs>
              <a:gs pos="100000">
                <a:srgbClr val="B35800"/>
              </a:gs>
            </a:gsLst>
            <a:path path="rect">
              <a:fillToRect l="50000" t="50000" r="50000" b="50000"/>
            </a:path>
          </a:gradFill>
          <a:ln w="3175">
            <a:solidFill>
              <a:schemeClr val="tx1"/>
            </a:solidFill>
            <a:miter lim="800000"/>
            <a:headEnd/>
            <a:tailEnd/>
          </a:ln>
        </p:spPr>
        <p:txBody>
          <a:bodyPr wrap="none" anchor="ctr"/>
          <a:lstStyle/>
          <a:p>
            <a:endParaRPr lang="fr-FR">
              <a:latin typeface="Calibri" pitchFamily="34" charset="0"/>
            </a:endParaRPr>
          </a:p>
        </p:txBody>
      </p:sp>
      <p:sp>
        <p:nvSpPr>
          <p:cNvPr id="19727" name="AutoShape 273"/>
          <p:cNvSpPr>
            <a:spLocks noChangeArrowheads="1"/>
          </p:cNvSpPr>
          <p:nvPr/>
        </p:nvSpPr>
        <p:spPr bwMode="auto">
          <a:xfrm>
            <a:off x="7135285" y="5934075"/>
            <a:ext cx="941916" cy="76200"/>
          </a:xfrm>
          <a:prstGeom prst="flowChartDisplay">
            <a:avLst/>
          </a:prstGeom>
          <a:gradFill rotWithShape="0">
            <a:gsLst>
              <a:gs pos="0">
                <a:srgbClr val="532900"/>
              </a:gs>
              <a:gs pos="100000">
                <a:srgbClr val="B35800"/>
              </a:gs>
            </a:gsLst>
            <a:path path="rect">
              <a:fillToRect l="50000" t="50000" r="50000" b="50000"/>
            </a:path>
          </a:gradFill>
          <a:ln w="3175">
            <a:solidFill>
              <a:schemeClr val="tx1"/>
            </a:solidFill>
            <a:miter lim="800000"/>
            <a:headEnd/>
            <a:tailEnd/>
          </a:ln>
        </p:spPr>
        <p:txBody>
          <a:bodyPr wrap="none" anchor="ctr"/>
          <a:lstStyle/>
          <a:p>
            <a:endParaRPr lang="fr-FR">
              <a:latin typeface="Calibri" pitchFamily="34" charset="0"/>
            </a:endParaRPr>
          </a:p>
        </p:txBody>
      </p:sp>
      <p:sp>
        <p:nvSpPr>
          <p:cNvPr id="19728" name="Rectangle 274"/>
          <p:cNvSpPr>
            <a:spLocks noChangeArrowheads="1"/>
          </p:cNvSpPr>
          <p:nvPr/>
        </p:nvSpPr>
        <p:spPr bwMode="invGray">
          <a:xfrm>
            <a:off x="7247468" y="5991225"/>
            <a:ext cx="903817"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2539" tIns="45458" rIns="92539" bIns="45458" anchor="ctr"/>
          <a:lstStyle/>
          <a:p>
            <a:pPr algn="ctr" defTabSz="935038">
              <a:spcBef>
                <a:spcPct val="50000"/>
              </a:spcBef>
            </a:pPr>
            <a:r>
              <a:rPr lang="en-US" sz="1200">
                <a:solidFill>
                  <a:srgbClr val="FFFFFF"/>
                </a:solidFill>
              </a:rPr>
              <a:t>Gag-Pol</a:t>
            </a:r>
          </a:p>
        </p:txBody>
      </p:sp>
      <p:sp>
        <p:nvSpPr>
          <p:cNvPr id="19729" name="Freeform 275"/>
          <p:cNvSpPr>
            <a:spLocks noChangeAspect="1"/>
          </p:cNvSpPr>
          <p:nvPr/>
        </p:nvSpPr>
        <p:spPr bwMode="auto">
          <a:xfrm>
            <a:off x="9694334" y="5445126"/>
            <a:ext cx="71967" cy="55563"/>
          </a:xfrm>
          <a:custGeom>
            <a:avLst/>
            <a:gdLst>
              <a:gd name="T0" fmla="*/ 0 w 44"/>
              <a:gd name="T1" fmla="*/ 2147483647 h 40"/>
              <a:gd name="T2" fmla="*/ 2147483647 w 44"/>
              <a:gd name="T3" fmla="*/ 2147483647 h 40"/>
              <a:gd name="T4" fmla="*/ 2147483647 w 44"/>
              <a:gd name="T5" fmla="*/ 2147483647 h 40"/>
              <a:gd name="T6" fmla="*/ 2147483647 w 44"/>
              <a:gd name="T7" fmla="*/ 2147483647 h 40"/>
              <a:gd name="T8" fmla="*/ 0 60000 65536"/>
              <a:gd name="T9" fmla="*/ 0 60000 65536"/>
              <a:gd name="T10" fmla="*/ 0 60000 65536"/>
              <a:gd name="T11" fmla="*/ 0 60000 65536"/>
              <a:gd name="T12" fmla="*/ 0 w 44"/>
              <a:gd name="T13" fmla="*/ 0 h 40"/>
              <a:gd name="T14" fmla="*/ 44 w 44"/>
              <a:gd name="T15" fmla="*/ 40 h 40"/>
            </a:gdLst>
            <a:ahLst/>
            <a:cxnLst>
              <a:cxn ang="T8">
                <a:pos x="T0" y="T1"/>
              </a:cxn>
              <a:cxn ang="T9">
                <a:pos x="T2" y="T3"/>
              </a:cxn>
              <a:cxn ang="T10">
                <a:pos x="T4" y="T5"/>
              </a:cxn>
              <a:cxn ang="T11">
                <a:pos x="T6" y="T7"/>
              </a:cxn>
            </a:cxnLst>
            <a:rect l="T12" t="T13" r="T14" b="T15"/>
            <a:pathLst>
              <a:path w="44" h="40">
                <a:moveTo>
                  <a:pt x="0" y="2"/>
                </a:moveTo>
                <a:cubicBezTo>
                  <a:pt x="6" y="3"/>
                  <a:pt x="16" y="0"/>
                  <a:pt x="18" y="6"/>
                </a:cubicBezTo>
                <a:cubicBezTo>
                  <a:pt x="22" y="20"/>
                  <a:pt x="12" y="30"/>
                  <a:pt x="28" y="30"/>
                </a:cubicBezTo>
                <a:lnTo>
                  <a:pt x="44" y="40"/>
                </a:lnTo>
              </a:path>
            </a:pathLst>
          </a:custGeom>
          <a:noFill/>
          <a:ln w="12700">
            <a:solidFill>
              <a:srgbClr val="DD3826"/>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19730" name="Freeform 276"/>
          <p:cNvSpPr>
            <a:spLocks noChangeAspect="1"/>
          </p:cNvSpPr>
          <p:nvPr/>
        </p:nvSpPr>
        <p:spPr bwMode="auto">
          <a:xfrm>
            <a:off x="9753601" y="5376863"/>
            <a:ext cx="74084" cy="55562"/>
          </a:xfrm>
          <a:custGeom>
            <a:avLst/>
            <a:gdLst>
              <a:gd name="T0" fmla="*/ 0 w 44"/>
              <a:gd name="T1" fmla="*/ 2147483647 h 40"/>
              <a:gd name="T2" fmla="*/ 2147483647 w 44"/>
              <a:gd name="T3" fmla="*/ 2147483647 h 40"/>
              <a:gd name="T4" fmla="*/ 2147483647 w 44"/>
              <a:gd name="T5" fmla="*/ 2147483647 h 40"/>
              <a:gd name="T6" fmla="*/ 2147483647 w 44"/>
              <a:gd name="T7" fmla="*/ 2147483647 h 40"/>
              <a:gd name="T8" fmla="*/ 0 60000 65536"/>
              <a:gd name="T9" fmla="*/ 0 60000 65536"/>
              <a:gd name="T10" fmla="*/ 0 60000 65536"/>
              <a:gd name="T11" fmla="*/ 0 60000 65536"/>
              <a:gd name="T12" fmla="*/ 0 w 44"/>
              <a:gd name="T13" fmla="*/ 0 h 40"/>
              <a:gd name="T14" fmla="*/ 44 w 44"/>
              <a:gd name="T15" fmla="*/ 40 h 40"/>
            </a:gdLst>
            <a:ahLst/>
            <a:cxnLst>
              <a:cxn ang="T8">
                <a:pos x="T0" y="T1"/>
              </a:cxn>
              <a:cxn ang="T9">
                <a:pos x="T2" y="T3"/>
              </a:cxn>
              <a:cxn ang="T10">
                <a:pos x="T4" y="T5"/>
              </a:cxn>
              <a:cxn ang="T11">
                <a:pos x="T6" y="T7"/>
              </a:cxn>
            </a:cxnLst>
            <a:rect l="T12" t="T13" r="T14" b="T15"/>
            <a:pathLst>
              <a:path w="44" h="40">
                <a:moveTo>
                  <a:pt x="0" y="2"/>
                </a:moveTo>
                <a:cubicBezTo>
                  <a:pt x="6" y="3"/>
                  <a:pt x="16" y="0"/>
                  <a:pt x="18" y="6"/>
                </a:cubicBezTo>
                <a:cubicBezTo>
                  <a:pt x="22" y="20"/>
                  <a:pt x="12" y="30"/>
                  <a:pt x="28" y="30"/>
                </a:cubicBezTo>
                <a:lnTo>
                  <a:pt x="44" y="40"/>
                </a:lnTo>
              </a:path>
            </a:pathLst>
          </a:custGeom>
          <a:noFill/>
          <a:ln w="12700">
            <a:solidFill>
              <a:srgbClr val="DD3826"/>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19731" name="Freeform 277"/>
          <p:cNvSpPr>
            <a:spLocks noChangeAspect="1"/>
          </p:cNvSpPr>
          <p:nvPr/>
        </p:nvSpPr>
        <p:spPr bwMode="auto">
          <a:xfrm>
            <a:off x="9812867" y="5308601"/>
            <a:ext cx="74084" cy="55563"/>
          </a:xfrm>
          <a:custGeom>
            <a:avLst/>
            <a:gdLst>
              <a:gd name="T0" fmla="*/ 0 w 44"/>
              <a:gd name="T1" fmla="*/ 2147483647 h 40"/>
              <a:gd name="T2" fmla="*/ 2147483647 w 44"/>
              <a:gd name="T3" fmla="*/ 2147483647 h 40"/>
              <a:gd name="T4" fmla="*/ 2147483647 w 44"/>
              <a:gd name="T5" fmla="*/ 2147483647 h 40"/>
              <a:gd name="T6" fmla="*/ 2147483647 w 44"/>
              <a:gd name="T7" fmla="*/ 2147483647 h 40"/>
              <a:gd name="T8" fmla="*/ 0 60000 65536"/>
              <a:gd name="T9" fmla="*/ 0 60000 65536"/>
              <a:gd name="T10" fmla="*/ 0 60000 65536"/>
              <a:gd name="T11" fmla="*/ 0 60000 65536"/>
              <a:gd name="T12" fmla="*/ 0 w 44"/>
              <a:gd name="T13" fmla="*/ 0 h 40"/>
              <a:gd name="T14" fmla="*/ 44 w 44"/>
              <a:gd name="T15" fmla="*/ 40 h 40"/>
            </a:gdLst>
            <a:ahLst/>
            <a:cxnLst>
              <a:cxn ang="T8">
                <a:pos x="T0" y="T1"/>
              </a:cxn>
              <a:cxn ang="T9">
                <a:pos x="T2" y="T3"/>
              </a:cxn>
              <a:cxn ang="T10">
                <a:pos x="T4" y="T5"/>
              </a:cxn>
              <a:cxn ang="T11">
                <a:pos x="T6" y="T7"/>
              </a:cxn>
            </a:cxnLst>
            <a:rect l="T12" t="T13" r="T14" b="T15"/>
            <a:pathLst>
              <a:path w="44" h="40">
                <a:moveTo>
                  <a:pt x="0" y="2"/>
                </a:moveTo>
                <a:cubicBezTo>
                  <a:pt x="6" y="3"/>
                  <a:pt x="16" y="0"/>
                  <a:pt x="18" y="6"/>
                </a:cubicBezTo>
                <a:cubicBezTo>
                  <a:pt x="22" y="20"/>
                  <a:pt x="12" y="30"/>
                  <a:pt x="28" y="30"/>
                </a:cubicBezTo>
                <a:lnTo>
                  <a:pt x="44" y="40"/>
                </a:lnTo>
              </a:path>
            </a:pathLst>
          </a:custGeom>
          <a:noFill/>
          <a:ln w="12700">
            <a:solidFill>
              <a:srgbClr val="DD3826"/>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19732" name="Freeform 278"/>
          <p:cNvSpPr>
            <a:spLocks noChangeAspect="1"/>
          </p:cNvSpPr>
          <p:nvPr/>
        </p:nvSpPr>
        <p:spPr bwMode="auto">
          <a:xfrm>
            <a:off x="9874251" y="5240338"/>
            <a:ext cx="74083" cy="55562"/>
          </a:xfrm>
          <a:custGeom>
            <a:avLst/>
            <a:gdLst>
              <a:gd name="T0" fmla="*/ 0 w 44"/>
              <a:gd name="T1" fmla="*/ 2147483647 h 40"/>
              <a:gd name="T2" fmla="*/ 2147483647 w 44"/>
              <a:gd name="T3" fmla="*/ 2147483647 h 40"/>
              <a:gd name="T4" fmla="*/ 2147483647 w 44"/>
              <a:gd name="T5" fmla="*/ 2147483647 h 40"/>
              <a:gd name="T6" fmla="*/ 2147483647 w 44"/>
              <a:gd name="T7" fmla="*/ 2147483647 h 40"/>
              <a:gd name="T8" fmla="*/ 0 60000 65536"/>
              <a:gd name="T9" fmla="*/ 0 60000 65536"/>
              <a:gd name="T10" fmla="*/ 0 60000 65536"/>
              <a:gd name="T11" fmla="*/ 0 60000 65536"/>
              <a:gd name="T12" fmla="*/ 0 w 44"/>
              <a:gd name="T13" fmla="*/ 0 h 40"/>
              <a:gd name="T14" fmla="*/ 44 w 44"/>
              <a:gd name="T15" fmla="*/ 40 h 40"/>
            </a:gdLst>
            <a:ahLst/>
            <a:cxnLst>
              <a:cxn ang="T8">
                <a:pos x="T0" y="T1"/>
              </a:cxn>
              <a:cxn ang="T9">
                <a:pos x="T2" y="T3"/>
              </a:cxn>
              <a:cxn ang="T10">
                <a:pos x="T4" y="T5"/>
              </a:cxn>
              <a:cxn ang="T11">
                <a:pos x="T6" y="T7"/>
              </a:cxn>
            </a:cxnLst>
            <a:rect l="T12" t="T13" r="T14" b="T15"/>
            <a:pathLst>
              <a:path w="44" h="40">
                <a:moveTo>
                  <a:pt x="0" y="2"/>
                </a:moveTo>
                <a:cubicBezTo>
                  <a:pt x="6" y="3"/>
                  <a:pt x="16" y="0"/>
                  <a:pt x="18" y="6"/>
                </a:cubicBezTo>
                <a:cubicBezTo>
                  <a:pt x="22" y="20"/>
                  <a:pt x="12" y="30"/>
                  <a:pt x="28" y="30"/>
                </a:cubicBezTo>
                <a:lnTo>
                  <a:pt x="44" y="40"/>
                </a:lnTo>
              </a:path>
            </a:pathLst>
          </a:custGeom>
          <a:noFill/>
          <a:ln w="12700">
            <a:solidFill>
              <a:srgbClr val="DD3826"/>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19733" name="Freeform 279"/>
          <p:cNvSpPr>
            <a:spLocks noChangeAspect="1"/>
          </p:cNvSpPr>
          <p:nvPr/>
        </p:nvSpPr>
        <p:spPr bwMode="auto">
          <a:xfrm>
            <a:off x="9933517" y="5172076"/>
            <a:ext cx="74083" cy="55563"/>
          </a:xfrm>
          <a:custGeom>
            <a:avLst/>
            <a:gdLst>
              <a:gd name="T0" fmla="*/ 0 w 44"/>
              <a:gd name="T1" fmla="*/ 2147483647 h 40"/>
              <a:gd name="T2" fmla="*/ 2147483647 w 44"/>
              <a:gd name="T3" fmla="*/ 2147483647 h 40"/>
              <a:gd name="T4" fmla="*/ 2147483647 w 44"/>
              <a:gd name="T5" fmla="*/ 2147483647 h 40"/>
              <a:gd name="T6" fmla="*/ 2147483647 w 44"/>
              <a:gd name="T7" fmla="*/ 2147483647 h 40"/>
              <a:gd name="T8" fmla="*/ 0 60000 65536"/>
              <a:gd name="T9" fmla="*/ 0 60000 65536"/>
              <a:gd name="T10" fmla="*/ 0 60000 65536"/>
              <a:gd name="T11" fmla="*/ 0 60000 65536"/>
              <a:gd name="T12" fmla="*/ 0 w 44"/>
              <a:gd name="T13" fmla="*/ 0 h 40"/>
              <a:gd name="T14" fmla="*/ 44 w 44"/>
              <a:gd name="T15" fmla="*/ 40 h 40"/>
            </a:gdLst>
            <a:ahLst/>
            <a:cxnLst>
              <a:cxn ang="T8">
                <a:pos x="T0" y="T1"/>
              </a:cxn>
              <a:cxn ang="T9">
                <a:pos x="T2" y="T3"/>
              </a:cxn>
              <a:cxn ang="T10">
                <a:pos x="T4" y="T5"/>
              </a:cxn>
              <a:cxn ang="T11">
                <a:pos x="T6" y="T7"/>
              </a:cxn>
            </a:cxnLst>
            <a:rect l="T12" t="T13" r="T14" b="T15"/>
            <a:pathLst>
              <a:path w="44" h="40">
                <a:moveTo>
                  <a:pt x="0" y="2"/>
                </a:moveTo>
                <a:cubicBezTo>
                  <a:pt x="6" y="3"/>
                  <a:pt x="16" y="0"/>
                  <a:pt x="18" y="6"/>
                </a:cubicBezTo>
                <a:cubicBezTo>
                  <a:pt x="22" y="20"/>
                  <a:pt x="12" y="30"/>
                  <a:pt x="28" y="30"/>
                </a:cubicBezTo>
                <a:lnTo>
                  <a:pt x="44" y="40"/>
                </a:lnTo>
              </a:path>
            </a:pathLst>
          </a:custGeom>
          <a:noFill/>
          <a:ln w="12700">
            <a:solidFill>
              <a:srgbClr val="DD3826"/>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19734" name="Freeform 280"/>
          <p:cNvSpPr>
            <a:spLocks noChangeAspect="1"/>
          </p:cNvSpPr>
          <p:nvPr/>
        </p:nvSpPr>
        <p:spPr bwMode="auto">
          <a:xfrm>
            <a:off x="9994901" y="5103813"/>
            <a:ext cx="71967" cy="55562"/>
          </a:xfrm>
          <a:custGeom>
            <a:avLst/>
            <a:gdLst>
              <a:gd name="T0" fmla="*/ 0 w 44"/>
              <a:gd name="T1" fmla="*/ 2147483647 h 40"/>
              <a:gd name="T2" fmla="*/ 2147483647 w 44"/>
              <a:gd name="T3" fmla="*/ 2147483647 h 40"/>
              <a:gd name="T4" fmla="*/ 2147483647 w 44"/>
              <a:gd name="T5" fmla="*/ 2147483647 h 40"/>
              <a:gd name="T6" fmla="*/ 2147483647 w 44"/>
              <a:gd name="T7" fmla="*/ 2147483647 h 40"/>
              <a:gd name="T8" fmla="*/ 0 60000 65536"/>
              <a:gd name="T9" fmla="*/ 0 60000 65536"/>
              <a:gd name="T10" fmla="*/ 0 60000 65536"/>
              <a:gd name="T11" fmla="*/ 0 60000 65536"/>
              <a:gd name="T12" fmla="*/ 0 w 44"/>
              <a:gd name="T13" fmla="*/ 0 h 40"/>
              <a:gd name="T14" fmla="*/ 44 w 44"/>
              <a:gd name="T15" fmla="*/ 40 h 40"/>
            </a:gdLst>
            <a:ahLst/>
            <a:cxnLst>
              <a:cxn ang="T8">
                <a:pos x="T0" y="T1"/>
              </a:cxn>
              <a:cxn ang="T9">
                <a:pos x="T2" y="T3"/>
              </a:cxn>
              <a:cxn ang="T10">
                <a:pos x="T4" y="T5"/>
              </a:cxn>
              <a:cxn ang="T11">
                <a:pos x="T6" y="T7"/>
              </a:cxn>
            </a:cxnLst>
            <a:rect l="T12" t="T13" r="T14" b="T15"/>
            <a:pathLst>
              <a:path w="44" h="40">
                <a:moveTo>
                  <a:pt x="0" y="2"/>
                </a:moveTo>
                <a:cubicBezTo>
                  <a:pt x="6" y="3"/>
                  <a:pt x="16" y="0"/>
                  <a:pt x="18" y="6"/>
                </a:cubicBezTo>
                <a:cubicBezTo>
                  <a:pt x="22" y="20"/>
                  <a:pt x="12" y="30"/>
                  <a:pt x="28" y="30"/>
                </a:cubicBezTo>
                <a:lnTo>
                  <a:pt x="44" y="40"/>
                </a:lnTo>
              </a:path>
            </a:pathLst>
          </a:custGeom>
          <a:noFill/>
          <a:ln w="12700">
            <a:solidFill>
              <a:srgbClr val="DD3826"/>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19735" name="Freeform 281"/>
          <p:cNvSpPr>
            <a:spLocks noChangeAspect="1"/>
          </p:cNvSpPr>
          <p:nvPr/>
        </p:nvSpPr>
        <p:spPr bwMode="auto">
          <a:xfrm>
            <a:off x="10062634" y="4948238"/>
            <a:ext cx="71967" cy="55562"/>
          </a:xfrm>
          <a:custGeom>
            <a:avLst/>
            <a:gdLst>
              <a:gd name="T0" fmla="*/ 0 w 44"/>
              <a:gd name="T1" fmla="*/ 2147483647 h 40"/>
              <a:gd name="T2" fmla="*/ 2147483647 w 44"/>
              <a:gd name="T3" fmla="*/ 2147483647 h 40"/>
              <a:gd name="T4" fmla="*/ 2147483647 w 44"/>
              <a:gd name="T5" fmla="*/ 2147483647 h 40"/>
              <a:gd name="T6" fmla="*/ 2147483647 w 44"/>
              <a:gd name="T7" fmla="*/ 2147483647 h 40"/>
              <a:gd name="T8" fmla="*/ 0 60000 65536"/>
              <a:gd name="T9" fmla="*/ 0 60000 65536"/>
              <a:gd name="T10" fmla="*/ 0 60000 65536"/>
              <a:gd name="T11" fmla="*/ 0 60000 65536"/>
              <a:gd name="T12" fmla="*/ 0 w 44"/>
              <a:gd name="T13" fmla="*/ 0 h 40"/>
              <a:gd name="T14" fmla="*/ 44 w 44"/>
              <a:gd name="T15" fmla="*/ 40 h 40"/>
            </a:gdLst>
            <a:ahLst/>
            <a:cxnLst>
              <a:cxn ang="T8">
                <a:pos x="T0" y="T1"/>
              </a:cxn>
              <a:cxn ang="T9">
                <a:pos x="T2" y="T3"/>
              </a:cxn>
              <a:cxn ang="T10">
                <a:pos x="T4" y="T5"/>
              </a:cxn>
              <a:cxn ang="T11">
                <a:pos x="T6" y="T7"/>
              </a:cxn>
            </a:cxnLst>
            <a:rect l="T12" t="T13" r="T14" b="T15"/>
            <a:pathLst>
              <a:path w="44" h="40">
                <a:moveTo>
                  <a:pt x="0" y="2"/>
                </a:moveTo>
                <a:cubicBezTo>
                  <a:pt x="6" y="3"/>
                  <a:pt x="16" y="0"/>
                  <a:pt x="18" y="6"/>
                </a:cubicBezTo>
                <a:cubicBezTo>
                  <a:pt x="22" y="20"/>
                  <a:pt x="12" y="30"/>
                  <a:pt x="28" y="30"/>
                </a:cubicBezTo>
                <a:lnTo>
                  <a:pt x="44" y="40"/>
                </a:lnTo>
              </a:path>
            </a:pathLst>
          </a:custGeom>
          <a:noFill/>
          <a:ln w="12700">
            <a:solidFill>
              <a:srgbClr val="DD3826"/>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19736" name="Freeform 282"/>
          <p:cNvSpPr>
            <a:spLocks noChangeAspect="1"/>
          </p:cNvSpPr>
          <p:nvPr/>
        </p:nvSpPr>
        <p:spPr bwMode="auto">
          <a:xfrm>
            <a:off x="10096501" y="4873626"/>
            <a:ext cx="71967" cy="55563"/>
          </a:xfrm>
          <a:custGeom>
            <a:avLst/>
            <a:gdLst>
              <a:gd name="T0" fmla="*/ 0 w 44"/>
              <a:gd name="T1" fmla="*/ 2147483647 h 40"/>
              <a:gd name="T2" fmla="*/ 2147483647 w 44"/>
              <a:gd name="T3" fmla="*/ 2147483647 h 40"/>
              <a:gd name="T4" fmla="*/ 2147483647 w 44"/>
              <a:gd name="T5" fmla="*/ 2147483647 h 40"/>
              <a:gd name="T6" fmla="*/ 2147483647 w 44"/>
              <a:gd name="T7" fmla="*/ 2147483647 h 40"/>
              <a:gd name="T8" fmla="*/ 0 60000 65536"/>
              <a:gd name="T9" fmla="*/ 0 60000 65536"/>
              <a:gd name="T10" fmla="*/ 0 60000 65536"/>
              <a:gd name="T11" fmla="*/ 0 60000 65536"/>
              <a:gd name="T12" fmla="*/ 0 w 44"/>
              <a:gd name="T13" fmla="*/ 0 h 40"/>
              <a:gd name="T14" fmla="*/ 44 w 44"/>
              <a:gd name="T15" fmla="*/ 40 h 40"/>
            </a:gdLst>
            <a:ahLst/>
            <a:cxnLst>
              <a:cxn ang="T8">
                <a:pos x="T0" y="T1"/>
              </a:cxn>
              <a:cxn ang="T9">
                <a:pos x="T2" y="T3"/>
              </a:cxn>
              <a:cxn ang="T10">
                <a:pos x="T4" y="T5"/>
              </a:cxn>
              <a:cxn ang="T11">
                <a:pos x="T6" y="T7"/>
              </a:cxn>
            </a:cxnLst>
            <a:rect l="T12" t="T13" r="T14" b="T15"/>
            <a:pathLst>
              <a:path w="44" h="40">
                <a:moveTo>
                  <a:pt x="0" y="2"/>
                </a:moveTo>
                <a:cubicBezTo>
                  <a:pt x="6" y="3"/>
                  <a:pt x="16" y="0"/>
                  <a:pt x="18" y="6"/>
                </a:cubicBezTo>
                <a:cubicBezTo>
                  <a:pt x="22" y="20"/>
                  <a:pt x="12" y="30"/>
                  <a:pt x="28" y="30"/>
                </a:cubicBezTo>
                <a:lnTo>
                  <a:pt x="44" y="40"/>
                </a:lnTo>
              </a:path>
            </a:pathLst>
          </a:custGeom>
          <a:noFill/>
          <a:ln w="12700">
            <a:solidFill>
              <a:srgbClr val="DD3826"/>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19737" name="Freeform 283"/>
          <p:cNvSpPr>
            <a:spLocks noChangeAspect="1"/>
          </p:cNvSpPr>
          <p:nvPr/>
        </p:nvSpPr>
        <p:spPr bwMode="auto">
          <a:xfrm rot="-1358470">
            <a:off x="8957734" y="5356226"/>
            <a:ext cx="74084" cy="55563"/>
          </a:xfrm>
          <a:custGeom>
            <a:avLst/>
            <a:gdLst>
              <a:gd name="T0" fmla="*/ 0 w 44"/>
              <a:gd name="T1" fmla="*/ 2147483647 h 40"/>
              <a:gd name="T2" fmla="*/ 2147483647 w 44"/>
              <a:gd name="T3" fmla="*/ 2147483647 h 40"/>
              <a:gd name="T4" fmla="*/ 2147483647 w 44"/>
              <a:gd name="T5" fmla="*/ 2147483647 h 40"/>
              <a:gd name="T6" fmla="*/ 2147483647 w 44"/>
              <a:gd name="T7" fmla="*/ 2147483647 h 40"/>
              <a:gd name="T8" fmla="*/ 0 60000 65536"/>
              <a:gd name="T9" fmla="*/ 0 60000 65536"/>
              <a:gd name="T10" fmla="*/ 0 60000 65536"/>
              <a:gd name="T11" fmla="*/ 0 60000 65536"/>
              <a:gd name="T12" fmla="*/ 0 w 44"/>
              <a:gd name="T13" fmla="*/ 0 h 40"/>
              <a:gd name="T14" fmla="*/ 44 w 44"/>
              <a:gd name="T15" fmla="*/ 40 h 40"/>
            </a:gdLst>
            <a:ahLst/>
            <a:cxnLst>
              <a:cxn ang="T8">
                <a:pos x="T0" y="T1"/>
              </a:cxn>
              <a:cxn ang="T9">
                <a:pos x="T2" y="T3"/>
              </a:cxn>
              <a:cxn ang="T10">
                <a:pos x="T4" y="T5"/>
              </a:cxn>
              <a:cxn ang="T11">
                <a:pos x="T6" y="T7"/>
              </a:cxn>
            </a:cxnLst>
            <a:rect l="T12" t="T13" r="T14" b="T15"/>
            <a:pathLst>
              <a:path w="44" h="40">
                <a:moveTo>
                  <a:pt x="0" y="2"/>
                </a:moveTo>
                <a:cubicBezTo>
                  <a:pt x="6" y="3"/>
                  <a:pt x="16" y="0"/>
                  <a:pt x="18" y="6"/>
                </a:cubicBezTo>
                <a:cubicBezTo>
                  <a:pt x="22" y="20"/>
                  <a:pt x="12" y="30"/>
                  <a:pt x="28" y="30"/>
                </a:cubicBezTo>
                <a:lnTo>
                  <a:pt x="44" y="40"/>
                </a:lnTo>
              </a:path>
            </a:pathLst>
          </a:custGeom>
          <a:noFill/>
          <a:ln w="12700">
            <a:solidFill>
              <a:srgbClr val="DD3826"/>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19738" name="Freeform 284"/>
          <p:cNvSpPr>
            <a:spLocks noChangeAspect="1"/>
          </p:cNvSpPr>
          <p:nvPr/>
        </p:nvSpPr>
        <p:spPr bwMode="auto">
          <a:xfrm rot="-1358470">
            <a:off x="8885767" y="5219701"/>
            <a:ext cx="74084" cy="55563"/>
          </a:xfrm>
          <a:custGeom>
            <a:avLst/>
            <a:gdLst>
              <a:gd name="T0" fmla="*/ 0 w 44"/>
              <a:gd name="T1" fmla="*/ 2147483647 h 40"/>
              <a:gd name="T2" fmla="*/ 2147483647 w 44"/>
              <a:gd name="T3" fmla="*/ 2147483647 h 40"/>
              <a:gd name="T4" fmla="*/ 2147483647 w 44"/>
              <a:gd name="T5" fmla="*/ 2147483647 h 40"/>
              <a:gd name="T6" fmla="*/ 2147483647 w 44"/>
              <a:gd name="T7" fmla="*/ 2147483647 h 40"/>
              <a:gd name="T8" fmla="*/ 0 60000 65536"/>
              <a:gd name="T9" fmla="*/ 0 60000 65536"/>
              <a:gd name="T10" fmla="*/ 0 60000 65536"/>
              <a:gd name="T11" fmla="*/ 0 60000 65536"/>
              <a:gd name="T12" fmla="*/ 0 w 44"/>
              <a:gd name="T13" fmla="*/ 0 h 40"/>
              <a:gd name="T14" fmla="*/ 44 w 44"/>
              <a:gd name="T15" fmla="*/ 40 h 40"/>
            </a:gdLst>
            <a:ahLst/>
            <a:cxnLst>
              <a:cxn ang="T8">
                <a:pos x="T0" y="T1"/>
              </a:cxn>
              <a:cxn ang="T9">
                <a:pos x="T2" y="T3"/>
              </a:cxn>
              <a:cxn ang="T10">
                <a:pos x="T4" y="T5"/>
              </a:cxn>
              <a:cxn ang="T11">
                <a:pos x="T6" y="T7"/>
              </a:cxn>
            </a:cxnLst>
            <a:rect l="T12" t="T13" r="T14" b="T15"/>
            <a:pathLst>
              <a:path w="44" h="40">
                <a:moveTo>
                  <a:pt x="0" y="2"/>
                </a:moveTo>
                <a:cubicBezTo>
                  <a:pt x="6" y="3"/>
                  <a:pt x="16" y="0"/>
                  <a:pt x="18" y="6"/>
                </a:cubicBezTo>
                <a:cubicBezTo>
                  <a:pt x="22" y="20"/>
                  <a:pt x="12" y="30"/>
                  <a:pt x="28" y="30"/>
                </a:cubicBezTo>
                <a:lnTo>
                  <a:pt x="44" y="40"/>
                </a:lnTo>
              </a:path>
            </a:pathLst>
          </a:custGeom>
          <a:noFill/>
          <a:ln w="12700">
            <a:solidFill>
              <a:srgbClr val="DD3826"/>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19739" name="Oval 285"/>
          <p:cNvSpPr>
            <a:spLocks noChangeAspect="1" noChangeArrowheads="1"/>
          </p:cNvSpPr>
          <p:nvPr/>
        </p:nvSpPr>
        <p:spPr bwMode="auto">
          <a:xfrm>
            <a:off x="9772651" y="5262564"/>
            <a:ext cx="86783" cy="73025"/>
          </a:xfrm>
          <a:prstGeom prst="ellipse">
            <a:avLst/>
          </a:prstGeom>
          <a:solidFill>
            <a:srgbClr val="848B60">
              <a:alpha val="81960"/>
            </a:srgbClr>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19740" name="Oval 286"/>
          <p:cNvSpPr>
            <a:spLocks noChangeAspect="1" noChangeArrowheads="1"/>
          </p:cNvSpPr>
          <p:nvPr/>
        </p:nvSpPr>
        <p:spPr bwMode="auto">
          <a:xfrm>
            <a:off x="9831918" y="5195889"/>
            <a:ext cx="86783" cy="73025"/>
          </a:xfrm>
          <a:prstGeom prst="ellipse">
            <a:avLst/>
          </a:prstGeom>
          <a:solidFill>
            <a:srgbClr val="848B60">
              <a:alpha val="81960"/>
            </a:srgbClr>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19741" name="Oval 287"/>
          <p:cNvSpPr>
            <a:spLocks noChangeAspect="1" noChangeArrowheads="1"/>
          </p:cNvSpPr>
          <p:nvPr/>
        </p:nvSpPr>
        <p:spPr bwMode="auto">
          <a:xfrm>
            <a:off x="9884833" y="5126039"/>
            <a:ext cx="86784" cy="73025"/>
          </a:xfrm>
          <a:prstGeom prst="ellipse">
            <a:avLst/>
          </a:prstGeom>
          <a:solidFill>
            <a:srgbClr val="848B60">
              <a:alpha val="81960"/>
            </a:srgbClr>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19742" name="Oval 288"/>
          <p:cNvSpPr>
            <a:spLocks noChangeAspect="1" noChangeArrowheads="1"/>
          </p:cNvSpPr>
          <p:nvPr/>
        </p:nvSpPr>
        <p:spPr bwMode="auto">
          <a:xfrm>
            <a:off x="9931400" y="5057776"/>
            <a:ext cx="86784" cy="73025"/>
          </a:xfrm>
          <a:prstGeom prst="ellipse">
            <a:avLst/>
          </a:prstGeom>
          <a:solidFill>
            <a:srgbClr val="848B60">
              <a:alpha val="81960"/>
            </a:srgbClr>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19743" name="Oval 289"/>
          <p:cNvSpPr>
            <a:spLocks noChangeAspect="1" noChangeArrowheads="1"/>
          </p:cNvSpPr>
          <p:nvPr/>
        </p:nvSpPr>
        <p:spPr bwMode="auto">
          <a:xfrm>
            <a:off x="10020300" y="4908551"/>
            <a:ext cx="86784" cy="73025"/>
          </a:xfrm>
          <a:prstGeom prst="ellipse">
            <a:avLst/>
          </a:prstGeom>
          <a:solidFill>
            <a:srgbClr val="848B60">
              <a:alpha val="81960"/>
            </a:srgbClr>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19744" name="Oval 290"/>
          <p:cNvSpPr>
            <a:spLocks noChangeAspect="1" noChangeArrowheads="1"/>
          </p:cNvSpPr>
          <p:nvPr/>
        </p:nvSpPr>
        <p:spPr bwMode="auto">
          <a:xfrm>
            <a:off x="9711267" y="5330826"/>
            <a:ext cx="86784" cy="73025"/>
          </a:xfrm>
          <a:prstGeom prst="ellipse">
            <a:avLst/>
          </a:prstGeom>
          <a:solidFill>
            <a:srgbClr val="848B60">
              <a:alpha val="81960"/>
            </a:srgbClr>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19745" name="Oval 291"/>
          <p:cNvSpPr>
            <a:spLocks noChangeAspect="1" noChangeArrowheads="1"/>
          </p:cNvSpPr>
          <p:nvPr/>
        </p:nvSpPr>
        <p:spPr bwMode="auto">
          <a:xfrm>
            <a:off x="9643533" y="5392739"/>
            <a:ext cx="86784" cy="73025"/>
          </a:xfrm>
          <a:prstGeom prst="ellipse">
            <a:avLst/>
          </a:prstGeom>
          <a:solidFill>
            <a:srgbClr val="848B60">
              <a:alpha val="81960"/>
            </a:srgbClr>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19746" name="Oval 292"/>
          <p:cNvSpPr>
            <a:spLocks noChangeAspect="1" noChangeArrowheads="1"/>
          </p:cNvSpPr>
          <p:nvPr/>
        </p:nvSpPr>
        <p:spPr bwMode="auto">
          <a:xfrm>
            <a:off x="10054167" y="4838701"/>
            <a:ext cx="86784" cy="73025"/>
          </a:xfrm>
          <a:prstGeom prst="ellipse">
            <a:avLst/>
          </a:prstGeom>
          <a:solidFill>
            <a:srgbClr val="848B60">
              <a:alpha val="81960"/>
            </a:srgbClr>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19747" name="Freeform 293"/>
          <p:cNvSpPr>
            <a:spLocks noChangeAspect="1"/>
          </p:cNvSpPr>
          <p:nvPr/>
        </p:nvSpPr>
        <p:spPr bwMode="auto">
          <a:xfrm>
            <a:off x="10028767" y="5022851"/>
            <a:ext cx="71967" cy="55563"/>
          </a:xfrm>
          <a:custGeom>
            <a:avLst/>
            <a:gdLst>
              <a:gd name="T0" fmla="*/ 0 w 44"/>
              <a:gd name="T1" fmla="*/ 2147483647 h 40"/>
              <a:gd name="T2" fmla="*/ 2147483647 w 44"/>
              <a:gd name="T3" fmla="*/ 2147483647 h 40"/>
              <a:gd name="T4" fmla="*/ 2147483647 w 44"/>
              <a:gd name="T5" fmla="*/ 2147483647 h 40"/>
              <a:gd name="T6" fmla="*/ 2147483647 w 44"/>
              <a:gd name="T7" fmla="*/ 2147483647 h 40"/>
              <a:gd name="T8" fmla="*/ 0 60000 65536"/>
              <a:gd name="T9" fmla="*/ 0 60000 65536"/>
              <a:gd name="T10" fmla="*/ 0 60000 65536"/>
              <a:gd name="T11" fmla="*/ 0 60000 65536"/>
              <a:gd name="T12" fmla="*/ 0 w 44"/>
              <a:gd name="T13" fmla="*/ 0 h 40"/>
              <a:gd name="T14" fmla="*/ 44 w 44"/>
              <a:gd name="T15" fmla="*/ 40 h 40"/>
            </a:gdLst>
            <a:ahLst/>
            <a:cxnLst>
              <a:cxn ang="T8">
                <a:pos x="T0" y="T1"/>
              </a:cxn>
              <a:cxn ang="T9">
                <a:pos x="T2" y="T3"/>
              </a:cxn>
              <a:cxn ang="T10">
                <a:pos x="T4" y="T5"/>
              </a:cxn>
              <a:cxn ang="T11">
                <a:pos x="T6" y="T7"/>
              </a:cxn>
            </a:cxnLst>
            <a:rect l="T12" t="T13" r="T14" b="T15"/>
            <a:pathLst>
              <a:path w="44" h="40">
                <a:moveTo>
                  <a:pt x="0" y="2"/>
                </a:moveTo>
                <a:cubicBezTo>
                  <a:pt x="6" y="3"/>
                  <a:pt x="16" y="0"/>
                  <a:pt x="18" y="6"/>
                </a:cubicBezTo>
                <a:cubicBezTo>
                  <a:pt x="22" y="20"/>
                  <a:pt x="12" y="30"/>
                  <a:pt x="28" y="30"/>
                </a:cubicBezTo>
                <a:lnTo>
                  <a:pt x="44" y="40"/>
                </a:lnTo>
              </a:path>
            </a:pathLst>
          </a:custGeom>
          <a:noFill/>
          <a:ln w="12700">
            <a:solidFill>
              <a:srgbClr val="DD3826"/>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19748" name="Oval 294"/>
          <p:cNvSpPr>
            <a:spLocks noChangeAspect="1" noChangeArrowheads="1"/>
          </p:cNvSpPr>
          <p:nvPr/>
        </p:nvSpPr>
        <p:spPr bwMode="auto">
          <a:xfrm>
            <a:off x="9975851" y="4984751"/>
            <a:ext cx="86783" cy="73025"/>
          </a:xfrm>
          <a:prstGeom prst="ellipse">
            <a:avLst/>
          </a:prstGeom>
          <a:solidFill>
            <a:srgbClr val="848B60">
              <a:alpha val="81960"/>
            </a:srgbClr>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19749" name="Freeform 295"/>
          <p:cNvSpPr>
            <a:spLocks noChangeAspect="1"/>
          </p:cNvSpPr>
          <p:nvPr/>
        </p:nvSpPr>
        <p:spPr bwMode="auto">
          <a:xfrm rot="-1358470">
            <a:off x="8917517" y="5080001"/>
            <a:ext cx="74083" cy="55563"/>
          </a:xfrm>
          <a:custGeom>
            <a:avLst/>
            <a:gdLst>
              <a:gd name="T0" fmla="*/ 0 w 44"/>
              <a:gd name="T1" fmla="*/ 2147483647 h 40"/>
              <a:gd name="T2" fmla="*/ 2147483647 w 44"/>
              <a:gd name="T3" fmla="*/ 2147483647 h 40"/>
              <a:gd name="T4" fmla="*/ 2147483647 w 44"/>
              <a:gd name="T5" fmla="*/ 2147483647 h 40"/>
              <a:gd name="T6" fmla="*/ 2147483647 w 44"/>
              <a:gd name="T7" fmla="*/ 2147483647 h 40"/>
              <a:gd name="T8" fmla="*/ 0 60000 65536"/>
              <a:gd name="T9" fmla="*/ 0 60000 65536"/>
              <a:gd name="T10" fmla="*/ 0 60000 65536"/>
              <a:gd name="T11" fmla="*/ 0 60000 65536"/>
              <a:gd name="T12" fmla="*/ 0 w 44"/>
              <a:gd name="T13" fmla="*/ 0 h 40"/>
              <a:gd name="T14" fmla="*/ 44 w 44"/>
              <a:gd name="T15" fmla="*/ 40 h 40"/>
            </a:gdLst>
            <a:ahLst/>
            <a:cxnLst>
              <a:cxn ang="T8">
                <a:pos x="T0" y="T1"/>
              </a:cxn>
              <a:cxn ang="T9">
                <a:pos x="T2" y="T3"/>
              </a:cxn>
              <a:cxn ang="T10">
                <a:pos x="T4" y="T5"/>
              </a:cxn>
              <a:cxn ang="T11">
                <a:pos x="T6" y="T7"/>
              </a:cxn>
            </a:cxnLst>
            <a:rect l="T12" t="T13" r="T14" b="T15"/>
            <a:pathLst>
              <a:path w="44" h="40">
                <a:moveTo>
                  <a:pt x="0" y="2"/>
                </a:moveTo>
                <a:cubicBezTo>
                  <a:pt x="6" y="3"/>
                  <a:pt x="16" y="0"/>
                  <a:pt x="18" y="6"/>
                </a:cubicBezTo>
                <a:cubicBezTo>
                  <a:pt x="22" y="20"/>
                  <a:pt x="12" y="30"/>
                  <a:pt x="28" y="30"/>
                </a:cubicBezTo>
                <a:lnTo>
                  <a:pt x="44" y="40"/>
                </a:lnTo>
              </a:path>
            </a:pathLst>
          </a:custGeom>
          <a:noFill/>
          <a:ln w="12700">
            <a:solidFill>
              <a:srgbClr val="DD3826"/>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19750" name="Freeform 296"/>
          <p:cNvSpPr>
            <a:spLocks noChangeAspect="1"/>
          </p:cNvSpPr>
          <p:nvPr/>
        </p:nvSpPr>
        <p:spPr bwMode="auto">
          <a:xfrm rot="-1358470">
            <a:off x="9000067" y="4981576"/>
            <a:ext cx="74084" cy="55563"/>
          </a:xfrm>
          <a:custGeom>
            <a:avLst/>
            <a:gdLst>
              <a:gd name="T0" fmla="*/ 0 w 44"/>
              <a:gd name="T1" fmla="*/ 2147483647 h 40"/>
              <a:gd name="T2" fmla="*/ 2147483647 w 44"/>
              <a:gd name="T3" fmla="*/ 2147483647 h 40"/>
              <a:gd name="T4" fmla="*/ 2147483647 w 44"/>
              <a:gd name="T5" fmla="*/ 2147483647 h 40"/>
              <a:gd name="T6" fmla="*/ 2147483647 w 44"/>
              <a:gd name="T7" fmla="*/ 2147483647 h 40"/>
              <a:gd name="T8" fmla="*/ 0 60000 65536"/>
              <a:gd name="T9" fmla="*/ 0 60000 65536"/>
              <a:gd name="T10" fmla="*/ 0 60000 65536"/>
              <a:gd name="T11" fmla="*/ 0 60000 65536"/>
              <a:gd name="T12" fmla="*/ 0 w 44"/>
              <a:gd name="T13" fmla="*/ 0 h 40"/>
              <a:gd name="T14" fmla="*/ 44 w 44"/>
              <a:gd name="T15" fmla="*/ 40 h 40"/>
            </a:gdLst>
            <a:ahLst/>
            <a:cxnLst>
              <a:cxn ang="T8">
                <a:pos x="T0" y="T1"/>
              </a:cxn>
              <a:cxn ang="T9">
                <a:pos x="T2" y="T3"/>
              </a:cxn>
              <a:cxn ang="T10">
                <a:pos x="T4" y="T5"/>
              </a:cxn>
              <a:cxn ang="T11">
                <a:pos x="T6" y="T7"/>
              </a:cxn>
            </a:cxnLst>
            <a:rect l="T12" t="T13" r="T14" b="T15"/>
            <a:pathLst>
              <a:path w="44" h="40">
                <a:moveTo>
                  <a:pt x="0" y="2"/>
                </a:moveTo>
                <a:cubicBezTo>
                  <a:pt x="6" y="3"/>
                  <a:pt x="16" y="0"/>
                  <a:pt x="18" y="6"/>
                </a:cubicBezTo>
                <a:cubicBezTo>
                  <a:pt x="22" y="20"/>
                  <a:pt x="12" y="30"/>
                  <a:pt x="28" y="30"/>
                </a:cubicBezTo>
                <a:lnTo>
                  <a:pt x="44" y="40"/>
                </a:lnTo>
              </a:path>
            </a:pathLst>
          </a:custGeom>
          <a:noFill/>
          <a:ln w="12700">
            <a:solidFill>
              <a:srgbClr val="DD3826"/>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19751" name="Oval 297"/>
          <p:cNvSpPr>
            <a:spLocks noChangeAspect="1" noChangeArrowheads="1"/>
          </p:cNvSpPr>
          <p:nvPr/>
        </p:nvSpPr>
        <p:spPr bwMode="auto">
          <a:xfrm rot="-7891906">
            <a:off x="8831264" y="5187422"/>
            <a:ext cx="73025" cy="86783"/>
          </a:xfrm>
          <a:prstGeom prst="ellipse">
            <a:avLst/>
          </a:prstGeom>
          <a:solidFill>
            <a:srgbClr val="848B60"/>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19752" name="Oval 298"/>
          <p:cNvSpPr>
            <a:spLocks noChangeAspect="1" noChangeArrowheads="1"/>
          </p:cNvSpPr>
          <p:nvPr/>
        </p:nvSpPr>
        <p:spPr bwMode="auto">
          <a:xfrm rot="-7891906">
            <a:off x="8863013" y="5041371"/>
            <a:ext cx="73025" cy="86784"/>
          </a:xfrm>
          <a:prstGeom prst="ellipse">
            <a:avLst/>
          </a:prstGeom>
          <a:solidFill>
            <a:srgbClr val="848B60"/>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19753" name="Oval 299"/>
          <p:cNvSpPr>
            <a:spLocks noChangeAspect="1" noChangeArrowheads="1"/>
          </p:cNvSpPr>
          <p:nvPr/>
        </p:nvSpPr>
        <p:spPr bwMode="auto">
          <a:xfrm rot="-7891906">
            <a:off x="8955088" y="4940830"/>
            <a:ext cx="73025" cy="84667"/>
          </a:xfrm>
          <a:prstGeom prst="ellipse">
            <a:avLst/>
          </a:prstGeom>
          <a:solidFill>
            <a:srgbClr val="848B60"/>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19754" name="Line 300"/>
          <p:cNvSpPr>
            <a:spLocks noChangeShapeType="1"/>
          </p:cNvSpPr>
          <p:nvPr/>
        </p:nvSpPr>
        <p:spPr bwMode="auto">
          <a:xfrm rot="4135323" flipH="1">
            <a:off x="10305256" y="4857486"/>
            <a:ext cx="39688" cy="59267"/>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19755" name="Line 301"/>
          <p:cNvSpPr>
            <a:spLocks noChangeShapeType="1"/>
          </p:cNvSpPr>
          <p:nvPr/>
        </p:nvSpPr>
        <p:spPr bwMode="auto">
          <a:xfrm rot="4135323" flipH="1">
            <a:off x="10321661" y="4844786"/>
            <a:ext cx="42862" cy="65616"/>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19756" name="Oval 302"/>
          <p:cNvSpPr>
            <a:spLocks noChangeArrowheads="1"/>
          </p:cNvSpPr>
          <p:nvPr/>
        </p:nvSpPr>
        <p:spPr bwMode="auto">
          <a:xfrm rot="5700051">
            <a:off x="10341505" y="4851930"/>
            <a:ext cx="73025" cy="110067"/>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19757" name="Oval 303"/>
          <p:cNvSpPr>
            <a:spLocks noChangeArrowheads="1"/>
          </p:cNvSpPr>
          <p:nvPr/>
        </p:nvSpPr>
        <p:spPr bwMode="auto">
          <a:xfrm rot="5700051">
            <a:off x="10353146" y="4802189"/>
            <a:ext cx="73025" cy="107949"/>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19758" name="Oval 304"/>
          <p:cNvSpPr>
            <a:spLocks noChangeAspect="1" noChangeArrowheads="1"/>
          </p:cNvSpPr>
          <p:nvPr/>
        </p:nvSpPr>
        <p:spPr bwMode="auto">
          <a:xfrm rot="5700051">
            <a:off x="10363465" y="4829970"/>
            <a:ext cx="77788" cy="107949"/>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19759" name="Line 305"/>
          <p:cNvSpPr>
            <a:spLocks noChangeShapeType="1"/>
          </p:cNvSpPr>
          <p:nvPr/>
        </p:nvSpPr>
        <p:spPr bwMode="auto">
          <a:xfrm rot="4135323" flipH="1">
            <a:off x="10132748" y="5173927"/>
            <a:ext cx="39688" cy="61384"/>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19760" name="Line 306"/>
          <p:cNvSpPr>
            <a:spLocks noChangeShapeType="1"/>
          </p:cNvSpPr>
          <p:nvPr/>
        </p:nvSpPr>
        <p:spPr bwMode="auto">
          <a:xfrm rot="4135323" flipH="1">
            <a:off x="10148094" y="5162286"/>
            <a:ext cx="42862" cy="65616"/>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19761" name="Oval 307"/>
          <p:cNvSpPr>
            <a:spLocks noChangeArrowheads="1"/>
          </p:cNvSpPr>
          <p:nvPr/>
        </p:nvSpPr>
        <p:spPr bwMode="auto">
          <a:xfrm rot="5700051">
            <a:off x="10168997" y="5170488"/>
            <a:ext cx="73025" cy="107951"/>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19762" name="Oval 308"/>
          <p:cNvSpPr>
            <a:spLocks noChangeArrowheads="1"/>
          </p:cNvSpPr>
          <p:nvPr/>
        </p:nvSpPr>
        <p:spPr bwMode="auto">
          <a:xfrm rot="5700051">
            <a:off x="10179580" y="5119689"/>
            <a:ext cx="73025" cy="107949"/>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19763" name="Oval 309"/>
          <p:cNvSpPr>
            <a:spLocks noChangeAspect="1" noChangeArrowheads="1"/>
          </p:cNvSpPr>
          <p:nvPr/>
        </p:nvSpPr>
        <p:spPr bwMode="auto">
          <a:xfrm rot="5700051">
            <a:off x="10190957" y="5146411"/>
            <a:ext cx="77788" cy="110067"/>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3442998" name="Freeform 310"/>
          <p:cNvSpPr>
            <a:spLocks noChangeAspect="1"/>
          </p:cNvSpPr>
          <p:nvPr/>
        </p:nvSpPr>
        <p:spPr bwMode="auto">
          <a:xfrm>
            <a:off x="3913717" y="3749676"/>
            <a:ext cx="381000" cy="347663"/>
          </a:xfrm>
          <a:custGeom>
            <a:avLst/>
            <a:gdLst/>
            <a:ahLst/>
            <a:cxnLst>
              <a:cxn ang="0">
                <a:pos x="168" y="24"/>
              </a:cxn>
              <a:cxn ang="0">
                <a:pos x="72" y="168"/>
              </a:cxn>
              <a:cxn ang="0">
                <a:pos x="24" y="312"/>
              </a:cxn>
              <a:cxn ang="0">
                <a:pos x="216" y="360"/>
              </a:cxn>
              <a:cxn ang="0">
                <a:pos x="312" y="312"/>
              </a:cxn>
              <a:cxn ang="0">
                <a:pos x="312" y="168"/>
              </a:cxn>
              <a:cxn ang="0">
                <a:pos x="264" y="24"/>
              </a:cxn>
              <a:cxn ang="0">
                <a:pos x="168" y="24"/>
              </a:cxn>
            </a:cxnLst>
            <a:rect l="0" t="0" r="r" b="b"/>
            <a:pathLst>
              <a:path w="328" h="360">
                <a:moveTo>
                  <a:pt x="168" y="24"/>
                </a:moveTo>
                <a:cubicBezTo>
                  <a:pt x="136" y="48"/>
                  <a:pt x="96" y="120"/>
                  <a:pt x="72" y="168"/>
                </a:cubicBezTo>
                <a:cubicBezTo>
                  <a:pt x="48" y="216"/>
                  <a:pt x="0" y="280"/>
                  <a:pt x="24" y="312"/>
                </a:cubicBezTo>
                <a:cubicBezTo>
                  <a:pt x="48" y="344"/>
                  <a:pt x="168" y="360"/>
                  <a:pt x="216" y="360"/>
                </a:cubicBezTo>
                <a:cubicBezTo>
                  <a:pt x="264" y="360"/>
                  <a:pt x="296" y="344"/>
                  <a:pt x="312" y="312"/>
                </a:cubicBezTo>
                <a:cubicBezTo>
                  <a:pt x="328" y="280"/>
                  <a:pt x="320" y="216"/>
                  <a:pt x="312" y="168"/>
                </a:cubicBezTo>
                <a:cubicBezTo>
                  <a:pt x="304" y="120"/>
                  <a:pt x="288" y="48"/>
                  <a:pt x="264" y="24"/>
                </a:cubicBezTo>
                <a:cubicBezTo>
                  <a:pt x="240" y="0"/>
                  <a:pt x="200" y="0"/>
                  <a:pt x="168" y="24"/>
                </a:cubicBezTo>
                <a:close/>
              </a:path>
            </a:pathLst>
          </a:custGeom>
          <a:gradFill rotWithShape="0">
            <a:gsLst>
              <a:gs pos="0">
                <a:srgbClr val="9C763C"/>
              </a:gs>
              <a:gs pos="100000">
                <a:srgbClr val="9C763C">
                  <a:gamma/>
                  <a:shade val="37255"/>
                  <a:invGamma/>
                </a:srgbClr>
              </a:gs>
            </a:gsLst>
            <a:path path="rect">
              <a:fillToRect l="100000" b="100000"/>
            </a:path>
          </a:gradFill>
          <a:ln w="22225" cap="flat" cmpd="sng">
            <a:solidFill>
              <a:srgbClr val="D8C6BC"/>
            </a:solidFill>
            <a:prstDash val="sysDot"/>
            <a:round/>
            <a:headEnd/>
            <a:tailEnd/>
          </a:ln>
          <a:effectLst>
            <a:outerShdw blurRad="63500" dist="203199" dir="6179810" algn="ctr" rotWithShape="0">
              <a:srgbClr val="786842">
                <a:alpha val="85001"/>
              </a:srgbClr>
            </a:outerShdw>
          </a:effectLst>
        </p:spPr>
        <p:txBody>
          <a:bodyPr wrap="none" anchor="ctr"/>
          <a:lstStyle/>
          <a:p>
            <a:pPr fontAlgn="auto">
              <a:spcBef>
                <a:spcPts val="0"/>
              </a:spcBef>
              <a:spcAft>
                <a:spcPts val="0"/>
              </a:spcAft>
              <a:defRPr/>
            </a:pPr>
            <a:endParaRPr lang="fr-FR">
              <a:latin typeface="+mn-lt"/>
              <a:cs typeface="+mn-cs"/>
            </a:endParaRPr>
          </a:p>
        </p:txBody>
      </p:sp>
      <p:sp>
        <p:nvSpPr>
          <p:cNvPr id="19765" name="Freeform 311"/>
          <p:cNvSpPr>
            <a:spLocks/>
          </p:cNvSpPr>
          <p:nvPr/>
        </p:nvSpPr>
        <p:spPr bwMode="auto">
          <a:xfrm>
            <a:off x="4199468" y="4052889"/>
            <a:ext cx="65617" cy="968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4A381C"/>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766" name="Freeform 312"/>
          <p:cNvSpPr>
            <a:spLocks/>
          </p:cNvSpPr>
          <p:nvPr/>
        </p:nvSpPr>
        <p:spPr bwMode="auto">
          <a:xfrm>
            <a:off x="4087284" y="4057650"/>
            <a:ext cx="65616" cy="968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4A381C"/>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767" name="Freeform 313"/>
          <p:cNvSpPr>
            <a:spLocks/>
          </p:cNvSpPr>
          <p:nvPr/>
        </p:nvSpPr>
        <p:spPr bwMode="auto">
          <a:xfrm>
            <a:off x="4133851" y="4052889"/>
            <a:ext cx="65616" cy="968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4A381C"/>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768" name="Freeform 314"/>
          <p:cNvSpPr>
            <a:spLocks/>
          </p:cNvSpPr>
          <p:nvPr/>
        </p:nvSpPr>
        <p:spPr bwMode="auto">
          <a:xfrm>
            <a:off x="4036484" y="4071939"/>
            <a:ext cx="65616" cy="968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4A381C"/>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769" name="Freeform 315"/>
          <p:cNvSpPr>
            <a:spLocks/>
          </p:cNvSpPr>
          <p:nvPr/>
        </p:nvSpPr>
        <p:spPr bwMode="auto">
          <a:xfrm>
            <a:off x="4064001" y="4029075"/>
            <a:ext cx="65617" cy="968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4A381C"/>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770" name="Freeform 316"/>
          <p:cNvSpPr>
            <a:spLocks/>
          </p:cNvSpPr>
          <p:nvPr/>
        </p:nvSpPr>
        <p:spPr bwMode="auto">
          <a:xfrm>
            <a:off x="4004734" y="4075114"/>
            <a:ext cx="65617" cy="968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75582D"/>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771" name="Freeform 317"/>
          <p:cNvSpPr>
            <a:spLocks/>
          </p:cNvSpPr>
          <p:nvPr/>
        </p:nvSpPr>
        <p:spPr bwMode="auto">
          <a:xfrm>
            <a:off x="4064001" y="4086225"/>
            <a:ext cx="65617" cy="968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5E4724"/>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772" name="Freeform 318"/>
          <p:cNvSpPr>
            <a:spLocks/>
          </p:cNvSpPr>
          <p:nvPr/>
        </p:nvSpPr>
        <p:spPr bwMode="auto">
          <a:xfrm>
            <a:off x="4142317" y="4081464"/>
            <a:ext cx="65616" cy="968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5E4724"/>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773" name="Freeform 319"/>
          <p:cNvSpPr>
            <a:spLocks/>
          </p:cNvSpPr>
          <p:nvPr/>
        </p:nvSpPr>
        <p:spPr bwMode="auto">
          <a:xfrm>
            <a:off x="4233334" y="4041775"/>
            <a:ext cx="65617" cy="968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5E4724"/>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774" name="Freeform 320"/>
          <p:cNvSpPr>
            <a:spLocks/>
          </p:cNvSpPr>
          <p:nvPr/>
        </p:nvSpPr>
        <p:spPr bwMode="auto">
          <a:xfrm>
            <a:off x="4087284" y="4090989"/>
            <a:ext cx="65616" cy="968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5E4724"/>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775" name="Freeform 321"/>
          <p:cNvSpPr>
            <a:spLocks/>
          </p:cNvSpPr>
          <p:nvPr/>
        </p:nvSpPr>
        <p:spPr bwMode="auto">
          <a:xfrm>
            <a:off x="4195234" y="4092575"/>
            <a:ext cx="65617" cy="968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523E1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776" name="Freeform 322"/>
          <p:cNvSpPr>
            <a:spLocks/>
          </p:cNvSpPr>
          <p:nvPr/>
        </p:nvSpPr>
        <p:spPr bwMode="auto">
          <a:xfrm>
            <a:off x="4006851" y="4029075"/>
            <a:ext cx="65616" cy="968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523E1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777" name="Freeform 323"/>
          <p:cNvSpPr>
            <a:spLocks/>
          </p:cNvSpPr>
          <p:nvPr/>
        </p:nvSpPr>
        <p:spPr bwMode="auto">
          <a:xfrm>
            <a:off x="3953934" y="4051300"/>
            <a:ext cx="65617" cy="968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523E1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778" name="Freeform 324"/>
          <p:cNvSpPr>
            <a:spLocks/>
          </p:cNvSpPr>
          <p:nvPr/>
        </p:nvSpPr>
        <p:spPr bwMode="auto">
          <a:xfrm>
            <a:off x="4243917" y="4084639"/>
            <a:ext cx="65616" cy="968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523E1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779" name="Freeform 325"/>
          <p:cNvSpPr>
            <a:spLocks/>
          </p:cNvSpPr>
          <p:nvPr/>
        </p:nvSpPr>
        <p:spPr bwMode="auto">
          <a:xfrm>
            <a:off x="3905251" y="4037013"/>
            <a:ext cx="65616" cy="968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523E1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780" name="Freeform 326"/>
          <p:cNvSpPr>
            <a:spLocks noChangeAspect="1"/>
          </p:cNvSpPr>
          <p:nvPr/>
        </p:nvSpPr>
        <p:spPr bwMode="auto">
          <a:xfrm>
            <a:off x="4089400" y="4152901"/>
            <a:ext cx="44451" cy="73025"/>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523E1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781" name="Freeform 327"/>
          <p:cNvSpPr>
            <a:spLocks noChangeAspect="1"/>
          </p:cNvSpPr>
          <p:nvPr/>
        </p:nvSpPr>
        <p:spPr bwMode="auto">
          <a:xfrm>
            <a:off x="4182533" y="4119564"/>
            <a:ext cx="44451" cy="73025"/>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523E1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782" name="Freeform 328"/>
          <p:cNvSpPr>
            <a:spLocks noChangeAspect="1"/>
          </p:cNvSpPr>
          <p:nvPr/>
        </p:nvSpPr>
        <p:spPr bwMode="auto">
          <a:xfrm>
            <a:off x="4023784" y="4122739"/>
            <a:ext cx="46567" cy="73025"/>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783" name="Freeform 329"/>
          <p:cNvSpPr>
            <a:spLocks noChangeAspect="1"/>
          </p:cNvSpPr>
          <p:nvPr/>
        </p:nvSpPr>
        <p:spPr bwMode="auto">
          <a:xfrm>
            <a:off x="4148667" y="4137026"/>
            <a:ext cx="44451" cy="73025"/>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784" name="Freeform 330"/>
          <p:cNvSpPr>
            <a:spLocks noChangeAspect="1"/>
          </p:cNvSpPr>
          <p:nvPr/>
        </p:nvSpPr>
        <p:spPr bwMode="auto">
          <a:xfrm>
            <a:off x="4125385" y="4119564"/>
            <a:ext cx="46567" cy="73025"/>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785" name="Freeform 331"/>
          <p:cNvSpPr>
            <a:spLocks noChangeAspect="1"/>
          </p:cNvSpPr>
          <p:nvPr/>
        </p:nvSpPr>
        <p:spPr bwMode="auto">
          <a:xfrm>
            <a:off x="3972985" y="4097338"/>
            <a:ext cx="46567" cy="73025"/>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786" name="Freeform 332"/>
          <p:cNvSpPr>
            <a:spLocks noChangeAspect="1"/>
          </p:cNvSpPr>
          <p:nvPr/>
        </p:nvSpPr>
        <p:spPr bwMode="auto">
          <a:xfrm>
            <a:off x="4121152" y="4160839"/>
            <a:ext cx="44449" cy="73025"/>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787" name="Freeform 333"/>
          <p:cNvSpPr>
            <a:spLocks noChangeAspect="1"/>
          </p:cNvSpPr>
          <p:nvPr/>
        </p:nvSpPr>
        <p:spPr bwMode="auto">
          <a:xfrm>
            <a:off x="3996267" y="4133851"/>
            <a:ext cx="44451" cy="73025"/>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4A381C"/>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788" name="Freeform 334"/>
          <p:cNvSpPr>
            <a:spLocks noChangeAspect="1"/>
          </p:cNvSpPr>
          <p:nvPr/>
        </p:nvSpPr>
        <p:spPr bwMode="auto">
          <a:xfrm>
            <a:off x="4053418" y="4130675"/>
            <a:ext cx="44449" cy="73025"/>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4A381C"/>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789" name="Freeform 335"/>
          <p:cNvSpPr>
            <a:spLocks noChangeAspect="1"/>
          </p:cNvSpPr>
          <p:nvPr/>
        </p:nvSpPr>
        <p:spPr bwMode="auto">
          <a:xfrm>
            <a:off x="4176185" y="4151314"/>
            <a:ext cx="46567" cy="73025"/>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4A381C"/>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790" name="Freeform 336"/>
          <p:cNvSpPr>
            <a:spLocks noChangeAspect="1"/>
          </p:cNvSpPr>
          <p:nvPr/>
        </p:nvSpPr>
        <p:spPr bwMode="auto">
          <a:xfrm>
            <a:off x="4216400" y="4127501"/>
            <a:ext cx="44451" cy="73025"/>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72562B"/>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791" name="Freeform 337"/>
          <p:cNvSpPr>
            <a:spLocks noChangeAspect="1"/>
          </p:cNvSpPr>
          <p:nvPr/>
        </p:nvSpPr>
        <p:spPr bwMode="auto">
          <a:xfrm>
            <a:off x="3972985" y="4090989"/>
            <a:ext cx="46567" cy="73025"/>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523E1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792" name="Freeform 338"/>
          <p:cNvSpPr>
            <a:spLocks noChangeAspect="1"/>
          </p:cNvSpPr>
          <p:nvPr/>
        </p:nvSpPr>
        <p:spPr bwMode="auto">
          <a:xfrm>
            <a:off x="3917952" y="4090989"/>
            <a:ext cx="44449" cy="73025"/>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793" name="Freeform 339"/>
          <p:cNvSpPr>
            <a:spLocks noChangeAspect="1"/>
          </p:cNvSpPr>
          <p:nvPr/>
        </p:nvSpPr>
        <p:spPr bwMode="auto">
          <a:xfrm>
            <a:off x="3928533" y="4062414"/>
            <a:ext cx="44451" cy="73025"/>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523E1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794" name="Freeform 340"/>
          <p:cNvSpPr>
            <a:spLocks noChangeAspect="1"/>
          </p:cNvSpPr>
          <p:nvPr/>
        </p:nvSpPr>
        <p:spPr bwMode="auto">
          <a:xfrm>
            <a:off x="3871385" y="4062414"/>
            <a:ext cx="46567" cy="73025"/>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795" name="Freeform 341"/>
          <p:cNvSpPr>
            <a:spLocks noChangeAspect="1"/>
          </p:cNvSpPr>
          <p:nvPr/>
        </p:nvSpPr>
        <p:spPr bwMode="auto">
          <a:xfrm>
            <a:off x="3877733" y="4022725"/>
            <a:ext cx="44451" cy="73025"/>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523E1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796" name="Freeform 342"/>
          <p:cNvSpPr>
            <a:spLocks noChangeAspect="1"/>
          </p:cNvSpPr>
          <p:nvPr/>
        </p:nvSpPr>
        <p:spPr bwMode="auto">
          <a:xfrm>
            <a:off x="3894667" y="4078289"/>
            <a:ext cx="44451" cy="73025"/>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523E1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797" name="Freeform 343"/>
          <p:cNvSpPr>
            <a:spLocks noChangeAspect="1"/>
          </p:cNvSpPr>
          <p:nvPr/>
        </p:nvSpPr>
        <p:spPr bwMode="auto">
          <a:xfrm>
            <a:off x="3945467" y="4114801"/>
            <a:ext cx="44451" cy="73025"/>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523E1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798" name="Freeform 344"/>
          <p:cNvSpPr>
            <a:spLocks noChangeAspect="1"/>
          </p:cNvSpPr>
          <p:nvPr/>
        </p:nvSpPr>
        <p:spPr bwMode="auto">
          <a:xfrm>
            <a:off x="4290485" y="4029076"/>
            <a:ext cx="44449" cy="73025"/>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523E1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799" name="Freeform 345"/>
          <p:cNvSpPr>
            <a:spLocks noChangeAspect="1"/>
          </p:cNvSpPr>
          <p:nvPr/>
        </p:nvSpPr>
        <p:spPr bwMode="auto">
          <a:xfrm>
            <a:off x="4284133" y="4065589"/>
            <a:ext cx="44451" cy="73025"/>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523E1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800" name="Freeform 346"/>
          <p:cNvSpPr>
            <a:spLocks noChangeAspect="1"/>
          </p:cNvSpPr>
          <p:nvPr/>
        </p:nvSpPr>
        <p:spPr bwMode="auto">
          <a:xfrm>
            <a:off x="4301067" y="4171950"/>
            <a:ext cx="27517"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801" name="Freeform 347"/>
          <p:cNvSpPr>
            <a:spLocks noChangeAspect="1"/>
          </p:cNvSpPr>
          <p:nvPr/>
        </p:nvSpPr>
        <p:spPr bwMode="auto">
          <a:xfrm>
            <a:off x="4334934" y="4105275"/>
            <a:ext cx="27517"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802" name="Freeform 348"/>
          <p:cNvSpPr>
            <a:spLocks noChangeAspect="1"/>
          </p:cNvSpPr>
          <p:nvPr/>
        </p:nvSpPr>
        <p:spPr bwMode="auto">
          <a:xfrm>
            <a:off x="4368800" y="4148139"/>
            <a:ext cx="27517"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803" name="Freeform 349"/>
          <p:cNvSpPr>
            <a:spLocks noChangeAspect="1"/>
          </p:cNvSpPr>
          <p:nvPr/>
        </p:nvSpPr>
        <p:spPr bwMode="auto">
          <a:xfrm>
            <a:off x="3799418" y="4076700"/>
            <a:ext cx="27516"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804" name="Freeform 350"/>
          <p:cNvSpPr>
            <a:spLocks noChangeAspect="1"/>
          </p:cNvSpPr>
          <p:nvPr/>
        </p:nvSpPr>
        <p:spPr bwMode="auto">
          <a:xfrm>
            <a:off x="3854451" y="4135439"/>
            <a:ext cx="29633"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805" name="Freeform 351"/>
          <p:cNvSpPr>
            <a:spLocks noChangeAspect="1"/>
          </p:cNvSpPr>
          <p:nvPr/>
        </p:nvSpPr>
        <p:spPr bwMode="auto">
          <a:xfrm>
            <a:off x="3911600" y="4194175"/>
            <a:ext cx="27517"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806" name="Freeform 352"/>
          <p:cNvSpPr>
            <a:spLocks noChangeAspect="1"/>
          </p:cNvSpPr>
          <p:nvPr/>
        </p:nvSpPr>
        <p:spPr bwMode="auto">
          <a:xfrm>
            <a:off x="3972985" y="4238625"/>
            <a:ext cx="29633"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807" name="Freeform 353"/>
          <p:cNvSpPr>
            <a:spLocks noChangeAspect="1"/>
          </p:cNvSpPr>
          <p:nvPr/>
        </p:nvSpPr>
        <p:spPr bwMode="auto">
          <a:xfrm>
            <a:off x="4064000" y="4257675"/>
            <a:ext cx="27517"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808" name="Freeform 354"/>
          <p:cNvSpPr>
            <a:spLocks noChangeAspect="1"/>
          </p:cNvSpPr>
          <p:nvPr/>
        </p:nvSpPr>
        <p:spPr bwMode="auto">
          <a:xfrm>
            <a:off x="4155018" y="4257675"/>
            <a:ext cx="27516"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809" name="Freeform 355"/>
          <p:cNvSpPr>
            <a:spLocks noChangeAspect="1"/>
          </p:cNvSpPr>
          <p:nvPr/>
        </p:nvSpPr>
        <p:spPr bwMode="auto">
          <a:xfrm>
            <a:off x="4243918" y="4249739"/>
            <a:ext cx="29633"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810" name="Freeform 356"/>
          <p:cNvSpPr>
            <a:spLocks noChangeAspect="1"/>
          </p:cNvSpPr>
          <p:nvPr/>
        </p:nvSpPr>
        <p:spPr bwMode="auto">
          <a:xfrm>
            <a:off x="4334934" y="4225925"/>
            <a:ext cx="27517"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811" name="Freeform 357"/>
          <p:cNvSpPr>
            <a:spLocks noChangeAspect="1"/>
          </p:cNvSpPr>
          <p:nvPr/>
        </p:nvSpPr>
        <p:spPr bwMode="auto">
          <a:xfrm>
            <a:off x="4425951" y="4105275"/>
            <a:ext cx="27516"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812" name="Freeform 358"/>
          <p:cNvSpPr>
            <a:spLocks noChangeAspect="1"/>
          </p:cNvSpPr>
          <p:nvPr/>
        </p:nvSpPr>
        <p:spPr bwMode="auto">
          <a:xfrm>
            <a:off x="4396318" y="4211639"/>
            <a:ext cx="29633"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813" name="Freeform 359"/>
          <p:cNvSpPr>
            <a:spLocks noChangeAspect="1"/>
          </p:cNvSpPr>
          <p:nvPr/>
        </p:nvSpPr>
        <p:spPr bwMode="auto">
          <a:xfrm>
            <a:off x="3793067" y="4140200"/>
            <a:ext cx="27517"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814" name="Freeform 360"/>
          <p:cNvSpPr>
            <a:spLocks noChangeAspect="1"/>
          </p:cNvSpPr>
          <p:nvPr/>
        </p:nvSpPr>
        <p:spPr bwMode="auto">
          <a:xfrm>
            <a:off x="3843867" y="4192589"/>
            <a:ext cx="27517"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815" name="Freeform 361"/>
          <p:cNvSpPr>
            <a:spLocks noChangeAspect="1"/>
          </p:cNvSpPr>
          <p:nvPr/>
        </p:nvSpPr>
        <p:spPr bwMode="auto">
          <a:xfrm>
            <a:off x="3894667" y="4244975"/>
            <a:ext cx="27517"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816" name="Freeform 362"/>
          <p:cNvSpPr>
            <a:spLocks noChangeAspect="1"/>
          </p:cNvSpPr>
          <p:nvPr/>
        </p:nvSpPr>
        <p:spPr bwMode="auto">
          <a:xfrm>
            <a:off x="4064000" y="4211639"/>
            <a:ext cx="27517"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817" name="Freeform 363"/>
          <p:cNvSpPr>
            <a:spLocks noChangeAspect="1"/>
          </p:cNvSpPr>
          <p:nvPr/>
        </p:nvSpPr>
        <p:spPr bwMode="auto">
          <a:xfrm>
            <a:off x="4155018" y="4211639"/>
            <a:ext cx="27516"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818" name="Freeform 364"/>
          <p:cNvSpPr>
            <a:spLocks noChangeAspect="1"/>
          </p:cNvSpPr>
          <p:nvPr/>
        </p:nvSpPr>
        <p:spPr bwMode="auto">
          <a:xfrm>
            <a:off x="4243918" y="4211639"/>
            <a:ext cx="29633"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819" name="Freeform 365"/>
          <p:cNvSpPr>
            <a:spLocks noChangeAspect="1"/>
          </p:cNvSpPr>
          <p:nvPr/>
        </p:nvSpPr>
        <p:spPr bwMode="auto">
          <a:xfrm>
            <a:off x="3972985" y="4181475"/>
            <a:ext cx="29633"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820" name="Freeform 366"/>
          <p:cNvSpPr>
            <a:spLocks noChangeAspect="1"/>
          </p:cNvSpPr>
          <p:nvPr/>
        </p:nvSpPr>
        <p:spPr bwMode="auto">
          <a:xfrm>
            <a:off x="4307418" y="4135439"/>
            <a:ext cx="27516"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821" name="Freeform 367"/>
          <p:cNvSpPr>
            <a:spLocks noChangeAspect="1"/>
          </p:cNvSpPr>
          <p:nvPr/>
        </p:nvSpPr>
        <p:spPr bwMode="auto">
          <a:xfrm>
            <a:off x="4006852" y="4211639"/>
            <a:ext cx="29633"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822" name="Freeform 368"/>
          <p:cNvSpPr>
            <a:spLocks noChangeAspect="1"/>
          </p:cNvSpPr>
          <p:nvPr/>
        </p:nvSpPr>
        <p:spPr bwMode="auto">
          <a:xfrm>
            <a:off x="4125385" y="4243389"/>
            <a:ext cx="29633"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823" name="Freeform 369"/>
          <p:cNvSpPr>
            <a:spLocks noChangeAspect="1"/>
          </p:cNvSpPr>
          <p:nvPr/>
        </p:nvSpPr>
        <p:spPr bwMode="auto">
          <a:xfrm>
            <a:off x="4155018" y="4135439"/>
            <a:ext cx="27516"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824" name="Freeform 370"/>
          <p:cNvSpPr>
            <a:spLocks noChangeAspect="1"/>
          </p:cNvSpPr>
          <p:nvPr/>
        </p:nvSpPr>
        <p:spPr bwMode="auto">
          <a:xfrm>
            <a:off x="4064000" y="4171950"/>
            <a:ext cx="27517"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825" name="Freeform 371"/>
          <p:cNvSpPr>
            <a:spLocks noChangeAspect="1"/>
          </p:cNvSpPr>
          <p:nvPr/>
        </p:nvSpPr>
        <p:spPr bwMode="auto">
          <a:xfrm>
            <a:off x="3972985" y="4135439"/>
            <a:ext cx="29633"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826" name="Freeform 372"/>
          <p:cNvSpPr>
            <a:spLocks noChangeAspect="1"/>
          </p:cNvSpPr>
          <p:nvPr/>
        </p:nvSpPr>
        <p:spPr bwMode="auto">
          <a:xfrm>
            <a:off x="4036485" y="4135439"/>
            <a:ext cx="27516"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827" name="Freeform 373"/>
          <p:cNvSpPr>
            <a:spLocks noChangeAspect="1"/>
          </p:cNvSpPr>
          <p:nvPr/>
        </p:nvSpPr>
        <p:spPr bwMode="auto">
          <a:xfrm>
            <a:off x="4023785" y="4140200"/>
            <a:ext cx="29633"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828" name="Freeform 374"/>
          <p:cNvSpPr>
            <a:spLocks noChangeAspect="1"/>
          </p:cNvSpPr>
          <p:nvPr/>
        </p:nvSpPr>
        <p:spPr bwMode="auto">
          <a:xfrm>
            <a:off x="4040718" y="4154489"/>
            <a:ext cx="29633"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829" name="Freeform 375"/>
          <p:cNvSpPr>
            <a:spLocks noChangeAspect="1"/>
          </p:cNvSpPr>
          <p:nvPr/>
        </p:nvSpPr>
        <p:spPr bwMode="auto">
          <a:xfrm>
            <a:off x="4216400" y="4168775"/>
            <a:ext cx="27517"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830" name="Freeform 376"/>
          <p:cNvSpPr>
            <a:spLocks noChangeAspect="1"/>
          </p:cNvSpPr>
          <p:nvPr/>
        </p:nvSpPr>
        <p:spPr bwMode="auto">
          <a:xfrm>
            <a:off x="4182534" y="4183064"/>
            <a:ext cx="27517"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831" name="Freeform 377"/>
          <p:cNvSpPr>
            <a:spLocks noChangeAspect="1"/>
          </p:cNvSpPr>
          <p:nvPr/>
        </p:nvSpPr>
        <p:spPr bwMode="auto">
          <a:xfrm>
            <a:off x="3989918" y="4157664"/>
            <a:ext cx="29633"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832" name="Freeform 378"/>
          <p:cNvSpPr>
            <a:spLocks noChangeAspect="1"/>
          </p:cNvSpPr>
          <p:nvPr/>
        </p:nvSpPr>
        <p:spPr bwMode="auto">
          <a:xfrm>
            <a:off x="4064000" y="4151314"/>
            <a:ext cx="27517"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833" name="Freeform 379"/>
          <p:cNvSpPr>
            <a:spLocks noChangeAspect="1"/>
          </p:cNvSpPr>
          <p:nvPr/>
        </p:nvSpPr>
        <p:spPr bwMode="auto">
          <a:xfrm>
            <a:off x="4205818" y="4273550"/>
            <a:ext cx="27516"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834" name="Freeform 380"/>
          <p:cNvSpPr>
            <a:spLocks noChangeAspect="1"/>
          </p:cNvSpPr>
          <p:nvPr/>
        </p:nvSpPr>
        <p:spPr bwMode="auto">
          <a:xfrm>
            <a:off x="4080934" y="4302125"/>
            <a:ext cx="27517"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835" name="Freeform 381"/>
          <p:cNvSpPr>
            <a:spLocks noChangeAspect="1"/>
          </p:cNvSpPr>
          <p:nvPr/>
        </p:nvSpPr>
        <p:spPr bwMode="auto">
          <a:xfrm>
            <a:off x="4006851" y="4302125"/>
            <a:ext cx="16933" cy="2698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836" name="Freeform 382"/>
          <p:cNvSpPr>
            <a:spLocks noChangeAspect="1"/>
          </p:cNvSpPr>
          <p:nvPr/>
        </p:nvSpPr>
        <p:spPr bwMode="auto">
          <a:xfrm>
            <a:off x="4138084" y="4302125"/>
            <a:ext cx="16933" cy="2698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837" name="Freeform 383"/>
          <p:cNvSpPr>
            <a:spLocks noChangeAspect="1"/>
          </p:cNvSpPr>
          <p:nvPr/>
        </p:nvSpPr>
        <p:spPr bwMode="auto">
          <a:xfrm>
            <a:off x="4318000" y="4302125"/>
            <a:ext cx="16933" cy="2698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838" name="Freeform 384"/>
          <p:cNvSpPr>
            <a:spLocks noChangeAspect="1"/>
          </p:cNvSpPr>
          <p:nvPr/>
        </p:nvSpPr>
        <p:spPr bwMode="auto">
          <a:xfrm>
            <a:off x="4379384" y="4292600"/>
            <a:ext cx="16933" cy="2698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839" name="Freeform 385"/>
          <p:cNvSpPr>
            <a:spLocks noChangeAspect="1"/>
          </p:cNvSpPr>
          <p:nvPr/>
        </p:nvSpPr>
        <p:spPr bwMode="auto">
          <a:xfrm>
            <a:off x="4193118" y="4333875"/>
            <a:ext cx="16933" cy="2698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840" name="Freeform 386"/>
          <p:cNvSpPr>
            <a:spLocks noChangeAspect="1"/>
          </p:cNvSpPr>
          <p:nvPr/>
        </p:nvSpPr>
        <p:spPr bwMode="auto">
          <a:xfrm>
            <a:off x="3793067" y="4044950"/>
            <a:ext cx="16933" cy="2698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841" name="Freeform 387"/>
          <p:cNvSpPr>
            <a:spLocks noChangeAspect="1"/>
          </p:cNvSpPr>
          <p:nvPr/>
        </p:nvSpPr>
        <p:spPr bwMode="auto">
          <a:xfrm>
            <a:off x="3833284" y="4030664"/>
            <a:ext cx="16933" cy="2698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842" name="Freeform 388"/>
          <p:cNvSpPr>
            <a:spLocks noChangeAspect="1"/>
          </p:cNvSpPr>
          <p:nvPr/>
        </p:nvSpPr>
        <p:spPr bwMode="auto">
          <a:xfrm>
            <a:off x="3917951" y="4154489"/>
            <a:ext cx="16933" cy="2698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843" name="Freeform 389"/>
          <p:cNvSpPr>
            <a:spLocks noChangeAspect="1"/>
          </p:cNvSpPr>
          <p:nvPr/>
        </p:nvSpPr>
        <p:spPr bwMode="auto">
          <a:xfrm>
            <a:off x="3956051" y="4306889"/>
            <a:ext cx="16933" cy="2698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844" name="Freeform 390"/>
          <p:cNvSpPr>
            <a:spLocks noChangeAspect="1"/>
          </p:cNvSpPr>
          <p:nvPr/>
        </p:nvSpPr>
        <p:spPr bwMode="auto">
          <a:xfrm>
            <a:off x="4047067" y="4333875"/>
            <a:ext cx="16933" cy="2698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845" name="Freeform 391"/>
          <p:cNvSpPr>
            <a:spLocks noChangeAspect="1"/>
          </p:cNvSpPr>
          <p:nvPr/>
        </p:nvSpPr>
        <p:spPr bwMode="auto">
          <a:xfrm>
            <a:off x="4260851" y="4333875"/>
            <a:ext cx="16933" cy="2698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846" name="Freeform 392"/>
          <p:cNvSpPr>
            <a:spLocks noChangeAspect="1"/>
          </p:cNvSpPr>
          <p:nvPr/>
        </p:nvSpPr>
        <p:spPr bwMode="auto">
          <a:xfrm>
            <a:off x="4155018" y="4338639"/>
            <a:ext cx="16933" cy="2698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847" name="Freeform 393"/>
          <p:cNvSpPr>
            <a:spLocks noChangeAspect="1"/>
          </p:cNvSpPr>
          <p:nvPr/>
        </p:nvSpPr>
        <p:spPr bwMode="auto">
          <a:xfrm>
            <a:off x="4243918" y="4100514"/>
            <a:ext cx="46567" cy="73025"/>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72562B"/>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848" name="Freeform 394"/>
          <p:cNvSpPr>
            <a:spLocks noChangeAspect="1"/>
          </p:cNvSpPr>
          <p:nvPr/>
        </p:nvSpPr>
        <p:spPr bwMode="auto">
          <a:xfrm>
            <a:off x="4210051" y="4092575"/>
            <a:ext cx="46567" cy="73025"/>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72562B"/>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849" name="Freeform 395"/>
          <p:cNvSpPr>
            <a:spLocks noChangeAspect="1"/>
          </p:cNvSpPr>
          <p:nvPr/>
        </p:nvSpPr>
        <p:spPr bwMode="auto">
          <a:xfrm>
            <a:off x="3962400" y="4084639"/>
            <a:ext cx="44451" cy="73025"/>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72562B"/>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850" name="Freeform 396"/>
          <p:cNvSpPr>
            <a:spLocks noChangeAspect="1"/>
          </p:cNvSpPr>
          <p:nvPr/>
        </p:nvSpPr>
        <p:spPr bwMode="auto">
          <a:xfrm>
            <a:off x="3928533" y="4038601"/>
            <a:ext cx="44451" cy="73025"/>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72562B"/>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851" name="Freeform 397"/>
          <p:cNvSpPr>
            <a:spLocks noChangeAspect="1"/>
          </p:cNvSpPr>
          <p:nvPr/>
        </p:nvSpPr>
        <p:spPr bwMode="auto">
          <a:xfrm>
            <a:off x="4036485" y="4046538"/>
            <a:ext cx="44449" cy="73025"/>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72562B"/>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852" name="Freeform 398"/>
          <p:cNvSpPr>
            <a:spLocks noChangeAspect="1"/>
          </p:cNvSpPr>
          <p:nvPr/>
        </p:nvSpPr>
        <p:spPr bwMode="auto">
          <a:xfrm>
            <a:off x="4087285" y="4054476"/>
            <a:ext cx="44449" cy="73025"/>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72562B"/>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853" name="Freeform 399"/>
          <p:cNvSpPr>
            <a:spLocks noChangeAspect="1"/>
          </p:cNvSpPr>
          <p:nvPr/>
        </p:nvSpPr>
        <p:spPr bwMode="auto">
          <a:xfrm>
            <a:off x="4138085" y="4062414"/>
            <a:ext cx="44449" cy="73025"/>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72562B"/>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854" name="Freeform 400"/>
          <p:cNvSpPr>
            <a:spLocks noChangeAspect="1"/>
          </p:cNvSpPr>
          <p:nvPr/>
        </p:nvSpPr>
        <p:spPr bwMode="auto">
          <a:xfrm>
            <a:off x="4188885" y="4048126"/>
            <a:ext cx="44449" cy="73025"/>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72562B"/>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855" name="Freeform 401"/>
          <p:cNvSpPr>
            <a:spLocks noChangeAspect="1"/>
          </p:cNvSpPr>
          <p:nvPr/>
        </p:nvSpPr>
        <p:spPr bwMode="auto">
          <a:xfrm>
            <a:off x="4188885" y="4108451"/>
            <a:ext cx="44449" cy="73025"/>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72562B"/>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856" name="Freeform 402"/>
          <p:cNvSpPr>
            <a:spLocks noChangeAspect="1"/>
          </p:cNvSpPr>
          <p:nvPr/>
        </p:nvSpPr>
        <p:spPr bwMode="auto">
          <a:xfrm>
            <a:off x="3884085" y="4090989"/>
            <a:ext cx="44449" cy="73025"/>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72562B"/>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857" name="Freeform 403"/>
          <p:cNvSpPr>
            <a:spLocks noChangeAspect="1"/>
          </p:cNvSpPr>
          <p:nvPr/>
        </p:nvSpPr>
        <p:spPr bwMode="auto">
          <a:xfrm>
            <a:off x="4385734" y="4059239"/>
            <a:ext cx="27517"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858" name="Freeform 404"/>
          <p:cNvSpPr>
            <a:spLocks noChangeAspect="1"/>
          </p:cNvSpPr>
          <p:nvPr/>
        </p:nvSpPr>
        <p:spPr bwMode="auto">
          <a:xfrm>
            <a:off x="4487334" y="4135439"/>
            <a:ext cx="27517"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859" name="Freeform 405"/>
          <p:cNvSpPr>
            <a:spLocks noChangeAspect="1"/>
          </p:cNvSpPr>
          <p:nvPr/>
        </p:nvSpPr>
        <p:spPr bwMode="auto">
          <a:xfrm>
            <a:off x="3972985" y="4059239"/>
            <a:ext cx="29633"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860" name="Freeform 406"/>
          <p:cNvSpPr>
            <a:spLocks noChangeAspect="1"/>
          </p:cNvSpPr>
          <p:nvPr/>
        </p:nvSpPr>
        <p:spPr bwMode="auto">
          <a:xfrm>
            <a:off x="4074585" y="4059239"/>
            <a:ext cx="29633"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861" name="Freeform 407"/>
          <p:cNvSpPr>
            <a:spLocks noChangeAspect="1"/>
          </p:cNvSpPr>
          <p:nvPr/>
        </p:nvSpPr>
        <p:spPr bwMode="auto">
          <a:xfrm>
            <a:off x="3972985" y="4105275"/>
            <a:ext cx="29633"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862" name="Freeform 408"/>
          <p:cNvSpPr>
            <a:spLocks noChangeAspect="1"/>
          </p:cNvSpPr>
          <p:nvPr/>
        </p:nvSpPr>
        <p:spPr bwMode="auto">
          <a:xfrm>
            <a:off x="4074585" y="4105275"/>
            <a:ext cx="29633"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863" name="Freeform 409"/>
          <p:cNvSpPr>
            <a:spLocks noChangeAspect="1"/>
          </p:cNvSpPr>
          <p:nvPr/>
        </p:nvSpPr>
        <p:spPr bwMode="auto">
          <a:xfrm>
            <a:off x="4023785" y="4151314"/>
            <a:ext cx="29633"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864" name="Freeform 410"/>
          <p:cNvSpPr>
            <a:spLocks noChangeAspect="1"/>
          </p:cNvSpPr>
          <p:nvPr/>
        </p:nvSpPr>
        <p:spPr bwMode="auto">
          <a:xfrm>
            <a:off x="4125385" y="4151314"/>
            <a:ext cx="29633"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865" name="Freeform 411"/>
          <p:cNvSpPr>
            <a:spLocks noChangeAspect="1"/>
          </p:cNvSpPr>
          <p:nvPr/>
        </p:nvSpPr>
        <p:spPr bwMode="auto">
          <a:xfrm>
            <a:off x="4064000" y="4211639"/>
            <a:ext cx="27517"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866" name="Freeform 412"/>
          <p:cNvSpPr>
            <a:spLocks noChangeAspect="1"/>
          </p:cNvSpPr>
          <p:nvPr/>
        </p:nvSpPr>
        <p:spPr bwMode="auto">
          <a:xfrm>
            <a:off x="4165600" y="4211639"/>
            <a:ext cx="27517"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867" name="Freeform 413"/>
          <p:cNvSpPr>
            <a:spLocks noChangeAspect="1"/>
          </p:cNvSpPr>
          <p:nvPr/>
        </p:nvSpPr>
        <p:spPr bwMode="auto">
          <a:xfrm>
            <a:off x="3884085" y="4181475"/>
            <a:ext cx="27516"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868" name="Freeform 414"/>
          <p:cNvSpPr>
            <a:spLocks noChangeAspect="1"/>
          </p:cNvSpPr>
          <p:nvPr/>
        </p:nvSpPr>
        <p:spPr bwMode="auto">
          <a:xfrm>
            <a:off x="3985685" y="4181475"/>
            <a:ext cx="27516"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869" name="Freeform 415"/>
          <p:cNvSpPr>
            <a:spLocks noChangeAspect="1"/>
          </p:cNvSpPr>
          <p:nvPr/>
        </p:nvSpPr>
        <p:spPr bwMode="auto">
          <a:xfrm>
            <a:off x="4110567" y="3970338"/>
            <a:ext cx="82551" cy="182562"/>
          </a:xfrm>
          <a:custGeom>
            <a:avLst/>
            <a:gdLst>
              <a:gd name="T0" fmla="*/ 2147483647 w 152"/>
              <a:gd name="T1" fmla="*/ 0 h 144"/>
              <a:gd name="T2" fmla="*/ 0 w 152"/>
              <a:gd name="T3" fmla="*/ 2147483647 h 144"/>
              <a:gd name="T4" fmla="*/ 2147483647 w 152"/>
              <a:gd name="T5" fmla="*/ 2147483647 h 144"/>
              <a:gd name="T6" fmla="*/ 2147483647 w 152"/>
              <a:gd name="T7" fmla="*/ 2147483647 h 144"/>
              <a:gd name="T8" fmla="*/ 0 60000 65536"/>
              <a:gd name="T9" fmla="*/ 0 60000 65536"/>
              <a:gd name="T10" fmla="*/ 0 60000 65536"/>
              <a:gd name="T11" fmla="*/ 0 60000 65536"/>
              <a:gd name="T12" fmla="*/ 0 w 152"/>
              <a:gd name="T13" fmla="*/ 0 h 144"/>
              <a:gd name="T14" fmla="*/ 152 w 152"/>
              <a:gd name="T15" fmla="*/ 144 h 144"/>
            </a:gdLst>
            <a:ahLst/>
            <a:cxnLst>
              <a:cxn ang="T8">
                <a:pos x="T0" y="T1"/>
              </a:cxn>
              <a:cxn ang="T9">
                <a:pos x="T2" y="T3"/>
              </a:cxn>
              <a:cxn ang="T10">
                <a:pos x="T4" y="T5"/>
              </a:cxn>
              <a:cxn ang="T11">
                <a:pos x="T6" y="T7"/>
              </a:cxn>
            </a:cxnLst>
            <a:rect l="T12" t="T13" r="T14" b="T15"/>
            <a:pathLst>
              <a:path w="152" h="144">
                <a:moveTo>
                  <a:pt x="144" y="0"/>
                </a:moveTo>
                <a:cubicBezTo>
                  <a:pt x="72" y="16"/>
                  <a:pt x="0" y="32"/>
                  <a:pt x="0" y="48"/>
                </a:cubicBezTo>
                <a:cubicBezTo>
                  <a:pt x="0" y="64"/>
                  <a:pt x="136" y="80"/>
                  <a:pt x="144" y="96"/>
                </a:cubicBezTo>
                <a:cubicBezTo>
                  <a:pt x="152" y="112"/>
                  <a:pt x="64" y="128"/>
                  <a:pt x="48" y="144"/>
                </a:cubicBezTo>
              </a:path>
            </a:pathLst>
          </a:custGeom>
          <a:noFill/>
          <a:ln w="22225">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19870" name="Freeform 416"/>
          <p:cNvSpPr>
            <a:spLocks noChangeAspect="1"/>
          </p:cNvSpPr>
          <p:nvPr/>
        </p:nvSpPr>
        <p:spPr bwMode="auto">
          <a:xfrm>
            <a:off x="4284134" y="4086225"/>
            <a:ext cx="27517"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871" name="Freeform 417"/>
          <p:cNvSpPr>
            <a:spLocks noChangeAspect="1"/>
          </p:cNvSpPr>
          <p:nvPr/>
        </p:nvSpPr>
        <p:spPr bwMode="auto">
          <a:xfrm>
            <a:off x="4271434" y="4030664"/>
            <a:ext cx="27517"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872" name="Freeform 418"/>
          <p:cNvSpPr>
            <a:spLocks noChangeAspect="1"/>
          </p:cNvSpPr>
          <p:nvPr/>
        </p:nvSpPr>
        <p:spPr bwMode="auto">
          <a:xfrm>
            <a:off x="4292600" y="4017964"/>
            <a:ext cx="27517"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873" name="Freeform 419"/>
          <p:cNvSpPr>
            <a:spLocks noChangeAspect="1"/>
          </p:cNvSpPr>
          <p:nvPr/>
        </p:nvSpPr>
        <p:spPr bwMode="auto">
          <a:xfrm>
            <a:off x="4275667" y="4014789"/>
            <a:ext cx="27517"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874" name="Freeform 420"/>
          <p:cNvSpPr>
            <a:spLocks noChangeAspect="1"/>
          </p:cNvSpPr>
          <p:nvPr/>
        </p:nvSpPr>
        <p:spPr bwMode="auto">
          <a:xfrm>
            <a:off x="4326467" y="4021139"/>
            <a:ext cx="27517"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875" name="Freeform 421"/>
          <p:cNvSpPr>
            <a:spLocks noChangeAspect="1"/>
          </p:cNvSpPr>
          <p:nvPr/>
        </p:nvSpPr>
        <p:spPr bwMode="auto">
          <a:xfrm>
            <a:off x="4334934" y="4059239"/>
            <a:ext cx="27517"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876" name="Freeform 422"/>
          <p:cNvSpPr>
            <a:spLocks noChangeAspect="1"/>
          </p:cNvSpPr>
          <p:nvPr/>
        </p:nvSpPr>
        <p:spPr bwMode="auto">
          <a:xfrm>
            <a:off x="4292601" y="4029075"/>
            <a:ext cx="29633"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877" name="Freeform 423"/>
          <p:cNvSpPr>
            <a:spLocks noChangeAspect="1"/>
          </p:cNvSpPr>
          <p:nvPr/>
        </p:nvSpPr>
        <p:spPr bwMode="auto">
          <a:xfrm>
            <a:off x="3911600" y="4030664"/>
            <a:ext cx="27517"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878" name="Freeform 424"/>
          <p:cNvSpPr>
            <a:spLocks noChangeAspect="1"/>
          </p:cNvSpPr>
          <p:nvPr/>
        </p:nvSpPr>
        <p:spPr bwMode="auto">
          <a:xfrm>
            <a:off x="3903134" y="4051300"/>
            <a:ext cx="29633"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879" name="Freeform 425"/>
          <p:cNvSpPr>
            <a:spLocks noChangeAspect="1"/>
          </p:cNvSpPr>
          <p:nvPr/>
        </p:nvSpPr>
        <p:spPr bwMode="auto">
          <a:xfrm>
            <a:off x="4002618" y="4071939"/>
            <a:ext cx="27516"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880" name="Freeform 426"/>
          <p:cNvSpPr>
            <a:spLocks noChangeAspect="1"/>
          </p:cNvSpPr>
          <p:nvPr/>
        </p:nvSpPr>
        <p:spPr bwMode="auto">
          <a:xfrm>
            <a:off x="3953934" y="4038600"/>
            <a:ext cx="29633"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881" name="Freeform 427"/>
          <p:cNvSpPr>
            <a:spLocks noChangeAspect="1"/>
          </p:cNvSpPr>
          <p:nvPr/>
        </p:nvSpPr>
        <p:spPr bwMode="auto">
          <a:xfrm>
            <a:off x="4197351" y="4151314"/>
            <a:ext cx="27516"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882" name="Freeform 428"/>
          <p:cNvSpPr>
            <a:spLocks noChangeAspect="1"/>
          </p:cNvSpPr>
          <p:nvPr/>
        </p:nvSpPr>
        <p:spPr bwMode="auto">
          <a:xfrm>
            <a:off x="3884085" y="4003675"/>
            <a:ext cx="27516"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883" name="Freeform 429"/>
          <p:cNvSpPr>
            <a:spLocks noChangeAspect="1"/>
          </p:cNvSpPr>
          <p:nvPr/>
        </p:nvSpPr>
        <p:spPr bwMode="auto">
          <a:xfrm>
            <a:off x="3892551" y="3986214"/>
            <a:ext cx="27516"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884" name="Freeform 430"/>
          <p:cNvSpPr>
            <a:spLocks noChangeAspect="1"/>
          </p:cNvSpPr>
          <p:nvPr/>
        </p:nvSpPr>
        <p:spPr bwMode="auto">
          <a:xfrm>
            <a:off x="3911600" y="3990975"/>
            <a:ext cx="27517"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885" name="Freeform 431"/>
          <p:cNvSpPr>
            <a:spLocks noChangeAspect="1"/>
          </p:cNvSpPr>
          <p:nvPr/>
        </p:nvSpPr>
        <p:spPr bwMode="auto">
          <a:xfrm>
            <a:off x="3909485" y="4008439"/>
            <a:ext cx="27516"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886" name="Freeform 432"/>
          <p:cNvSpPr>
            <a:spLocks noChangeAspect="1"/>
          </p:cNvSpPr>
          <p:nvPr/>
        </p:nvSpPr>
        <p:spPr bwMode="auto">
          <a:xfrm>
            <a:off x="3898900" y="4003675"/>
            <a:ext cx="27517"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887" name="Freeform 433"/>
          <p:cNvSpPr>
            <a:spLocks noChangeAspect="1"/>
          </p:cNvSpPr>
          <p:nvPr/>
        </p:nvSpPr>
        <p:spPr bwMode="auto">
          <a:xfrm>
            <a:off x="3860800" y="3978275"/>
            <a:ext cx="27517"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888" name="Freeform 434"/>
          <p:cNvSpPr>
            <a:spLocks noChangeAspect="1"/>
          </p:cNvSpPr>
          <p:nvPr/>
        </p:nvSpPr>
        <p:spPr bwMode="auto">
          <a:xfrm>
            <a:off x="3803652" y="3981450"/>
            <a:ext cx="29633"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889" name="Freeform 435"/>
          <p:cNvSpPr>
            <a:spLocks noChangeAspect="1"/>
          </p:cNvSpPr>
          <p:nvPr/>
        </p:nvSpPr>
        <p:spPr bwMode="auto">
          <a:xfrm>
            <a:off x="3754968" y="4097339"/>
            <a:ext cx="29633"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890" name="Freeform 436"/>
          <p:cNvSpPr>
            <a:spLocks noChangeAspect="1"/>
          </p:cNvSpPr>
          <p:nvPr/>
        </p:nvSpPr>
        <p:spPr bwMode="auto">
          <a:xfrm>
            <a:off x="3750734" y="3987800"/>
            <a:ext cx="27517"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891" name="Freeform 437"/>
          <p:cNvSpPr>
            <a:spLocks noChangeAspect="1"/>
          </p:cNvSpPr>
          <p:nvPr/>
        </p:nvSpPr>
        <p:spPr bwMode="auto">
          <a:xfrm>
            <a:off x="3744385" y="4043363"/>
            <a:ext cx="27516"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892" name="Freeform 438"/>
          <p:cNvSpPr>
            <a:spLocks noChangeAspect="1"/>
          </p:cNvSpPr>
          <p:nvPr/>
        </p:nvSpPr>
        <p:spPr bwMode="auto">
          <a:xfrm>
            <a:off x="4370918" y="4010025"/>
            <a:ext cx="27516"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893" name="Freeform 439"/>
          <p:cNvSpPr>
            <a:spLocks noChangeAspect="1"/>
          </p:cNvSpPr>
          <p:nvPr/>
        </p:nvSpPr>
        <p:spPr bwMode="auto">
          <a:xfrm>
            <a:off x="4425951" y="4027489"/>
            <a:ext cx="27516"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894" name="Freeform 440"/>
          <p:cNvSpPr>
            <a:spLocks noChangeAspect="1"/>
          </p:cNvSpPr>
          <p:nvPr/>
        </p:nvSpPr>
        <p:spPr bwMode="auto">
          <a:xfrm>
            <a:off x="4472518" y="4076700"/>
            <a:ext cx="27516"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895" name="Freeform 441"/>
          <p:cNvSpPr>
            <a:spLocks noChangeAspect="1"/>
          </p:cNvSpPr>
          <p:nvPr/>
        </p:nvSpPr>
        <p:spPr bwMode="auto">
          <a:xfrm>
            <a:off x="4421718" y="4154489"/>
            <a:ext cx="27516"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896" name="Freeform 442"/>
          <p:cNvSpPr>
            <a:spLocks noChangeAspect="1"/>
          </p:cNvSpPr>
          <p:nvPr/>
        </p:nvSpPr>
        <p:spPr bwMode="auto">
          <a:xfrm>
            <a:off x="4487334" y="4213225"/>
            <a:ext cx="16933" cy="2698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897" name="Freeform 443"/>
          <p:cNvSpPr>
            <a:spLocks noChangeAspect="1"/>
          </p:cNvSpPr>
          <p:nvPr/>
        </p:nvSpPr>
        <p:spPr bwMode="auto">
          <a:xfrm>
            <a:off x="4523318" y="4105275"/>
            <a:ext cx="16933" cy="2698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898" name="Freeform 444"/>
          <p:cNvSpPr>
            <a:spLocks noChangeAspect="1"/>
          </p:cNvSpPr>
          <p:nvPr/>
        </p:nvSpPr>
        <p:spPr bwMode="auto">
          <a:xfrm>
            <a:off x="4497918" y="4024314"/>
            <a:ext cx="16933" cy="2698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899" name="Freeform 445"/>
          <p:cNvSpPr>
            <a:spLocks noChangeAspect="1"/>
          </p:cNvSpPr>
          <p:nvPr/>
        </p:nvSpPr>
        <p:spPr bwMode="auto">
          <a:xfrm>
            <a:off x="4529667" y="4040189"/>
            <a:ext cx="16933" cy="2698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900" name="Freeform 446"/>
          <p:cNvSpPr>
            <a:spLocks noChangeAspect="1"/>
          </p:cNvSpPr>
          <p:nvPr/>
        </p:nvSpPr>
        <p:spPr bwMode="auto">
          <a:xfrm>
            <a:off x="3776134" y="3925889"/>
            <a:ext cx="16933" cy="2698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901" name="Freeform 447"/>
          <p:cNvSpPr>
            <a:spLocks noChangeAspect="1"/>
          </p:cNvSpPr>
          <p:nvPr/>
        </p:nvSpPr>
        <p:spPr bwMode="auto">
          <a:xfrm>
            <a:off x="3829051" y="3929064"/>
            <a:ext cx="16933" cy="2698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902" name="Freeform 448"/>
          <p:cNvSpPr>
            <a:spLocks noChangeAspect="1"/>
          </p:cNvSpPr>
          <p:nvPr/>
        </p:nvSpPr>
        <p:spPr bwMode="auto">
          <a:xfrm>
            <a:off x="3881967" y="3932238"/>
            <a:ext cx="16933" cy="2698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903" name="Freeform 449"/>
          <p:cNvSpPr>
            <a:spLocks noChangeAspect="1"/>
          </p:cNvSpPr>
          <p:nvPr/>
        </p:nvSpPr>
        <p:spPr bwMode="auto">
          <a:xfrm>
            <a:off x="3702051" y="3967164"/>
            <a:ext cx="16933" cy="2698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904" name="Freeform 450"/>
          <p:cNvSpPr>
            <a:spLocks noChangeAspect="1"/>
          </p:cNvSpPr>
          <p:nvPr/>
        </p:nvSpPr>
        <p:spPr bwMode="auto">
          <a:xfrm>
            <a:off x="3776134" y="3957639"/>
            <a:ext cx="16933" cy="2698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905" name="Freeform 451"/>
          <p:cNvSpPr>
            <a:spLocks noChangeAspect="1"/>
          </p:cNvSpPr>
          <p:nvPr/>
        </p:nvSpPr>
        <p:spPr bwMode="auto">
          <a:xfrm>
            <a:off x="3850218" y="3948114"/>
            <a:ext cx="16933" cy="2698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906" name="Freeform 452"/>
          <p:cNvSpPr>
            <a:spLocks noChangeAspect="1"/>
          </p:cNvSpPr>
          <p:nvPr/>
        </p:nvSpPr>
        <p:spPr bwMode="auto">
          <a:xfrm>
            <a:off x="3886200" y="3903663"/>
            <a:ext cx="16933" cy="2698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907" name="Freeform 453"/>
          <p:cNvSpPr>
            <a:spLocks noChangeAspect="1"/>
          </p:cNvSpPr>
          <p:nvPr/>
        </p:nvSpPr>
        <p:spPr bwMode="auto">
          <a:xfrm>
            <a:off x="3685117" y="4029075"/>
            <a:ext cx="16933" cy="2698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908" name="Freeform 454"/>
          <p:cNvSpPr>
            <a:spLocks noChangeAspect="1"/>
          </p:cNvSpPr>
          <p:nvPr/>
        </p:nvSpPr>
        <p:spPr bwMode="auto">
          <a:xfrm>
            <a:off x="3702051" y="4083050"/>
            <a:ext cx="16933" cy="2698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909" name="Freeform 455"/>
          <p:cNvSpPr>
            <a:spLocks noChangeAspect="1"/>
          </p:cNvSpPr>
          <p:nvPr/>
        </p:nvSpPr>
        <p:spPr bwMode="auto">
          <a:xfrm>
            <a:off x="3729567" y="4154489"/>
            <a:ext cx="16933" cy="2698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910" name="Freeform 456"/>
          <p:cNvSpPr>
            <a:spLocks noChangeAspect="1"/>
          </p:cNvSpPr>
          <p:nvPr/>
        </p:nvSpPr>
        <p:spPr bwMode="auto">
          <a:xfrm>
            <a:off x="3776134" y="4225925"/>
            <a:ext cx="16933" cy="2698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911" name="Freeform 457"/>
          <p:cNvSpPr>
            <a:spLocks noChangeAspect="1"/>
          </p:cNvSpPr>
          <p:nvPr/>
        </p:nvSpPr>
        <p:spPr bwMode="auto">
          <a:xfrm>
            <a:off x="3822700" y="4297364"/>
            <a:ext cx="16933" cy="2698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912" name="Freeform 458"/>
          <p:cNvSpPr>
            <a:spLocks noChangeAspect="1"/>
          </p:cNvSpPr>
          <p:nvPr/>
        </p:nvSpPr>
        <p:spPr bwMode="auto">
          <a:xfrm>
            <a:off x="3845984" y="4248150"/>
            <a:ext cx="16933" cy="2698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913" name="Freeform 459"/>
          <p:cNvSpPr>
            <a:spLocks noChangeAspect="1"/>
          </p:cNvSpPr>
          <p:nvPr/>
        </p:nvSpPr>
        <p:spPr bwMode="auto">
          <a:xfrm>
            <a:off x="3884084" y="4294189"/>
            <a:ext cx="16933" cy="2698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914" name="Freeform 460"/>
          <p:cNvSpPr>
            <a:spLocks noChangeAspect="1"/>
          </p:cNvSpPr>
          <p:nvPr/>
        </p:nvSpPr>
        <p:spPr bwMode="auto">
          <a:xfrm>
            <a:off x="4089400" y="4364039"/>
            <a:ext cx="16933" cy="2698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915" name="Freeform 461"/>
          <p:cNvSpPr>
            <a:spLocks noChangeAspect="1"/>
          </p:cNvSpPr>
          <p:nvPr/>
        </p:nvSpPr>
        <p:spPr bwMode="auto">
          <a:xfrm>
            <a:off x="3913718" y="4079875"/>
            <a:ext cx="27516"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916" name="Freeform 462"/>
          <p:cNvSpPr>
            <a:spLocks noChangeAspect="1"/>
          </p:cNvSpPr>
          <p:nvPr/>
        </p:nvSpPr>
        <p:spPr bwMode="auto">
          <a:xfrm>
            <a:off x="3894667" y="4046539"/>
            <a:ext cx="27517"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917" name="Freeform 463"/>
          <p:cNvSpPr>
            <a:spLocks noChangeAspect="1"/>
          </p:cNvSpPr>
          <p:nvPr/>
        </p:nvSpPr>
        <p:spPr bwMode="auto">
          <a:xfrm>
            <a:off x="3867151" y="4032250"/>
            <a:ext cx="27516"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918" name="Freeform 464"/>
          <p:cNvSpPr>
            <a:spLocks noChangeAspect="1"/>
          </p:cNvSpPr>
          <p:nvPr/>
        </p:nvSpPr>
        <p:spPr bwMode="auto">
          <a:xfrm>
            <a:off x="4311652" y="4054475"/>
            <a:ext cx="29633"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919" name="Freeform 465"/>
          <p:cNvSpPr>
            <a:spLocks noChangeAspect="1"/>
          </p:cNvSpPr>
          <p:nvPr/>
        </p:nvSpPr>
        <p:spPr bwMode="auto">
          <a:xfrm>
            <a:off x="4243918" y="4064000"/>
            <a:ext cx="29633"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920" name="Freeform 466"/>
          <p:cNvSpPr>
            <a:spLocks noChangeAspect="1"/>
          </p:cNvSpPr>
          <p:nvPr/>
        </p:nvSpPr>
        <p:spPr bwMode="auto">
          <a:xfrm>
            <a:off x="4269318" y="4070350"/>
            <a:ext cx="27516"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3443155" name="Oval 467"/>
          <p:cNvSpPr>
            <a:spLocks noChangeArrowheads="1"/>
          </p:cNvSpPr>
          <p:nvPr/>
        </p:nvSpPr>
        <p:spPr bwMode="auto">
          <a:xfrm>
            <a:off x="3894668" y="4057650"/>
            <a:ext cx="91017" cy="76200"/>
          </a:xfrm>
          <a:prstGeom prst="ellipse">
            <a:avLst/>
          </a:prstGeom>
          <a:solidFill>
            <a:srgbClr val="937038">
              <a:alpha val="21001"/>
            </a:srgbClr>
          </a:solidFill>
          <a:ln w="12700">
            <a:noFill/>
            <a:round/>
            <a:headEnd/>
            <a:tailEnd/>
          </a:ln>
          <a:effectLst>
            <a:outerShdw blurRad="63500" dist="101600" dir="9180160" algn="ctr" rotWithShape="0">
              <a:srgbClr val="807751">
                <a:alpha val="74998"/>
              </a:srgbClr>
            </a:outerShdw>
          </a:effectLst>
        </p:spPr>
        <p:txBody>
          <a:bodyPr wrap="none" anchor="ctr"/>
          <a:lstStyle/>
          <a:p>
            <a:pPr fontAlgn="auto">
              <a:spcBef>
                <a:spcPts val="0"/>
              </a:spcBef>
              <a:spcAft>
                <a:spcPts val="0"/>
              </a:spcAft>
              <a:defRPr/>
            </a:pPr>
            <a:endParaRPr lang="fr-FR">
              <a:latin typeface="+mn-lt"/>
              <a:cs typeface="+mn-cs"/>
            </a:endParaRPr>
          </a:p>
        </p:txBody>
      </p:sp>
      <p:sp>
        <p:nvSpPr>
          <p:cNvPr id="3443156" name="Oval 468"/>
          <p:cNvSpPr>
            <a:spLocks noChangeArrowheads="1"/>
          </p:cNvSpPr>
          <p:nvPr/>
        </p:nvSpPr>
        <p:spPr bwMode="auto">
          <a:xfrm>
            <a:off x="4334934" y="4067175"/>
            <a:ext cx="91017" cy="76200"/>
          </a:xfrm>
          <a:prstGeom prst="ellipse">
            <a:avLst/>
          </a:prstGeom>
          <a:solidFill>
            <a:srgbClr val="937038">
              <a:alpha val="21001"/>
            </a:srgbClr>
          </a:solidFill>
          <a:ln w="12700">
            <a:noFill/>
            <a:round/>
            <a:headEnd/>
            <a:tailEnd/>
          </a:ln>
          <a:effectLst>
            <a:outerShdw blurRad="63500" dist="101600" dir="9180160" algn="ctr" rotWithShape="0">
              <a:srgbClr val="807751">
                <a:alpha val="74998"/>
              </a:srgbClr>
            </a:outerShdw>
          </a:effectLst>
        </p:spPr>
        <p:txBody>
          <a:bodyPr wrap="none" anchor="ctr"/>
          <a:lstStyle/>
          <a:p>
            <a:pPr fontAlgn="auto">
              <a:spcBef>
                <a:spcPts val="0"/>
              </a:spcBef>
              <a:spcAft>
                <a:spcPts val="0"/>
              </a:spcAft>
              <a:defRPr/>
            </a:pPr>
            <a:endParaRPr lang="fr-FR">
              <a:latin typeface="+mn-lt"/>
              <a:cs typeface="+mn-cs"/>
            </a:endParaRPr>
          </a:p>
        </p:txBody>
      </p:sp>
      <p:sp>
        <p:nvSpPr>
          <p:cNvPr id="3443157" name="Oval 469"/>
          <p:cNvSpPr>
            <a:spLocks noChangeArrowheads="1"/>
          </p:cNvSpPr>
          <p:nvPr/>
        </p:nvSpPr>
        <p:spPr bwMode="auto">
          <a:xfrm>
            <a:off x="4362451" y="4152900"/>
            <a:ext cx="91016" cy="76200"/>
          </a:xfrm>
          <a:prstGeom prst="ellipse">
            <a:avLst/>
          </a:prstGeom>
          <a:solidFill>
            <a:srgbClr val="937038">
              <a:alpha val="21001"/>
            </a:srgbClr>
          </a:solidFill>
          <a:ln w="12700">
            <a:noFill/>
            <a:round/>
            <a:headEnd/>
            <a:tailEnd/>
          </a:ln>
          <a:effectLst>
            <a:outerShdw blurRad="63500" dist="101600" dir="9180160" algn="ctr" rotWithShape="0">
              <a:srgbClr val="807751">
                <a:alpha val="74998"/>
              </a:srgbClr>
            </a:outerShdw>
          </a:effectLst>
        </p:spPr>
        <p:txBody>
          <a:bodyPr wrap="none" anchor="ctr"/>
          <a:lstStyle/>
          <a:p>
            <a:pPr fontAlgn="auto">
              <a:spcBef>
                <a:spcPts val="0"/>
              </a:spcBef>
              <a:spcAft>
                <a:spcPts val="0"/>
              </a:spcAft>
              <a:defRPr/>
            </a:pPr>
            <a:endParaRPr lang="fr-FR">
              <a:latin typeface="+mn-lt"/>
              <a:cs typeface="+mn-cs"/>
            </a:endParaRPr>
          </a:p>
        </p:txBody>
      </p:sp>
      <p:sp>
        <p:nvSpPr>
          <p:cNvPr id="3443158" name="Oval 470"/>
          <p:cNvSpPr>
            <a:spLocks noChangeArrowheads="1"/>
          </p:cNvSpPr>
          <p:nvPr/>
        </p:nvSpPr>
        <p:spPr bwMode="auto">
          <a:xfrm>
            <a:off x="3884085" y="4000500"/>
            <a:ext cx="88900" cy="76200"/>
          </a:xfrm>
          <a:prstGeom prst="ellipse">
            <a:avLst/>
          </a:prstGeom>
          <a:solidFill>
            <a:srgbClr val="937038">
              <a:alpha val="21001"/>
            </a:srgbClr>
          </a:solidFill>
          <a:ln w="12700">
            <a:noFill/>
            <a:round/>
            <a:headEnd/>
            <a:tailEnd/>
          </a:ln>
          <a:effectLst>
            <a:outerShdw blurRad="63500" dist="101600" dir="9180160" algn="ctr" rotWithShape="0">
              <a:srgbClr val="807751">
                <a:alpha val="74998"/>
              </a:srgbClr>
            </a:outerShdw>
          </a:effectLst>
        </p:spPr>
        <p:txBody>
          <a:bodyPr wrap="none" anchor="ctr"/>
          <a:lstStyle/>
          <a:p>
            <a:pPr fontAlgn="auto">
              <a:spcBef>
                <a:spcPts val="0"/>
              </a:spcBef>
              <a:spcAft>
                <a:spcPts val="0"/>
              </a:spcAft>
              <a:defRPr/>
            </a:pPr>
            <a:endParaRPr lang="fr-FR">
              <a:latin typeface="+mn-lt"/>
              <a:cs typeface="+mn-cs"/>
            </a:endParaRPr>
          </a:p>
        </p:txBody>
      </p:sp>
      <p:sp>
        <p:nvSpPr>
          <p:cNvPr id="3443159" name="Oval 471"/>
          <p:cNvSpPr>
            <a:spLocks noChangeArrowheads="1"/>
          </p:cNvSpPr>
          <p:nvPr/>
        </p:nvSpPr>
        <p:spPr bwMode="auto">
          <a:xfrm>
            <a:off x="3860801" y="4029075"/>
            <a:ext cx="91017" cy="76200"/>
          </a:xfrm>
          <a:prstGeom prst="ellipse">
            <a:avLst/>
          </a:prstGeom>
          <a:solidFill>
            <a:srgbClr val="937038">
              <a:alpha val="58000"/>
            </a:srgbClr>
          </a:solidFill>
          <a:ln w="12700">
            <a:noFill/>
            <a:round/>
            <a:headEnd/>
            <a:tailEnd/>
          </a:ln>
          <a:effectLst>
            <a:outerShdw blurRad="63500" dist="101596" dir="10800000" algn="ctr" rotWithShape="0">
              <a:srgbClr val="807751">
                <a:alpha val="74998"/>
              </a:srgbClr>
            </a:outerShdw>
          </a:effectLst>
        </p:spPr>
        <p:txBody>
          <a:bodyPr wrap="none" anchor="ctr"/>
          <a:lstStyle/>
          <a:p>
            <a:pPr fontAlgn="auto">
              <a:spcBef>
                <a:spcPts val="0"/>
              </a:spcBef>
              <a:spcAft>
                <a:spcPts val="0"/>
              </a:spcAft>
              <a:defRPr/>
            </a:pPr>
            <a:endParaRPr lang="fr-FR">
              <a:latin typeface="+mn-lt"/>
              <a:cs typeface="+mn-cs"/>
            </a:endParaRPr>
          </a:p>
        </p:txBody>
      </p:sp>
      <p:sp>
        <p:nvSpPr>
          <p:cNvPr id="3443160" name="Oval 472"/>
          <p:cNvSpPr>
            <a:spLocks noChangeArrowheads="1"/>
          </p:cNvSpPr>
          <p:nvPr/>
        </p:nvSpPr>
        <p:spPr bwMode="auto">
          <a:xfrm>
            <a:off x="3884085" y="3943350"/>
            <a:ext cx="88900" cy="76200"/>
          </a:xfrm>
          <a:prstGeom prst="ellipse">
            <a:avLst/>
          </a:prstGeom>
          <a:solidFill>
            <a:srgbClr val="937038">
              <a:alpha val="58000"/>
            </a:srgbClr>
          </a:solidFill>
          <a:ln w="12700">
            <a:noFill/>
            <a:round/>
            <a:headEnd/>
            <a:tailEnd/>
          </a:ln>
          <a:effectLst>
            <a:outerShdw blurRad="63500" dist="101596" dir="10800000" algn="ctr" rotWithShape="0">
              <a:srgbClr val="807751">
                <a:alpha val="74998"/>
              </a:srgbClr>
            </a:outerShdw>
          </a:effectLst>
        </p:spPr>
        <p:txBody>
          <a:bodyPr wrap="none" anchor="ctr"/>
          <a:lstStyle/>
          <a:p>
            <a:pPr fontAlgn="auto">
              <a:spcBef>
                <a:spcPts val="0"/>
              </a:spcBef>
              <a:spcAft>
                <a:spcPts val="0"/>
              </a:spcAft>
              <a:defRPr/>
            </a:pPr>
            <a:endParaRPr lang="fr-FR">
              <a:latin typeface="+mn-lt"/>
              <a:cs typeface="+mn-cs"/>
            </a:endParaRPr>
          </a:p>
        </p:txBody>
      </p:sp>
      <p:sp>
        <p:nvSpPr>
          <p:cNvPr id="3443161" name="Oval 473"/>
          <p:cNvSpPr>
            <a:spLocks noChangeArrowheads="1"/>
          </p:cNvSpPr>
          <p:nvPr/>
        </p:nvSpPr>
        <p:spPr bwMode="auto">
          <a:xfrm>
            <a:off x="3867151" y="3981450"/>
            <a:ext cx="88900" cy="76200"/>
          </a:xfrm>
          <a:prstGeom prst="ellipse">
            <a:avLst/>
          </a:prstGeom>
          <a:solidFill>
            <a:srgbClr val="937038">
              <a:alpha val="58000"/>
            </a:srgbClr>
          </a:solidFill>
          <a:ln w="12700">
            <a:noFill/>
            <a:round/>
            <a:headEnd/>
            <a:tailEnd/>
          </a:ln>
          <a:effectLst>
            <a:outerShdw blurRad="63500" dist="101596" dir="10800000" algn="ctr" rotWithShape="0">
              <a:srgbClr val="807751">
                <a:alpha val="74998"/>
              </a:srgbClr>
            </a:outerShdw>
          </a:effectLst>
        </p:spPr>
        <p:txBody>
          <a:bodyPr wrap="none" anchor="ctr"/>
          <a:lstStyle/>
          <a:p>
            <a:pPr fontAlgn="auto">
              <a:spcBef>
                <a:spcPts val="0"/>
              </a:spcBef>
              <a:spcAft>
                <a:spcPts val="0"/>
              </a:spcAft>
              <a:defRPr/>
            </a:pPr>
            <a:endParaRPr lang="fr-FR">
              <a:latin typeface="+mn-lt"/>
              <a:cs typeface="+mn-cs"/>
            </a:endParaRPr>
          </a:p>
        </p:txBody>
      </p:sp>
      <p:sp>
        <p:nvSpPr>
          <p:cNvPr id="3443162" name="Oval 474"/>
          <p:cNvSpPr>
            <a:spLocks noChangeArrowheads="1"/>
          </p:cNvSpPr>
          <p:nvPr/>
        </p:nvSpPr>
        <p:spPr bwMode="auto">
          <a:xfrm>
            <a:off x="3928534" y="3986213"/>
            <a:ext cx="91017" cy="76200"/>
          </a:xfrm>
          <a:prstGeom prst="ellipse">
            <a:avLst/>
          </a:prstGeom>
          <a:solidFill>
            <a:srgbClr val="937038">
              <a:alpha val="39999"/>
            </a:srgbClr>
          </a:solidFill>
          <a:ln w="12700">
            <a:noFill/>
            <a:round/>
            <a:headEnd/>
            <a:tailEnd/>
          </a:ln>
          <a:effectLst>
            <a:outerShdw blurRad="63500" dist="101596" dir="10800000" algn="ctr" rotWithShape="0">
              <a:srgbClr val="807751">
                <a:alpha val="74998"/>
              </a:srgbClr>
            </a:outerShdw>
          </a:effectLst>
        </p:spPr>
        <p:txBody>
          <a:bodyPr wrap="none" anchor="ctr"/>
          <a:lstStyle/>
          <a:p>
            <a:pPr fontAlgn="auto">
              <a:spcBef>
                <a:spcPts val="0"/>
              </a:spcBef>
              <a:spcAft>
                <a:spcPts val="0"/>
              </a:spcAft>
              <a:defRPr/>
            </a:pPr>
            <a:endParaRPr lang="fr-FR">
              <a:latin typeface="+mn-lt"/>
              <a:cs typeface="+mn-cs"/>
            </a:endParaRPr>
          </a:p>
        </p:txBody>
      </p:sp>
      <p:sp>
        <p:nvSpPr>
          <p:cNvPr id="3443163" name="Oval 475"/>
          <p:cNvSpPr>
            <a:spLocks noChangeArrowheads="1"/>
          </p:cNvSpPr>
          <p:nvPr/>
        </p:nvSpPr>
        <p:spPr bwMode="auto">
          <a:xfrm>
            <a:off x="3922184" y="4100513"/>
            <a:ext cx="91016" cy="76200"/>
          </a:xfrm>
          <a:prstGeom prst="ellipse">
            <a:avLst/>
          </a:prstGeom>
          <a:solidFill>
            <a:srgbClr val="937038">
              <a:alpha val="58000"/>
            </a:srgbClr>
          </a:solidFill>
          <a:ln w="12700">
            <a:noFill/>
            <a:round/>
            <a:headEnd/>
            <a:tailEnd/>
          </a:ln>
          <a:effectLst>
            <a:outerShdw blurRad="63500" dist="101596" dir="10800000" algn="ctr" rotWithShape="0">
              <a:srgbClr val="807751">
                <a:alpha val="74998"/>
              </a:srgbClr>
            </a:outerShdw>
          </a:effectLst>
        </p:spPr>
        <p:txBody>
          <a:bodyPr wrap="none" anchor="ctr"/>
          <a:lstStyle/>
          <a:p>
            <a:pPr fontAlgn="auto">
              <a:spcBef>
                <a:spcPts val="0"/>
              </a:spcBef>
              <a:spcAft>
                <a:spcPts val="0"/>
              </a:spcAft>
              <a:defRPr/>
            </a:pPr>
            <a:endParaRPr lang="fr-FR">
              <a:latin typeface="+mn-lt"/>
              <a:cs typeface="+mn-cs"/>
            </a:endParaRPr>
          </a:p>
        </p:txBody>
      </p:sp>
      <p:sp>
        <p:nvSpPr>
          <p:cNvPr id="3443164" name="Oval 476"/>
          <p:cNvSpPr>
            <a:spLocks noChangeArrowheads="1"/>
          </p:cNvSpPr>
          <p:nvPr/>
        </p:nvSpPr>
        <p:spPr bwMode="auto">
          <a:xfrm>
            <a:off x="3901018" y="3910013"/>
            <a:ext cx="88900" cy="76200"/>
          </a:xfrm>
          <a:prstGeom prst="ellipse">
            <a:avLst/>
          </a:prstGeom>
          <a:solidFill>
            <a:srgbClr val="937038">
              <a:alpha val="63136"/>
            </a:srgbClr>
          </a:solidFill>
          <a:ln w="12700">
            <a:noFill/>
            <a:round/>
            <a:headEnd/>
            <a:tailEnd/>
          </a:ln>
          <a:effectLst>
            <a:outerShdw dist="76200" dir="10800000" algn="ctr" rotWithShape="0">
              <a:srgbClr val="807751">
                <a:alpha val="74997"/>
              </a:srgbClr>
            </a:outerShdw>
          </a:effectLst>
        </p:spPr>
        <p:txBody>
          <a:bodyPr wrap="none" anchor="ctr"/>
          <a:lstStyle/>
          <a:p>
            <a:pPr fontAlgn="auto">
              <a:spcBef>
                <a:spcPts val="0"/>
              </a:spcBef>
              <a:spcAft>
                <a:spcPts val="0"/>
              </a:spcAft>
              <a:defRPr/>
            </a:pPr>
            <a:endParaRPr lang="fr-FR">
              <a:latin typeface="+mn-lt"/>
              <a:cs typeface="+mn-cs"/>
            </a:endParaRPr>
          </a:p>
        </p:txBody>
      </p:sp>
      <p:sp>
        <p:nvSpPr>
          <p:cNvPr id="19931" name="Freeform 477"/>
          <p:cNvSpPr>
            <a:spLocks noChangeAspect="1"/>
          </p:cNvSpPr>
          <p:nvPr/>
        </p:nvSpPr>
        <p:spPr bwMode="auto">
          <a:xfrm>
            <a:off x="3894667" y="4024314"/>
            <a:ext cx="27517"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932" name="Freeform 478"/>
          <p:cNvSpPr>
            <a:spLocks noChangeAspect="1"/>
          </p:cNvSpPr>
          <p:nvPr/>
        </p:nvSpPr>
        <p:spPr bwMode="auto">
          <a:xfrm>
            <a:off x="3884085" y="4059239"/>
            <a:ext cx="27516"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933" name="Freeform 479"/>
          <p:cNvSpPr>
            <a:spLocks noChangeAspect="1"/>
          </p:cNvSpPr>
          <p:nvPr/>
        </p:nvSpPr>
        <p:spPr bwMode="auto">
          <a:xfrm>
            <a:off x="3917951" y="4051300"/>
            <a:ext cx="27516"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934" name="Freeform 480"/>
          <p:cNvSpPr>
            <a:spLocks noChangeAspect="1"/>
          </p:cNvSpPr>
          <p:nvPr/>
        </p:nvSpPr>
        <p:spPr bwMode="auto">
          <a:xfrm>
            <a:off x="3934885" y="4019550"/>
            <a:ext cx="27516"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935" name="Freeform 481"/>
          <p:cNvSpPr>
            <a:spLocks noChangeAspect="1"/>
          </p:cNvSpPr>
          <p:nvPr/>
        </p:nvSpPr>
        <p:spPr bwMode="auto">
          <a:xfrm>
            <a:off x="3905252" y="4110039"/>
            <a:ext cx="29633"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936" name="Freeform 482"/>
          <p:cNvSpPr>
            <a:spLocks noChangeAspect="1"/>
          </p:cNvSpPr>
          <p:nvPr/>
        </p:nvSpPr>
        <p:spPr bwMode="auto">
          <a:xfrm>
            <a:off x="3894667" y="4144964"/>
            <a:ext cx="27517"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937" name="Freeform 483"/>
          <p:cNvSpPr>
            <a:spLocks noChangeAspect="1"/>
          </p:cNvSpPr>
          <p:nvPr/>
        </p:nvSpPr>
        <p:spPr bwMode="auto">
          <a:xfrm>
            <a:off x="3928534" y="4137025"/>
            <a:ext cx="27517"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938" name="Freeform 484"/>
          <p:cNvSpPr>
            <a:spLocks noChangeAspect="1"/>
          </p:cNvSpPr>
          <p:nvPr/>
        </p:nvSpPr>
        <p:spPr bwMode="auto">
          <a:xfrm>
            <a:off x="3945467" y="4105275"/>
            <a:ext cx="27517"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939" name="Freeform 485"/>
          <p:cNvSpPr>
            <a:spLocks noChangeAspect="1"/>
          </p:cNvSpPr>
          <p:nvPr/>
        </p:nvSpPr>
        <p:spPr bwMode="auto">
          <a:xfrm>
            <a:off x="3917951" y="3929064"/>
            <a:ext cx="27516"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alpha val="79999"/>
            </a:srgbClr>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940" name="Freeform 486"/>
          <p:cNvSpPr>
            <a:spLocks noChangeAspect="1"/>
          </p:cNvSpPr>
          <p:nvPr/>
        </p:nvSpPr>
        <p:spPr bwMode="auto">
          <a:xfrm>
            <a:off x="3905252" y="3963988"/>
            <a:ext cx="29633"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941" name="Freeform 487"/>
          <p:cNvSpPr>
            <a:spLocks noChangeAspect="1"/>
          </p:cNvSpPr>
          <p:nvPr/>
        </p:nvSpPr>
        <p:spPr bwMode="auto">
          <a:xfrm>
            <a:off x="3939118" y="3956050"/>
            <a:ext cx="29633"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942" name="Freeform 488"/>
          <p:cNvSpPr>
            <a:spLocks noChangeAspect="1"/>
          </p:cNvSpPr>
          <p:nvPr/>
        </p:nvSpPr>
        <p:spPr bwMode="auto">
          <a:xfrm>
            <a:off x="3956052" y="3924300"/>
            <a:ext cx="29633"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943" name="Freeform 489"/>
          <p:cNvSpPr>
            <a:spLocks noChangeAspect="1"/>
          </p:cNvSpPr>
          <p:nvPr/>
        </p:nvSpPr>
        <p:spPr bwMode="auto">
          <a:xfrm>
            <a:off x="3824818" y="3995739"/>
            <a:ext cx="27516"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836332"/>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944" name="Freeform 490"/>
          <p:cNvSpPr>
            <a:spLocks noChangeAspect="1"/>
          </p:cNvSpPr>
          <p:nvPr/>
        </p:nvSpPr>
        <p:spPr bwMode="auto">
          <a:xfrm>
            <a:off x="3814234" y="4030664"/>
            <a:ext cx="27517"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945" name="Freeform 491"/>
          <p:cNvSpPr>
            <a:spLocks noChangeAspect="1"/>
          </p:cNvSpPr>
          <p:nvPr/>
        </p:nvSpPr>
        <p:spPr bwMode="auto">
          <a:xfrm>
            <a:off x="3848100" y="4022725"/>
            <a:ext cx="27517"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946" name="Freeform 492"/>
          <p:cNvSpPr>
            <a:spLocks noChangeAspect="1"/>
          </p:cNvSpPr>
          <p:nvPr/>
        </p:nvSpPr>
        <p:spPr bwMode="auto">
          <a:xfrm>
            <a:off x="3865033" y="3990975"/>
            <a:ext cx="27517"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947" name="Freeform 493"/>
          <p:cNvSpPr>
            <a:spLocks noChangeAspect="1"/>
          </p:cNvSpPr>
          <p:nvPr/>
        </p:nvSpPr>
        <p:spPr bwMode="auto">
          <a:xfrm>
            <a:off x="3992034" y="4075113"/>
            <a:ext cx="82551" cy="182562"/>
          </a:xfrm>
          <a:custGeom>
            <a:avLst/>
            <a:gdLst>
              <a:gd name="T0" fmla="*/ 2147483647 w 152"/>
              <a:gd name="T1" fmla="*/ 0 h 144"/>
              <a:gd name="T2" fmla="*/ 0 w 152"/>
              <a:gd name="T3" fmla="*/ 2147483647 h 144"/>
              <a:gd name="T4" fmla="*/ 2147483647 w 152"/>
              <a:gd name="T5" fmla="*/ 2147483647 h 144"/>
              <a:gd name="T6" fmla="*/ 2147483647 w 152"/>
              <a:gd name="T7" fmla="*/ 2147483647 h 144"/>
              <a:gd name="T8" fmla="*/ 0 60000 65536"/>
              <a:gd name="T9" fmla="*/ 0 60000 65536"/>
              <a:gd name="T10" fmla="*/ 0 60000 65536"/>
              <a:gd name="T11" fmla="*/ 0 60000 65536"/>
              <a:gd name="T12" fmla="*/ 0 w 152"/>
              <a:gd name="T13" fmla="*/ 0 h 144"/>
              <a:gd name="T14" fmla="*/ 152 w 152"/>
              <a:gd name="T15" fmla="*/ 144 h 144"/>
            </a:gdLst>
            <a:ahLst/>
            <a:cxnLst>
              <a:cxn ang="T8">
                <a:pos x="T0" y="T1"/>
              </a:cxn>
              <a:cxn ang="T9">
                <a:pos x="T2" y="T3"/>
              </a:cxn>
              <a:cxn ang="T10">
                <a:pos x="T4" y="T5"/>
              </a:cxn>
              <a:cxn ang="T11">
                <a:pos x="T6" y="T7"/>
              </a:cxn>
            </a:cxnLst>
            <a:rect l="T12" t="T13" r="T14" b="T15"/>
            <a:pathLst>
              <a:path w="152" h="144">
                <a:moveTo>
                  <a:pt x="144" y="0"/>
                </a:moveTo>
                <a:cubicBezTo>
                  <a:pt x="72" y="16"/>
                  <a:pt x="0" y="32"/>
                  <a:pt x="0" y="48"/>
                </a:cubicBezTo>
                <a:cubicBezTo>
                  <a:pt x="0" y="64"/>
                  <a:pt x="136" y="80"/>
                  <a:pt x="144" y="96"/>
                </a:cubicBezTo>
                <a:cubicBezTo>
                  <a:pt x="152" y="112"/>
                  <a:pt x="64" y="128"/>
                  <a:pt x="48" y="144"/>
                </a:cubicBezTo>
              </a:path>
            </a:pathLst>
          </a:custGeom>
          <a:noFill/>
          <a:ln w="22225">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19948" name="Freeform 494"/>
          <p:cNvSpPr>
            <a:spLocks noChangeAspect="1"/>
          </p:cNvSpPr>
          <p:nvPr/>
        </p:nvSpPr>
        <p:spPr bwMode="auto">
          <a:xfrm>
            <a:off x="4256618" y="4176714"/>
            <a:ext cx="27516"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949" name="Freeform 495"/>
          <p:cNvSpPr>
            <a:spLocks noChangeAspect="1"/>
          </p:cNvSpPr>
          <p:nvPr/>
        </p:nvSpPr>
        <p:spPr bwMode="auto">
          <a:xfrm>
            <a:off x="4243918" y="4211639"/>
            <a:ext cx="29633"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950" name="Freeform 496"/>
          <p:cNvSpPr>
            <a:spLocks noChangeAspect="1"/>
          </p:cNvSpPr>
          <p:nvPr/>
        </p:nvSpPr>
        <p:spPr bwMode="auto">
          <a:xfrm>
            <a:off x="4277785" y="4203700"/>
            <a:ext cx="29633"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951" name="Freeform 497"/>
          <p:cNvSpPr>
            <a:spLocks noChangeAspect="1"/>
          </p:cNvSpPr>
          <p:nvPr/>
        </p:nvSpPr>
        <p:spPr bwMode="auto">
          <a:xfrm>
            <a:off x="4294718" y="4171950"/>
            <a:ext cx="29633"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952" name="Freeform 498"/>
          <p:cNvSpPr>
            <a:spLocks noChangeAspect="1"/>
          </p:cNvSpPr>
          <p:nvPr/>
        </p:nvSpPr>
        <p:spPr bwMode="auto">
          <a:xfrm>
            <a:off x="3803652" y="4110039"/>
            <a:ext cx="29633"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953" name="Freeform 499"/>
          <p:cNvSpPr>
            <a:spLocks noChangeAspect="1"/>
          </p:cNvSpPr>
          <p:nvPr/>
        </p:nvSpPr>
        <p:spPr bwMode="auto">
          <a:xfrm>
            <a:off x="3793067" y="4144964"/>
            <a:ext cx="27517"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954" name="Freeform 500"/>
          <p:cNvSpPr>
            <a:spLocks noChangeAspect="1"/>
          </p:cNvSpPr>
          <p:nvPr/>
        </p:nvSpPr>
        <p:spPr bwMode="auto">
          <a:xfrm>
            <a:off x="3826934" y="4137025"/>
            <a:ext cx="27517"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955" name="Freeform 501"/>
          <p:cNvSpPr>
            <a:spLocks noChangeAspect="1"/>
          </p:cNvSpPr>
          <p:nvPr/>
        </p:nvSpPr>
        <p:spPr bwMode="auto">
          <a:xfrm>
            <a:off x="3843867" y="4105275"/>
            <a:ext cx="27517"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956" name="Freeform 502"/>
          <p:cNvSpPr>
            <a:spLocks noChangeAspect="1"/>
          </p:cNvSpPr>
          <p:nvPr/>
        </p:nvSpPr>
        <p:spPr bwMode="auto">
          <a:xfrm>
            <a:off x="4267200" y="4176714"/>
            <a:ext cx="27517"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957" name="Freeform 503"/>
          <p:cNvSpPr>
            <a:spLocks noChangeAspect="1"/>
          </p:cNvSpPr>
          <p:nvPr/>
        </p:nvSpPr>
        <p:spPr bwMode="auto">
          <a:xfrm>
            <a:off x="4256618" y="4211639"/>
            <a:ext cx="27516"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958" name="Freeform 504"/>
          <p:cNvSpPr>
            <a:spLocks noChangeAspect="1"/>
          </p:cNvSpPr>
          <p:nvPr/>
        </p:nvSpPr>
        <p:spPr bwMode="auto">
          <a:xfrm>
            <a:off x="4290485" y="4203700"/>
            <a:ext cx="27516"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959" name="Freeform 505"/>
          <p:cNvSpPr>
            <a:spLocks noChangeAspect="1"/>
          </p:cNvSpPr>
          <p:nvPr/>
        </p:nvSpPr>
        <p:spPr bwMode="auto">
          <a:xfrm>
            <a:off x="4307418" y="4171950"/>
            <a:ext cx="27516"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19960" name="Freeform 506"/>
          <p:cNvSpPr>
            <a:spLocks/>
          </p:cNvSpPr>
          <p:nvPr/>
        </p:nvSpPr>
        <p:spPr bwMode="auto">
          <a:xfrm>
            <a:off x="3496733" y="3254375"/>
            <a:ext cx="431800" cy="393700"/>
          </a:xfrm>
          <a:custGeom>
            <a:avLst/>
            <a:gdLst>
              <a:gd name="T0" fmla="*/ 2147483647 w 328"/>
              <a:gd name="T1" fmla="*/ 2147483647 h 360"/>
              <a:gd name="T2" fmla="*/ 2147483647 w 328"/>
              <a:gd name="T3" fmla="*/ 2147483647 h 360"/>
              <a:gd name="T4" fmla="*/ 2147483647 w 328"/>
              <a:gd name="T5" fmla="*/ 2147483647 h 360"/>
              <a:gd name="T6" fmla="*/ 2147483647 w 328"/>
              <a:gd name="T7" fmla="*/ 2147483647 h 360"/>
              <a:gd name="T8" fmla="*/ 2147483647 w 328"/>
              <a:gd name="T9" fmla="*/ 2147483647 h 360"/>
              <a:gd name="T10" fmla="*/ 2147483647 w 328"/>
              <a:gd name="T11" fmla="*/ 2147483647 h 360"/>
              <a:gd name="T12" fmla="*/ 2147483647 w 328"/>
              <a:gd name="T13" fmla="*/ 2147483647 h 360"/>
              <a:gd name="T14" fmla="*/ 2147483647 w 328"/>
              <a:gd name="T15" fmla="*/ 2147483647 h 360"/>
              <a:gd name="T16" fmla="*/ 0 60000 65536"/>
              <a:gd name="T17" fmla="*/ 0 60000 65536"/>
              <a:gd name="T18" fmla="*/ 0 60000 65536"/>
              <a:gd name="T19" fmla="*/ 0 60000 65536"/>
              <a:gd name="T20" fmla="*/ 0 60000 65536"/>
              <a:gd name="T21" fmla="*/ 0 60000 65536"/>
              <a:gd name="T22" fmla="*/ 0 60000 65536"/>
              <a:gd name="T23" fmla="*/ 0 60000 65536"/>
              <a:gd name="T24" fmla="*/ 0 w 328"/>
              <a:gd name="T25" fmla="*/ 0 h 360"/>
              <a:gd name="T26" fmla="*/ 328 w 328"/>
              <a:gd name="T27" fmla="*/ 360 h 36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28" h="360">
                <a:moveTo>
                  <a:pt x="168" y="24"/>
                </a:moveTo>
                <a:cubicBezTo>
                  <a:pt x="136" y="48"/>
                  <a:pt x="96" y="120"/>
                  <a:pt x="72" y="168"/>
                </a:cubicBezTo>
                <a:cubicBezTo>
                  <a:pt x="48" y="216"/>
                  <a:pt x="0" y="280"/>
                  <a:pt x="24" y="312"/>
                </a:cubicBezTo>
                <a:cubicBezTo>
                  <a:pt x="48" y="344"/>
                  <a:pt x="168" y="360"/>
                  <a:pt x="216" y="360"/>
                </a:cubicBezTo>
                <a:cubicBezTo>
                  <a:pt x="264" y="360"/>
                  <a:pt x="296" y="344"/>
                  <a:pt x="312" y="312"/>
                </a:cubicBezTo>
                <a:cubicBezTo>
                  <a:pt x="328" y="280"/>
                  <a:pt x="320" y="216"/>
                  <a:pt x="312" y="168"/>
                </a:cubicBezTo>
                <a:cubicBezTo>
                  <a:pt x="304" y="120"/>
                  <a:pt x="288" y="48"/>
                  <a:pt x="264" y="24"/>
                </a:cubicBezTo>
                <a:cubicBezTo>
                  <a:pt x="240" y="0"/>
                  <a:pt x="200" y="0"/>
                  <a:pt x="168" y="24"/>
                </a:cubicBezTo>
                <a:close/>
              </a:path>
            </a:pathLst>
          </a:custGeom>
          <a:gradFill rotWithShape="0">
            <a:gsLst>
              <a:gs pos="0">
                <a:srgbClr val="9C763C"/>
              </a:gs>
              <a:gs pos="100000">
                <a:srgbClr val="3A2C16"/>
              </a:gs>
            </a:gsLst>
            <a:path path="rect">
              <a:fillToRect l="100000" b="100000"/>
            </a:path>
          </a:gradFill>
          <a:ln w="22225">
            <a:solidFill>
              <a:srgbClr val="D8C6BC"/>
            </a:solidFill>
            <a:prstDash val="sysDot"/>
            <a:round/>
            <a:headEnd/>
            <a:tailEnd/>
          </a:ln>
        </p:spPr>
        <p:txBody>
          <a:bodyPr wrap="none" anchor="ctr"/>
          <a:lstStyle/>
          <a:p>
            <a:endParaRPr lang="fr-FR"/>
          </a:p>
        </p:txBody>
      </p:sp>
      <p:sp>
        <p:nvSpPr>
          <p:cNvPr id="19961" name="Freeform 507"/>
          <p:cNvSpPr>
            <a:spLocks noChangeAspect="1"/>
          </p:cNvSpPr>
          <p:nvPr/>
        </p:nvSpPr>
        <p:spPr bwMode="auto">
          <a:xfrm>
            <a:off x="3632200" y="3409951"/>
            <a:ext cx="82551" cy="182563"/>
          </a:xfrm>
          <a:custGeom>
            <a:avLst/>
            <a:gdLst>
              <a:gd name="T0" fmla="*/ 2147483647 w 152"/>
              <a:gd name="T1" fmla="*/ 0 h 144"/>
              <a:gd name="T2" fmla="*/ 0 w 152"/>
              <a:gd name="T3" fmla="*/ 2147483647 h 144"/>
              <a:gd name="T4" fmla="*/ 2147483647 w 152"/>
              <a:gd name="T5" fmla="*/ 2147483647 h 144"/>
              <a:gd name="T6" fmla="*/ 2147483647 w 152"/>
              <a:gd name="T7" fmla="*/ 2147483647 h 144"/>
              <a:gd name="T8" fmla="*/ 0 60000 65536"/>
              <a:gd name="T9" fmla="*/ 0 60000 65536"/>
              <a:gd name="T10" fmla="*/ 0 60000 65536"/>
              <a:gd name="T11" fmla="*/ 0 60000 65536"/>
              <a:gd name="T12" fmla="*/ 0 w 152"/>
              <a:gd name="T13" fmla="*/ 0 h 144"/>
              <a:gd name="T14" fmla="*/ 152 w 152"/>
              <a:gd name="T15" fmla="*/ 144 h 144"/>
            </a:gdLst>
            <a:ahLst/>
            <a:cxnLst>
              <a:cxn ang="T8">
                <a:pos x="T0" y="T1"/>
              </a:cxn>
              <a:cxn ang="T9">
                <a:pos x="T2" y="T3"/>
              </a:cxn>
              <a:cxn ang="T10">
                <a:pos x="T4" y="T5"/>
              </a:cxn>
              <a:cxn ang="T11">
                <a:pos x="T6" y="T7"/>
              </a:cxn>
            </a:cxnLst>
            <a:rect l="T12" t="T13" r="T14" b="T15"/>
            <a:pathLst>
              <a:path w="152" h="144">
                <a:moveTo>
                  <a:pt x="144" y="0"/>
                </a:moveTo>
                <a:cubicBezTo>
                  <a:pt x="72" y="16"/>
                  <a:pt x="0" y="32"/>
                  <a:pt x="0" y="48"/>
                </a:cubicBezTo>
                <a:cubicBezTo>
                  <a:pt x="0" y="64"/>
                  <a:pt x="136" y="80"/>
                  <a:pt x="144" y="96"/>
                </a:cubicBezTo>
                <a:cubicBezTo>
                  <a:pt x="152" y="112"/>
                  <a:pt x="64" y="128"/>
                  <a:pt x="48" y="144"/>
                </a:cubicBezTo>
              </a:path>
            </a:pathLst>
          </a:custGeom>
          <a:noFill/>
          <a:ln w="22225">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19962" name="Freeform 508"/>
          <p:cNvSpPr>
            <a:spLocks noChangeAspect="1"/>
          </p:cNvSpPr>
          <p:nvPr/>
        </p:nvSpPr>
        <p:spPr bwMode="auto">
          <a:xfrm>
            <a:off x="3752851" y="3370263"/>
            <a:ext cx="82549" cy="182562"/>
          </a:xfrm>
          <a:custGeom>
            <a:avLst/>
            <a:gdLst>
              <a:gd name="T0" fmla="*/ 2147483647 w 152"/>
              <a:gd name="T1" fmla="*/ 0 h 144"/>
              <a:gd name="T2" fmla="*/ 0 w 152"/>
              <a:gd name="T3" fmla="*/ 2147483647 h 144"/>
              <a:gd name="T4" fmla="*/ 2147483647 w 152"/>
              <a:gd name="T5" fmla="*/ 2147483647 h 144"/>
              <a:gd name="T6" fmla="*/ 2147483647 w 152"/>
              <a:gd name="T7" fmla="*/ 2147483647 h 144"/>
              <a:gd name="T8" fmla="*/ 0 60000 65536"/>
              <a:gd name="T9" fmla="*/ 0 60000 65536"/>
              <a:gd name="T10" fmla="*/ 0 60000 65536"/>
              <a:gd name="T11" fmla="*/ 0 60000 65536"/>
              <a:gd name="T12" fmla="*/ 0 w 152"/>
              <a:gd name="T13" fmla="*/ 0 h 144"/>
              <a:gd name="T14" fmla="*/ 152 w 152"/>
              <a:gd name="T15" fmla="*/ 144 h 144"/>
            </a:gdLst>
            <a:ahLst/>
            <a:cxnLst>
              <a:cxn ang="T8">
                <a:pos x="T0" y="T1"/>
              </a:cxn>
              <a:cxn ang="T9">
                <a:pos x="T2" y="T3"/>
              </a:cxn>
              <a:cxn ang="T10">
                <a:pos x="T4" y="T5"/>
              </a:cxn>
              <a:cxn ang="T11">
                <a:pos x="T6" y="T7"/>
              </a:cxn>
            </a:cxnLst>
            <a:rect l="T12" t="T13" r="T14" b="T15"/>
            <a:pathLst>
              <a:path w="152" h="144">
                <a:moveTo>
                  <a:pt x="144" y="0"/>
                </a:moveTo>
                <a:cubicBezTo>
                  <a:pt x="72" y="16"/>
                  <a:pt x="0" y="32"/>
                  <a:pt x="0" y="48"/>
                </a:cubicBezTo>
                <a:cubicBezTo>
                  <a:pt x="0" y="64"/>
                  <a:pt x="136" y="80"/>
                  <a:pt x="144" y="96"/>
                </a:cubicBezTo>
                <a:cubicBezTo>
                  <a:pt x="152" y="112"/>
                  <a:pt x="64" y="128"/>
                  <a:pt x="48" y="144"/>
                </a:cubicBezTo>
              </a:path>
            </a:pathLst>
          </a:custGeom>
          <a:noFill/>
          <a:ln w="22225">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19963" name="Arc 509"/>
          <p:cNvSpPr>
            <a:spLocks/>
          </p:cNvSpPr>
          <p:nvPr/>
        </p:nvSpPr>
        <p:spPr bwMode="auto">
          <a:xfrm rot="-1163170">
            <a:off x="3892551" y="3416300"/>
            <a:ext cx="332316" cy="312738"/>
          </a:xfrm>
          <a:custGeom>
            <a:avLst/>
            <a:gdLst>
              <a:gd name="T0" fmla="*/ 2147483647 w 21600"/>
              <a:gd name="T1" fmla="*/ 0 h 34208"/>
              <a:gd name="T2" fmla="*/ 2147483647 w 21600"/>
              <a:gd name="T3" fmla="*/ 2147483647 h 34208"/>
              <a:gd name="T4" fmla="*/ 0 w 21600"/>
              <a:gd name="T5" fmla="*/ 2147483647 h 34208"/>
              <a:gd name="T6" fmla="*/ 0 60000 65536"/>
              <a:gd name="T7" fmla="*/ 0 60000 65536"/>
              <a:gd name="T8" fmla="*/ 0 60000 65536"/>
              <a:gd name="T9" fmla="*/ 0 w 21600"/>
              <a:gd name="T10" fmla="*/ 0 h 34208"/>
              <a:gd name="T11" fmla="*/ 21600 w 21600"/>
              <a:gd name="T12" fmla="*/ 34208 h 34208"/>
            </a:gdLst>
            <a:ahLst/>
            <a:cxnLst>
              <a:cxn ang="T6">
                <a:pos x="T0" y="T1"/>
              </a:cxn>
              <a:cxn ang="T7">
                <a:pos x="T2" y="T3"/>
              </a:cxn>
              <a:cxn ang="T8">
                <a:pos x="T4" y="T5"/>
              </a:cxn>
            </a:cxnLst>
            <a:rect l="T9" t="T10" r="T11" b="T12"/>
            <a:pathLst>
              <a:path w="21600" h="34208" fill="none" extrusionOk="0">
                <a:moveTo>
                  <a:pt x="7383" y="-1"/>
                </a:moveTo>
                <a:cubicBezTo>
                  <a:pt x="15918" y="3103"/>
                  <a:pt x="21600" y="11215"/>
                  <a:pt x="21600" y="20298"/>
                </a:cubicBezTo>
                <a:cubicBezTo>
                  <a:pt x="21600" y="25387"/>
                  <a:pt x="19802" y="30314"/>
                  <a:pt x="16524" y="34208"/>
                </a:cubicBezTo>
              </a:path>
              <a:path w="21600" h="34208" stroke="0" extrusionOk="0">
                <a:moveTo>
                  <a:pt x="7383" y="-1"/>
                </a:moveTo>
                <a:cubicBezTo>
                  <a:pt x="15918" y="3103"/>
                  <a:pt x="21600" y="11215"/>
                  <a:pt x="21600" y="20298"/>
                </a:cubicBezTo>
                <a:cubicBezTo>
                  <a:pt x="21600" y="25387"/>
                  <a:pt x="19802" y="30314"/>
                  <a:pt x="16524" y="34208"/>
                </a:cubicBezTo>
                <a:lnTo>
                  <a:pt x="0" y="20298"/>
                </a:lnTo>
                <a:lnTo>
                  <a:pt x="7383" y="-1"/>
                </a:lnTo>
                <a:close/>
              </a:path>
            </a:pathLst>
          </a:custGeom>
          <a:noFill/>
          <a:ln w="15875">
            <a:solidFill>
              <a:srgbClr val="FFFFFF"/>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3443198" name="Freeform 510"/>
          <p:cNvSpPr>
            <a:spLocks/>
          </p:cNvSpPr>
          <p:nvPr/>
        </p:nvSpPr>
        <p:spPr bwMode="auto">
          <a:xfrm>
            <a:off x="9302751" y="4257675"/>
            <a:ext cx="630767" cy="457200"/>
          </a:xfrm>
          <a:custGeom>
            <a:avLst/>
            <a:gdLst>
              <a:gd name="T0" fmla="*/ 613 w 1837"/>
              <a:gd name="T1" fmla="*/ 57 h 1532"/>
              <a:gd name="T2" fmla="*/ 469 w 1837"/>
              <a:gd name="T3" fmla="*/ 137 h 1532"/>
              <a:gd name="T4" fmla="*/ 421 w 1837"/>
              <a:gd name="T5" fmla="*/ 201 h 1532"/>
              <a:gd name="T6" fmla="*/ 261 w 1837"/>
              <a:gd name="T7" fmla="*/ 265 h 1532"/>
              <a:gd name="T8" fmla="*/ 109 w 1837"/>
              <a:gd name="T9" fmla="*/ 489 h 1532"/>
              <a:gd name="T10" fmla="*/ 37 w 1837"/>
              <a:gd name="T11" fmla="*/ 753 h 1532"/>
              <a:gd name="T12" fmla="*/ 133 w 1837"/>
              <a:gd name="T13" fmla="*/ 1041 h 1532"/>
              <a:gd name="T14" fmla="*/ 189 w 1837"/>
              <a:gd name="T15" fmla="*/ 1273 h 1532"/>
              <a:gd name="T16" fmla="*/ 565 w 1837"/>
              <a:gd name="T17" fmla="*/ 1433 h 1532"/>
              <a:gd name="T18" fmla="*/ 741 w 1837"/>
              <a:gd name="T19" fmla="*/ 1497 h 1532"/>
              <a:gd name="T20" fmla="*/ 845 w 1837"/>
              <a:gd name="T21" fmla="*/ 1473 h 1532"/>
              <a:gd name="T22" fmla="*/ 1229 w 1837"/>
              <a:gd name="T23" fmla="*/ 1505 h 1532"/>
              <a:gd name="T24" fmla="*/ 1517 w 1837"/>
              <a:gd name="T25" fmla="*/ 1425 h 1532"/>
              <a:gd name="T26" fmla="*/ 1605 w 1837"/>
              <a:gd name="T27" fmla="*/ 1369 h 1532"/>
              <a:gd name="T28" fmla="*/ 1669 w 1837"/>
              <a:gd name="T29" fmla="*/ 1289 h 1532"/>
              <a:gd name="T30" fmla="*/ 1749 w 1837"/>
              <a:gd name="T31" fmla="*/ 1129 h 1532"/>
              <a:gd name="T32" fmla="*/ 1829 w 1837"/>
              <a:gd name="T33" fmla="*/ 1001 h 1532"/>
              <a:gd name="T34" fmla="*/ 1821 w 1837"/>
              <a:gd name="T35" fmla="*/ 705 h 1532"/>
              <a:gd name="T36" fmla="*/ 1637 w 1837"/>
              <a:gd name="T37" fmla="*/ 377 h 1532"/>
              <a:gd name="T38" fmla="*/ 1549 w 1837"/>
              <a:gd name="T39" fmla="*/ 305 h 1532"/>
              <a:gd name="T40" fmla="*/ 1405 w 1837"/>
              <a:gd name="T41" fmla="*/ 161 h 1532"/>
              <a:gd name="T42" fmla="*/ 1325 w 1837"/>
              <a:gd name="T43" fmla="*/ 121 h 1532"/>
              <a:gd name="T44" fmla="*/ 1085 w 1837"/>
              <a:gd name="T45" fmla="*/ 57 h 1532"/>
              <a:gd name="T46" fmla="*/ 1133 w 1837"/>
              <a:gd name="T47" fmla="*/ 177 h 1532"/>
              <a:gd name="T48" fmla="*/ 1237 w 1837"/>
              <a:gd name="T49" fmla="*/ 265 h 1532"/>
              <a:gd name="T50" fmla="*/ 1277 w 1837"/>
              <a:gd name="T51" fmla="*/ 345 h 1532"/>
              <a:gd name="T52" fmla="*/ 1301 w 1837"/>
              <a:gd name="T53" fmla="*/ 417 h 1532"/>
              <a:gd name="T54" fmla="*/ 1229 w 1837"/>
              <a:gd name="T55" fmla="*/ 513 h 1532"/>
              <a:gd name="T56" fmla="*/ 1181 w 1837"/>
              <a:gd name="T57" fmla="*/ 641 h 1532"/>
              <a:gd name="T58" fmla="*/ 1125 w 1837"/>
              <a:gd name="T59" fmla="*/ 753 h 1532"/>
              <a:gd name="T60" fmla="*/ 1085 w 1837"/>
              <a:gd name="T61" fmla="*/ 793 h 1532"/>
              <a:gd name="T62" fmla="*/ 949 w 1837"/>
              <a:gd name="T63" fmla="*/ 897 h 1532"/>
              <a:gd name="T64" fmla="*/ 925 w 1837"/>
              <a:gd name="T65" fmla="*/ 897 h 1532"/>
              <a:gd name="T66" fmla="*/ 813 w 1837"/>
              <a:gd name="T67" fmla="*/ 841 h 1532"/>
              <a:gd name="T68" fmla="*/ 717 w 1837"/>
              <a:gd name="T69" fmla="*/ 641 h 1532"/>
              <a:gd name="T70" fmla="*/ 605 w 1837"/>
              <a:gd name="T71" fmla="*/ 545 h 1532"/>
              <a:gd name="T72" fmla="*/ 565 w 1837"/>
              <a:gd name="T73" fmla="*/ 505 h 1532"/>
              <a:gd name="T74" fmla="*/ 557 w 1837"/>
              <a:gd name="T75" fmla="*/ 401 h 1532"/>
              <a:gd name="T76" fmla="*/ 645 w 1837"/>
              <a:gd name="T77" fmla="*/ 329 h 1532"/>
              <a:gd name="T78" fmla="*/ 709 w 1837"/>
              <a:gd name="T79" fmla="*/ 281 h 1532"/>
              <a:gd name="T80" fmla="*/ 773 w 1837"/>
              <a:gd name="T81" fmla="*/ 177 h 1532"/>
              <a:gd name="T82" fmla="*/ 733 w 1837"/>
              <a:gd name="T83" fmla="*/ 81 h 1532"/>
              <a:gd name="T84" fmla="*/ 605 w 1837"/>
              <a:gd name="T85" fmla="*/ 65 h 153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37"/>
              <a:gd name="T130" fmla="*/ 0 h 1532"/>
              <a:gd name="T131" fmla="*/ 1837 w 1837"/>
              <a:gd name="T132" fmla="*/ 1532 h 1532"/>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37" h="1532">
                <a:moveTo>
                  <a:pt x="701" y="25"/>
                </a:moveTo>
                <a:cubicBezTo>
                  <a:pt x="672" y="36"/>
                  <a:pt x="638" y="39"/>
                  <a:pt x="613" y="57"/>
                </a:cubicBezTo>
                <a:cubicBezTo>
                  <a:pt x="581" y="77"/>
                  <a:pt x="598" y="69"/>
                  <a:pt x="565" y="81"/>
                </a:cubicBezTo>
                <a:cubicBezTo>
                  <a:pt x="538" y="107"/>
                  <a:pt x="504" y="125"/>
                  <a:pt x="469" y="137"/>
                </a:cubicBezTo>
                <a:cubicBezTo>
                  <a:pt x="453" y="183"/>
                  <a:pt x="473" y="140"/>
                  <a:pt x="437" y="177"/>
                </a:cubicBezTo>
                <a:cubicBezTo>
                  <a:pt x="430" y="183"/>
                  <a:pt x="428" y="194"/>
                  <a:pt x="421" y="201"/>
                </a:cubicBezTo>
                <a:cubicBezTo>
                  <a:pt x="415" y="205"/>
                  <a:pt x="367" y="216"/>
                  <a:pt x="365" y="217"/>
                </a:cubicBezTo>
                <a:cubicBezTo>
                  <a:pt x="329" y="227"/>
                  <a:pt x="291" y="244"/>
                  <a:pt x="261" y="265"/>
                </a:cubicBezTo>
                <a:cubicBezTo>
                  <a:pt x="246" y="323"/>
                  <a:pt x="233" y="374"/>
                  <a:pt x="181" y="409"/>
                </a:cubicBezTo>
                <a:cubicBezTo>
                  <a:pt x="171" y="437"/>
                  <a:pt x="134" y="471"/>
                  <a:pt x="109" y="489"/>
                </a:cubicBezTo>
                <a:cubicBezTo>
                  <a:pt x="70" y="605"/>
                  <a:pt x="118" y="446"/>
                  <a:pt x="85" y="649"/>
                </a:cubicBezTo>
                <a:cubicBezTo>
                  <a:pt x="79" y="684"/>
                  <a:pt x="48" y="718"/>
                  <a:pt x="37" y="753"/>
                </a:cubicBezTo>
                <a:cubicBezTo>
                  <a:pt x="28" y="840"/>
                  <a:pt x="0" y="920"/>
                  <a:pt x="85" y="977"/>
                </a:cubicBezTo>
                <a:cubicBezTo>
                  <a:pt x="95" y="1009"/>
                  <a:pt x="119" y="1010"/>
                  <a:pt x="133" y="1041"/>
                </a:cubicBezTo>
                <a:cubicBezTo>
                  <a:pt x="145" y="1069"/>
                  <a:pt x="159" y="1112"/>
                  <a:pt x="165" y="1145"/>
                </a:cubicBezTo>
                <a:cubicBezTo>
                  <a:pt x="167" y="1158"/>
                  <a:pt x="174" y="1258"/>
                  <a:pt x="189" y="1273"/>
                </a:cubicBezTo>
                <a:cubicBezTo>
                  <a:pt x="197" y="1281"/>
                  <a:pt x="210" y="1283"/>
                  <a:pt x="221" y="1289"/>
                </a:cubicBezTo>
                <a:cubicBezTo>
                  <a:pt x="292" y="1395"/>
                  <a:pt x="457" y="1392"/>
                  <a:pt x="565" y="1433"/>
                </a:cubicBezTo>
                <a:cubicBezTo>
                  <a:pt x="607" y="1449"/>
                  <a:pt x="649" y="1466"/>
                  <a:pt x="693" y="1481"/>
                </a:cubicBezTo>
                <a:cubicBezTo>
                  <a:pt x="709" y="1486"/>
                  <a:pt x="741" y="1497"/>
                  <a:pt x="741" y="1497"/>
                </a:cubicBezTo>
                <a:cubicBezTo>
                  <a:pt x="759" y="1494"/>
                  <a:pt x="778" y="1493"/>
                  <a:pt x="797" y="1489"/>
                </a:cubicBezTo>
                <a:cubicBezTo>
                  <a:pt x="813" y="1485"/>
                  <a:pt x="845" y="1473"/>
                  <a:pt x="845" y="1473"/>
                </a:cubicBezTo>
                <a:cubicBezTo>
                  <a:pt x="923" y="1480"/>
                  <a:pt x="998" y="1493"/>
                  <a:pt x="1069" y="1529"/>
                </a:cubicBezTo>
                <a:cubicBezTo>
                  <a:pt x="1197" y="1519"/>
                  <a:pt x="1145" y="1532"/>
                  <a:pt x="1229" y="1505"/>
                </a:cubicBezTo>
                <a:cubicBezTo>
                  <a:pt x="1245" y="1499"/>
                  <a:pt x="1277" y="1489"/>
                  <a:pt x="1277" y="1489"/>
                </a:cubicBezTo>
                <a:cubicBezTo>
                  <a:pt x="1322" y="1397"/>
                  <a:pt x="1420" y="1429"/>
                  <a:pt x="1517" y="1425"/>
                </a:cubicBezTo>
                <a:cubicBezTo>
                  <a:pt x="1543" y="1416"/>
                  <a:pt x="1562" y="1401"/>
                  <a:pt x="1589" y="1393"/>
                </a:cubicBezTo>
                <a:cubicBezTo>
                  <a:pt x="1594" y="1385"/>
                  <a:pt x="1598" y="1375"/>
                  <a:pt x="1605" y="1369"/>
                </a:cubicBezTo>
                <a:cubicBezTo>
                  <a:pt x="1611" y="1362"/>
                  <a:pt x="1623" y="1361"/>
                  <a:pt x="1629" y="1353"/>
                </a:cubicBezTo>
                <a:cubicBezTo>
                  <a:pt x="1676" y="1276"/>
                  <a:pt x="1614" y="1325"/>
                  <a:pt x="1669" y="1289"/>
                </a:cubicBezTo>
                <a:cubicBezTo>
                  <a:pt x="1680" y="1259"/>
                  <a:pt x="1685" y="1197"/>
                  <a:pt x="1701" y="1177"/>
                </a:cubicBezTo>
                <a:cubicBezTo>
                  <a:pt x="1714" y="1159"/>
                  <a:pt x="1749" y="1129"/>
                  <a:pt x="1749" y="1129"/>
                </a:cubicBezTo>
                <a:cubicBezTo>
                  <a:pt x="1763" y="1070"/>
                  <a:pt x="1744" y="1117"/>
                  <a:pt x="1781" y="1081"/>
                </a:cubicBezTo>
                <a:cubicBezTo>
                  <a:pt x="1802" y="1059"/>
                  <a:pt x="1812" y="1025"/>
                  <a:pt x="1829" y="1001"/>
                </a:cubicBezTo>
                <a:cubicBezTo>
                  <a:pt x="1831" y="958"/>
                  <a:pt x="1837" y="915"/>
                  <a:pt x="1837" y="873"/>
                </a:cubicBezTo>
                <a:cubicBezTo>
                  <a:pt x="1837" y="858"/>
                  <a:pt x="1829" y="739"/>
                  <a:pt x="1821" y="705"/>
                </a:cubicBezTo>
                <a:cubicBezTo>
                  <a:pt x="1800" y="622"/>
                  <a:pt x="1807" y="710"/>
                  <a:pt x="1789" y="617"/>
                </a:cubicBezTo>
                <a:cubicBezTo>
                  <a:pt x="1767" y="507"/>
                  <a:pt x="1753" y="415"/>
                  <a:pt x="1637" y="377"/>
                </a:cubicBezTo>
                <a:cubicBezTo>
                  <a:pt x="1622" y="362"/>
                  <a:pt x="1613" y="342"/>
                  <a:pt x="1597" y="329"/>
                </a:cubicBezTo>
                <a:cubicBezTo>
                  <a:pt x="1583" y="317"/>
                  <a:pt x="1563" y="314"/>
                  <a:pt x="1549" y="305"/>
                </a:cubicBezTo>
                <a:cubicBezTo>
                  <a:pt x="1530" y="277"/>
                  <a:pt x="1512" y="259"/>
                  <a:pt x="1485" y="241"/>
                </a:cubicBezTo>
                <a:cubicBezTo>
                  <a:pt x="1473" y="205"/>
                  <a:pt x="1435" y="182"/>
                  <a:pt x="1405" y="161"/>
                </a:cubicBezTo>
                <a:lnTo>
                  <a:pt x="1325" y="121"/>
                </a:lnTo>
                <a:cubicBezTo>
                  <a:pt x="1325" y="121"/>
                  <a:pt x="1325" y="121"/>
                  <a:pt x="1325" y="121"/>
                </a:cubicBezTo>
                <a:cubicBezTo>
                  <a:pt x="1260" y="78"/>
                  <a:pt x="1212" y="72"/>
                  <a:pt x="1141" y="49"/>
                </a:cubicBezTo>
                <a:cubicBezTo>
                  <a:pt x="1122" y="51"/>
                  <a:pt x="1102" y="49"/>
                  <a:pt x="1085" y="57"/>
                </a:cubicBezTo>
                <a:cubicBezTo>
                  <a:pt x="1054" y="70"/>
                  <a:pt x="1069" y="133"/>
                  <a:pt x="1085" y="153"/>
                </a:cubicBezTo>
                <a:cubicBezTo>
                  <a:pt x="1096" y="167"/>
                  <a:pt x="1117" y="171"/>
                  <a:pt x="1133" y="177"/>
                </a:cubicBezTo>
                <a:cubicBezTo>
                  <a:pt x="1146" y="218"/>
                  <a:pt x="1157" y="198"/>
                  <a:pt x="1189" y="225"/>
                </a:cubicBezTo>
                <a:cubicBezTo>
                  <a:pt x="1250" y="276"/>
                  <a:pt x="1177" y="225"/>
                  <a:pt x="1237" y="265"/>
                </a:cubicBezTo>
                <a:lnTo>
                  <a:pt x="1277" y="345"/>
                </a:lnTo>
                <a:cubicBezTo>
                  <a:pt x="1277" y="345"/>
                  <a:pt x="1277" y="345"/>
                  <a:pt x="1277" y="345"/>
                </a:cubicBezTo>
                <a:cubicBezTo>
                  <a:pt x="1282" y="361"/>
                  <a:pt x="1287" y="377"/>
                  <a:pt x="1293" y="393"/>
                </a:cubicBezTo>
                <a:cubicBezTo>
                  <a:pt x="1295" y="401"/>
                  <a:pt x="1301" y="417"/>
                  <a:pt x="1301" y="417"/>
                </a:cubicBezTo>
                <a:cubicBezTo>
                  <a:pt x="1298" y="432"/>
                  <a:pt x="1299" y="482"/>
                  <a:pt x="1277" y="497"/>
                </a:cubicBezTo>
                <a:cubicBezTo>
                  <a:pt x="1262" y="505"/>
                  <a:pt x="1229" y="513"/>
                  <a:pt x="1229" y="513"/>
                </a:cubicBezTo>
                <a:cubicBezTo>
                  <a:pt x="1206" y="547"/>
                  <a:pt x="1178" y="559"/>
                  <a:pt x="1165" y="601"/>
                </a:cubicBezTo>
                <a:cubicBezTo>
                  <a:pt x="1170" y="614"/>
                  <a:pt x="1176" y="627"/>
                  <a:pt x="1181" y="641"/>
                </a:cubicBezTo>
                <a:cubicBezTo>
                  <a:pt x="1186" y="656"/>
                  <a:pt x="1197" y="689"/>
                  <a:pt x="1197" y="689"/>
                </a:cubicBezTo>
                <a:cubicBezTo>
                  <a:pt x="1175" y="732"/>
                  <a:pt x="1163" y="727"/>
                  <a:pt x="1125" y="753"/>
                </a:cubicBezTo>
                <a:cubicBezTo>
                  <a:pt x="1119" y="761"/>
                  <a:pt x="1115" y="770"/>
                  <a:pt x="1109" y="777"/>
                </a:cubicBezTo>
                <a:cubicBezTo>
                  <a:pt x="1102" y="783"/>
                  <a:pt x="1091" y="785"/>
                  <a:pt x="1085" y="793"/>
                </a:cubicBezTo>
                <a:cubicBezTo>
                  <a:pt x="1077" y="802"/>
                  <a:pt x="1077" y="816"/>
                  <a:pt x="1069" y="825"/>
                </a:cubicBezTo>
                <a:cubicBezTo>
                  <a:pt x="1040" y="853"/>
                  <a:pt x="988" y="883"/>
                  <a:pt x="949" y="897"/>
                </a:cubicBezTo>
                <a:cubicBezTo>
                  <a:pt x="943" y="905"/>
                  <a:pt x="942" y="921"/>
                  <a:pt x="933" y="921"/>
                </a:cubicBezTo>
                <a:cubicBezTo>
                  <a:pt x="924" y="921"/>
                  <a:pt x="928" y="904"/>
                  <a:pt x="925" y="897"/>
                </a:cubicBezTo>
                <a:cubicBezTo>
                  <a:pt x="920" y="888"/>
                  <a:pt x="917" y="878"/>
                  <a:pt x="909" y="873"/>
                </a:cubicBezTo>
                <a:cubicBezTo>
                  <a:pt x="881" y="855"/>
                  <a:pt x="839" y="858"/>
                  <a:pt x="813" y="841"/>
                </a:cubicBezTo>
                <a:cubicBezTo>
                  <a:pt x="787" y="823"/>
                  <a:pt x="766" y="802"/>
                  <a:pt x="741" y="785"/>
                </a:cubicBezTo>
                <a:cubicBezTo>
                  <a:pt x="728" y="746"/>
                  <a:pt x="726" y="663"/>
                  <a:pt x="717" y="641"/>
                </a:cubicBezTo>
                <a:cubicBezTo>
                  <a:pt x="706" y="615"/>
                  <a:pt x="668" y="592"/>
                  <a:pt x="645" y="577"/>
                </a:cubicBezTo>
                <a:cubicBezTo>
                  <a:pt x="599" y="508"/>
                  <a:pt x="660" y="589"/>
                  <a:pt x="605" y="545"/>
                </a:cubicBezTo>
                <a:cubicBezTo>
                  <a:pt x="597" y="538"/>
                  <a:pt x="595" y="527"/>
                  <a:pt x="589" y="521"/>
                </a:cubicBezTo>
                <a:cubicBezTo>
                  <a:pt x="582" y="514"/>
                  <a:pt x="573" y="510"/>
                  <a:pt x="565" y="505"/>
                </a:cubicBezTo>
                <a:cubicBezTo>
                  <a:pt x="559" y="489"/>
                  <a:pt x="546" y="473"/>
                  <a:pt x="549" y="457"/>
                </a:cubicBezTo>
                <a:cubicBezTo>
                  <a:pt x="551" y="438"/>
                  <a:pt x="551" y="419"/>
                  <a:pt x="557" y="401"/>
                </a:cubicBezTo>
                <a:cubicBezTo>
                  <a:pt x="566" y="369"/>
                  <a:pt x="573" y="380"/>
                  <a:pt x="597" y="369"/>
                </a:cubicBezTo>
                <a:cubicBezTo>
                  <a:pt x="649" y="342"/>
                  <a:pt x="591" y="364"/>
                  <a:pt x="645" y="329"/>
                </a:cubicBezTo>
                <a:cubicBezTo>
                  <a:pt x="646" y="328"/>
                  <a:pt x="692" y="305"/>
                  <a:pt x="693" y="305"/>
                </a:cubicBezTo>
                <a:cubicBezTo>
                  <a:pt x="698" y="297"/>
                  <a:pt x="702" y="287"/>
                  <a:pt x="709" y="281"/>
                </a:cubicBezTo>
                <a:cubicBezTo>
                  <a:pt x="715" y="274"/>
                  <a:pt x="727" y="272"/>
                  <a:pt x="733" y="265"/>
                </a:cubicBezTo>
                <a:cubicBezTo>
                  <a:pt x="755" y="232"/>
                  <a:pt x="762" y="209"/>
                  <a:pt x="773" y="177"/>
                </a:cubicBezTo>
                <a:cubicBezTo>
                  <a:pt x="770" y="150"/>
                  <a:pt x="775" y="121"/>
                  <a:pt x="765" y="97"/>
                </a:cubicBezTo>
                <a:cubicBezTo>
                  <a:pt x="760" y="85"/>
                  <a:pt x="743" y="87"/>
                  <a:pt x="733" y="81"/>
                </a:cubicBezTo>
                <a:cubicBezTo>
                  <a:pt x="716" y="71"/>
                  <a:pt x="685" y="49"/>
                  <a:pt x="685" y="49"/>
                </a:cubicBezTo>
                <a:cubicBezTo>
                  <a:pt x="609" y="57"/>
                  <a:pt x="630" y="39"/>
                  <a:pt x="605" y="65"/>
                </a:cubicBezTo>
                <a:cubicBezTo>
                  <a:pt x="718" y="17"/>
                  <a:pt x="725" y="0"/>
                  <a:pt x="661" y="65"/>
                </a:cubicBezTo>
              </a:path>
            </a:pathLst>
          </a:custGeom>
          <a:gradFill rotWithShape="0">
            <a:gsLst>
              <a:gs pos="0">
                <a:srgbClr val="20254F"/>
              </a:gs>
              <a:gs pos="100000">
                <a:srgbClr val="080913"/>
              </a:gs>
            </a:gsLst>
            <a:path path="rect">
              <a:fillToRect l="50000" t="50000" r="50000" b="50000"/>
            </a:path>
          </a:gradFill>
          <a:ln w="3175">
            <a:solidFill>
              <a:schemeClr val="accent1">
                <a:alpha val="65097"/>
              </a:schemeClr>
            </a:solidFill>
            <a:round/>
            <a:headEnd/>
            <a:tailEnd/>
          </a:ln>
          <a:effectLst>
            <a:outerShdw dist="76199" dir="2700000" algn="ctr" rotWithShape="0">
              <a:srgbClr val="3D6CFF">
                <a:alpha val="85001"/>
              </a:srgbClr>
            </a:outerShdw>
          </a:effectLst>
        </p:spPr>
        <p:txBody>
          <a:bodyPr wrap="none" anchor="ctr"/>
          <a:lstStyle/>
          <a:p>
            <a:pPr fontAlgn="auto">
              <a:spcBef>
                <a:spcPts val="0"/>
              </a:spcBef>
              <a:spcAft>
                <a:spcPts val="0"/>
              </a:spcAft>
              <a:defRPr/>
            </a:pPr>
            <a:endParaRPr lang="fr-FR">
              <a:latin typeface="+mn-lt"/>
              <a:cs typeface="+mn-cs"/>
            </a:endParaRPr>
          </a:p>
        </p:txBody>
      </p:sp>
      <p:sp>
        <p:nvSpPr>
          <p:cNvPr id="3443199" name="Freeform 511"/>
          <p:cNvSpPr>
            <a:spLocks/>
          </p:cNvSpPr>
          <p:nvPr/>
        </p:nvSpPr>
        <p:spPr bwMode="auto">
          <a:xfrm rot="1000746">
            <a:off x="4064000" y="4427538"/>
            <a:ext cx="704851" cy="679450"/>
          </a:xfrm>
          <a:custGeom>
            <a:avLst/>
            <a:gdLst/>
            <a:ahLst/>
            <a:cxnLst>
              <a:cxn ang="0">
                <a:pos x="42" y="289"/>
              </a:cxn>
              <a:cxn ang="0">
                <a:pos x="114" y="737"/>
              </a:cxn>
              <a:cxn ang="0">
                <a:pos x="162" y="857"/>
              </a:cxn>
              <a:cxn ang="0">
                <a:pos x="322" y="1009"/>
              </a:cxn>
              <a:cxn ang="0">
                <a:pos x="450" y="1073"/>
              </a:cxn>
              <a:cxn ang="0">
                <a:pos x="498" y="1089"/>
              </a:cxn>
              <a:cxn ang="0">
                <a:pos x="522" y="1097"/>
              </a:cxn>
              <a:cxn ang="0">
                <a:pos x="586" y="1145"/>
              </a:cxn>
              <a:cxn ang="0">
                <a:pos x="650" y="1193"/>
              </a:cxn>
              <a:cxn ang="0">
                <a:pos x="746" y="1257"/>
              </a:cxn>
              <a:cxn ang="0">
                <a:pos x="1050" y="1233"/>
              </a:cxn>
              <a:cxn ang="0">
                <a:pos x="1154" y="1201"/>
              </a:cxn>
              <a:cxn ang="0">
                <a:pos x="1202" y="1185"/>
              </a:cxn>
              <a:cxn ang="0">
                <a:pos x="1346" y="1105"/>
              </a:cxn>
              <a:cxn ang="0">
                <a:pos x="1386" y="1033"/>
              </a:cxn>
              <a:cxn ang="0">
                <a:pos x="1402" y="1009"/>
              </a:cxn>
              <a:cxn ang="0">
                <a:pos x="1458" y="849"/>
              </a:cxn>
              <a:cxn ang="0">
                <a:pos x="1474" y="801"/>
              </a:cxn>
              <a:cxn ang="0">
                <a:pos x="1482" y="777"/>
              </a:cxn>
              <a:cxn ang="0">
                <a:pos x="1474" y="441"/>
              </a:cxn>
              <a:cxn ang="0">
                <a:pos x="1322" y="329"/>
              </a:cxn>
              <a:cxn ang="0">
                <a:pos x="1274" y="313"/>
              </a:cxn>
              <a:cxn ang="0">
                <a:pos x="1194" y="321"/>
              </a:cxn>
              <a:cxn ang="0">
                <a:pos x="1162" y="329"/>
              </a:cxn>
              <a:cxn ang="0">
                <a:pos x="1098" y="529"/>
              </a:cxn>
              <a:cxn ang="0">
                <a:pos x="1010" y="569"/>
              </a:cxn>
              <a:cxn ang="0">
                <a:pos x="810" y="561"/>
              </a:cxn>
              <a:cxn ang="0">
                <a:pos x="794" y="537"/>
              </a:cxn>
              <a:cxn ang="0">
                <a:pos x="786" y="361"/>
              </a:cxn>
              <a:cxn ang="0">
                <a:pos x="706" y="265"/>
              </a:cxn>
              <a:cxn ang="0">
                <a:pos x="698" y="233"/>
              </a:cxn>
              <a:cxn ang="0">
                <a:pos x="650" y="201"/>
              </a:cxn>
              <a:cxn ang="0">
                <a:pos x="586" y="153"/>
              </a:cxn>
              <a:cxn ang="0">
                <a:pos x="322" y="41"/>
              </a:cxn>
              <a:cxn ang="0">
                <a:pos x="146" y="25"/>
              </a:cxn>
              <a:cxn ang="0">
                <a:pos x="114" y="33"/>
              </a:cxn>
              <a:cxn ang="0">
                <a:pos x="66" y="49"/>
              </a:cxn>
              <a:cxn ang="0">
                <a:pos x="10" y="145"/>
              </a:cxn>
              <a:cxn ang="0">
                <a:pos x="42" y="233"/>
              </a:cxn>
              <a:cxn ang="0">
                <a:pos x="50" y="257"/>
              </a:cxn>
              <a:cxn ang="0">
                <a:pos x="42" y="289"/>
              </a:cxn>
            </a:cxnLst>
            <a:rect l="0" t="0" r="r" b="b"/>
            <a:pathLst>
              <a:path w="1482" h="1257">
                <a:moveTo>
                  <a:pt x="42" y="289"/>
                </a:moveTo>
                <a:cubicBezTo>
                  <a:pt x="45" y="431"/>
                  <a:pt x="0" y="624"/>
                  <a:pt x="114" y="737"/>
                </a:cubicBezTo>
                <a:cubicBezTo>
                  <a:pt x="129" y="776"/>
                  <a:pt x="137" y="823"/>
                  <a:pt x="162" y="857"/>
                </a:cubicBezTo>
                <a:cubicBezTo>
                  <a:pt x="198" y="909"/>
                  <a:pt x="265" y="977"/>
                  <a:pt x="322" y="1009"/>
                </a:cubicBezTo>
                <a:cubicBezTo>
                  <a:pt x="363" y="1033"/>
                  <a:pt x="407" y="1054"/>
                  <a:pt x="450" y="1073"/>
                </a:cubicBezTo>
                <a:cubicBezTo>
                  <a:pt x="465" y="1080"/>
                  <a:pt x="482" y="1084"/>
                  <a:pt x="498" y="1089"/>
                </a:cubicBezTo>
                <a:cubicBezTo>
                  <a:pt x="506" y="1092"/>
                  <a:pt x="522" y="1097"/>
                  <a:pt x="522" y="1097"/>
                </a:cubicBezTo>
                <a:cubicBezTo>
                  <a:pt x="541" y="1126"/>
                  <a:pt x="557" y="1127"/>
                  <a:pt x="586" y="1145"/>
                </a:cubicBezTo>
                <a:cubicBezTo>
                  <a:pt x="604" y="1173"/>
                  <a:pt x="618" y="1183"/>
                  <a:pt x="650" y="1193"/>
                </a:cubicBezTo>
                <a:cubicBezTo>
                  <a:pt x="678" y="1222"/>
                  <a:pt x="707" y="1245"/>
                  <a:pt x="746" y="1257"/>
                </a:cubicBezTo>
                <a:cubicBezTo>
                  <a:pt x="847" y="1251"/>
                  <a:pt x="948" y="1241"/>
                  <a:pt x="1050" y="1233"/>
                </a:cubicBezTo>
                <a:cubicBezTo>
                  <a:pt x="1084" y="1222"/>
                  <a:pt x="1119" y="1213"/>
                  <a:pt x="1154" y="1201"/>
                </a:cubicBezTo>
                <a:cubicBezTo>
                  <a:pt x="1170" y="1196"/>
                  <a:pt x="1202" y="1185"/>
                  <a:pt x="1202" y="1185"/>
                </a:cubicBezTo>
                <a:cubicBezTo>
                  <a:pt x="1235" y="1136"/>
                  <a:pt x="1298" y="1137"/>
                  <a:pt x="1346" y="1105"/>
                </a:cubicBezTo>
                <a:cubicBezTo>
                  <a:pt x="1360" y="1063"/>
                  <a:pt x="1349" y="1089"/>
                  <a:pt x="1386" y="1033"/>
                </a:cubicBezTo>
                <a:cubicBezTo>
                  <a:pt x="1391" y="1025"/>
                  <a:pt x="1402" y="1009"/>
                  <a:pt x="1402" y="1009"/>
                </a:cubicBezTo>
                <a:cubicBezTo>
                  <a:pt x="1413" y="950"/>
                  <a:pt x="1439" y="906"/>
                  <a:pt x="1458" y="849"/>
                </a:cubicBezTo>
                <a:cubicBezTo>
                  <a:pt x="1463" y="833"/>
                  <a:pt x="1468" y="817"/>
                  <a:pt x="1474" y="801"/>
                </a:cubicBezTo>
                <a:cubicBezTo>
                  <a:pt x="1476" y="793"/>
                  <a:pt x="1482" y="777"/>
                  <a:pt x="1482" y="777"/>
                </a:cubicBezTo>
                <a:cubicBezTo>
                  <a:pt x="1479" y="665"/>
                  <a:pt x="1481" y="553"/>
                  <a:pt x="1474" y="441"/>
                </a:cubicBezTo>
                <a:cubicBezTo>
                  <a:pt x="1471" y="405"/>
                  <a:pt x="1352" y="342"/>
                  <a:pt x="1322" y="329"/>
                </a:cubicBezTo>
                <a:cubicBezTo>
                  <a:pt x="1306" y="323"/>
                  <a:pt x="1274" y="313"/>
                  <a:pt x="1274" y="313"/>
                </a:cubicBezTo>
                <a:cubicBezTo>
                  <a:pt x="1247" y="316"/>
                  <a:pt x="1220" y="318"/>
                  <a:pt x="1194" y="321"/>
                </a:cubicBezTo>
                <a:cubicBezTo>
                  <a:pt x="1183" y="323"/>
                  <a:pt x="1169" y="321"/>
                  <a:pt x="1162" y="329"/>
                </a:cubicBezTo>
                <a:cubicBezTo>
                  <a:pt x="1124" y="374"/>
                  <a:pt x="1143" y="484"/>
                  <a:pt x="1098" y="529"/>
                </a:cubicBezTo>
                <a:cubicBezTo>
                  <a:pt x="1077" y="550"/>
                  <a:pt x="1035" y="559"/>
                  <a:pt x="1010" y="569"/>
                </a:cubicBezTo>
                <a:cubicBezTo>
                  <a:pt x="943" y="567"/>
                  <a:pt x="875" y="571"/>
                  <a:pt x="810" y="561"/>
                </a:cubicBezTo>
                <a:cubicBezTo>
                  <a:pt x="800" y="560"/>
                  <a:pt x="795" y="547"/>
                  <a:pt x="794" y="537"/>
                </a:cubicBezTo>
                <a:cubicBezTo>
                  <a:pt x="787" y="479"/>
                  <a:pt x="795" y="419"/>
                  <a:pt x="786" y="361"/>
                </a:cubicBezTo>
                <a:cubicBezTo>
                  <a:pt x="784" y="355"/>
                  <a:pt x="713" y="271"/>
                  <a:pt x="706" y="265"/>
                </a:cubicBezTo>
                <a:cubicBezTo>
                  <a:pt x="703" y="255"/>
                  <a:pt x="705" y="242"/>
                  <a:pt x="698" y="233"/>
                </a:cubicBezTo>
                <a:cubicBezTo>
                  <a:pt x="685" y="219"/>
                  <a:pt x="650" y="201"/>
                  <a:pt x="650" y="201"/>
                </a:cubicBezTo>
                <a:cubicBezTo>
                  <a:pt x="629" y="171"/>
                  <a:pt x="613" y="176"/>
                  <a:pt x="586" y="153"/>
                </a:cubicBezTo>
                <a:cubicBezTo>
                  <a:pt x="511" y="91"/>
                  <a:pt x="418" y="58"/>
                  <a:pt x="322" y="41"/>
                </a:cubicBezTo>
                <a:cubicBezTo>
                  <a:pt x="259" y="0"/>
                  <a:pt x="241" y="20"/>
                  <a:pt x="146" y="25"/>
                </a:cubicBezTo>
                <a:cubicBezTo>
                  <a:pt x="135" y="28"/>
                  <a:pt x="124" y="30"/>
                  <a:pt x="114" y="33"/>
                </a:cubicBezTo>
                <a:cubicBezTo>
                  <a:pt x="97" y="38"/>
                  <a:pt x="66" y="49"/>
                  <a:pt x="66" y="49"/>
                </a:cubicBezTo>
                <a:cubicBezTo>
                  <a:pt x="43" y="83"/>
                  <a:pt x="31" y="113"/>
                  <a:pt x="10" y="145"/>
                </a:cubicBezTo>
                <a:cubicBezTo>
                  <a:pt x="32" y="201"/>
                  <a:pt x="21" y="172"/>
                  <a:pt x="42" y="233"/>
                </a:cubicBezTo>
                <a:cubicBezTo>
                  <a:pt x="44" y="241"/>
                  <a:pt x="50" y="257"/>
                  <a:pt x="50" y="257"/>
                </a:cubicBezTo>
                <a:cubicBezTo>
                  <a:pt x="40" y="332"/>
                  <a:pt x="42" y="343"/>
                  <a:pt x="42" y="289"/>
                </a:cubicBezTo>
                <a:close/>
              </a:path>
            </a:pathLst>
          </a:custGeom>
          <a:gradFill rotWithShape="0">
            <a:gsLst>
              <a:gs pos="0">
                <a:srgbClr val="007972">
                  <a:alpha val="31000"/>
                </a:srgbClr>
              </a:gs>
              <a:gs pos="100000">
                <a:srgbClr val="007972">
                  <a:gamma/>
                  <a:shade val="46275"/>
                  <a:invGamma/>
                </a:srgbClr>
              </a:gs>
            </a:gsLst>
            <a:path path="rect">
              <a:fillToRect l="50000" t="50000" r="50000" b="50000"/>
            </a:path>
          </a:gradFill>
          <a:ln w="12700" cap="flat" cmpd="sng">
            <a:solidFill>
              <a:srgbClr val="FFFFFF">
                <a:alpha val="25999"/>
              </a:srgbClr>
            </a:solidFill>
            <a:prstDash val="solid"/>
            <a:round/>
            <a:headEnd/>
            <a:tailEnd/>
          </a:ln>
          <a:effectLst>
            <a:outerShdw blurRad="63500" dist="88899" dir="2700000" algn="ctr" rotWithShape="0">
              <a:srgbClr val="4B6CA5">
                <a:alpha val="74998"/>
              </a:srgbClr>
            </a:outerShdw>
          </a:effectLst>
        </p:spPr>
        <p:txBody>
          <a:bodyPr wrap="none" anchor="ctr"/>
          <a:lstStyle/>
          <a:p>
            <a:pPr fontAlgn="auto">
              <a:spcBef>
                <a:spcPts val="0"/>
              </a:spcBef>
              <a:spcAft>
                <a:spcPts val="0"/>
              </a:spcAft>
              <a:defRPr/>
            </a:pPr>
            <a:endParaRPr lang="fr-FR">
              <a:latin typeface="+mn-lt"/>
              <a:cs typeface="+mn-cs"/>
            </a:endParaRPr>
          </a:p>
        </p:txBody>
      </p:sp>
      <p:sp>
        <p:nvSpPr>
          <p:cNvPr id="19966" name="Rectangle 512"/>
          <p:cNvSpPr>
            <a:spLocks noChangeArrowheads="1"/>
          </p:cNvSpPr>
          <p:nvPr/>
        </p:nvSpPr>
        <p:spPr bwMode="invGray">
          <a:xfrm>
            <a:off x="4705352" y="4716463"/>
            <a:ext cx="1390649"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2539" tIns="45458" rIns="92539" bIns="45458"/>
          <a:lstStyle/>
          <a:p>
            <a:pPr defTabSz="935038">
              <a:spcBef>
                <a:spcPct val="50000"/>
              </a:spcBef>
            </a:pPr>
            <a:r>
              <a:rPr lang="en-US" sz="1600">
                <a:solidFill>
                  <a:srgbClr val="FFFFFF"/>
                </a:solidFill>
              </a:rPr>
              <a:t>HIV DNA</a:t>
            </a:r>
          </a:p>
        </p:txBody>
      </p:sp>
      <p:sp>
        <p:nvSpPr>
          <p:cNvPr id="19967" name="Line 513"/>
          <p:cNvSpPr>
            <a:spLocks noChangeShapeType="1"/>
          </p:cNvSpPr>
          <p:nvPr/>
        </p:nvSpPr>
        <p:spPr bwMode="invGray">
          <a:xfrm>
            <a:off x="4108452" y="4589463"/>
            <a:ext cx="791633" cy="0"/>
          </a:xfrm>
          <a:prstGeom prst="line">
            <a:avLst/>
          </a:prstGeom>
          <a:noFill/>
          <a:ln w="15875">
            <a:solidFill>
              <a:srgbClr val="FFFFFF"/>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3443202" name="Freeform 514"/>
          <p:cNvSpPr>
            <a:spLocks/>
          </p:cNvSpPr>
          <p:nvPr/>
        </p:nvSpPr>
        <p:spPr bwMode="auto">
          <a:xfrm>
            <a:off x="5463117" y="4181475"/>
            <a:ext cx="632883" cy="609600"/>
          </a:xfrm>
          <a:custGeom>
            <a:avLst/>
            <a:gdLst>
              <a:gd name="T0" fmla="*/ 488 w 1276"/>
              <a:gd name="T1" fmla="*/ 10 h 1314"/>
              <a:gd name="T2" fmla="*/ 396 w 1276"/>
              <a:gd name="T3" fmla="*/ 10 h 1314"/>
              <a:gd name="T4" fmla="*/ 304 w 1276"/>
              <a:gd name="T5" fmla="*/ 54 h 1314"/>
              <a:gd name="T6" fmla="*/ 276 w 1276"/>
              <a:gd name="T7" fmla="*/ 178 h 1314"/>
              <a:gd name="T8" fmla="*/ 328 w 1276"/>
              <a:gd name="T9" fmla="*/ 290 h 1314"/>
              <a:gd name="T10" fmla="*/ 420 w 1276"/>
              <a:gd name="T11" fmla="*/ 390 h 1314"/>
              <a:gd name="T12" fmla="*/ 436 w 1276"/>
              <a:gd name="T13" fmla="*/ 474 h 1314"/>
              <a:gd name="T14" fmla="*/ 316 w 1276"/>
              <a:gd name="T15" fmla="*/ 510 h 1314"/>
              <a:gd name="T16" fmla="*/ 224 w 1276"/>
              <a:gd name="T17" fmla="*/ 554 h 1314"/>
              <a:gd name="T18" fmla="*/ 124 w 1276"/>
              <a:gd name="T19" fmla="*/ 674 h 1314"/>
              <a:gd name="T20" fmla="*/ 4 w 1276"/>
              <a:gd name="T21" fmla="*/ 862 h 1314"/>
              <a:gd name="T22" fmla="*/ 4 w 1276"/>
              <a:gd name="T23" fmla="*/ 994 h 1314"/>
              <a:gd name="T24" fmla="*/ 104 w 1276"/>
              <a:gd name="T25" fmla="*/ 1210 h 1314"/>
              <a:gd name="T26" fmla="*/ 176 w 1276"/>
              <a:gd name="T27" fmla="*/ 1274 h 1314"/>
              <a:gd name="T28" fmla="*/ 236 w 1276"/>
              <a:gd name="T29" fmla="*/ 1294 h 1314"/>
              <a:gd name="T30" fmla="*/ 396 w 1276"/>
              <a:gd name="T31" fmla="*/ 1286 h 1314"/>
              <a:gd name="T32" fmla="*/ 652 w 1276"/>
              <a:gd name="T33" fmla="*/ 1218 h 1314"/>
              <a:gd name="T34" fmla="*/ 760 w 1276"/>
              <a:gd name="T35" fmla="*/ 1270 h 1314"/>
              <a:gd name="T36" fmla="*/ 936 w 1276"/>
              <a:gd name="T37" fmla="*/ 1302 h 1314"/>
              <a:gd name="T38" fmla="*/ 1112 w 1276"/>
              <a:gd name="T39" fmla="*/ 1274 h 1314"/>
              <a:gd name="T40" fmla="*/ 1172 w 1276"/>
              <a:gd name="T41" fmla="*/ 1234 h 1314"/>
              <a:gd name="T42" fmla="*/ 1212 w 1276"/>
              <a:gd name="T43" fmla="*/ 1146 h 1314"/>
              <a:gd name="T44" fmla="*/ 1252 w 1276"/>
              <a:gd name="T45" fmla="*/ 982 h 1314"/>
              <a:gd name="T46" fmla="*/ 1200 w 1276"/>
              <a:gd name="T47" fmla="*/ 762 h 1314"/>
              <a:gd name="T48" fmla="*/ 1124 w 1276"/>
              <a:gd name="T49" fmla="*/ 626 h 1314"/>
              <a:gd name="T50" fmla="*/ 1040 w 1276"/>
              <a:gd name="T51" fmla="*/ 542 h 1314"/>
              <a:gd name="T52" fmla="*/ 888 w 1276"/>
              <a:gd name="T53" fmla="*/ 498 h 1314"/>
              <a:gd name="T54" fmla="*/ 860 w 1276"/>
              <a:gd name="T55" fmla="*/ 470 h 1314"/>
              <a:gd name="T56" fmla="*/ 856 w 1276"/>
              <a:gd name="T57" fmla="*/ 438 h 1314"/>
              <a:gd name="T58" fmla="*/ 868 w 1276"/>
              <a:gd name="T59" fmla="*/ 410 h 1314"/>
              <a:gd name="T60" fmla="*/ 956 w 1276"/>
              <a:gd name="T61" fmla="*/ 282 h 1314"/>
              <a:gd name="T62" fmla="*/ 984 w 1276"/>
              <a:gd name="T63" fmla="*/ 222 h 1314"/>
              <a:gd name="T64" fmla="*/ 964 w 1276"/>
              <a:gd name="T65" fmla="*/ 66 h 1314"/>
              <a:gd name="T66" fmla="*/ 888 w 1276"/>
              <a:gd name="T67" fmla="*/ 26 h 1314"/>
              <a:gd name="T68" fmla="*/ 860 w 1276"/>
              <a:gd name="T69" fmla="*/ 6 h 1314"/>
              <a:gd name="T70" fmla="*/ 760 w 1276"/>
              <a:gd name="T71" fmla="*/ 150 h 1314"/>
              <a:gd name="T72" fmla="*/ 744 w 1276"/>
              <a:gd name="T73" fmla="*/ 230 h 1314"/>
              <a:gd name="T74" fmla="*/ 632 w 1276"/>
              <a:gd name="T75" fmla="*/ 238 h 1314"/>
              <a:gd name="T76" fmla="*/ 536 w 1276"/>
              <a:gd name="T77" fmla="*/ 246 h 1314"/>
              <a:gd name="T78" fmla="*/ 516 w 1276"/>
              <a:gd name="T79" fmla="*/ 154 h 1314"/>
              <a:gd name="T80" fmla="*/ 492 w 1276"/>
              <a:gd name="T81" fmla="*/ 22 h 1314"/>
              <a:gd name="T82" fmla="*/ 484 w 1276"/>
              <a:gd name="T83" fmla="*/ 2 h 131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276"/>
              <a:gd name="T127" fmla="*/ 0 h 1314"/>
              <a:gd name="T128" fmla="*/ 1276 w 1276"/>
              <a:gd name="T129" fmla="*/ 1314 h 131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276" h="1314">
                <a:moveTo>
                  <a:pt x="496" y="22"/>
                </a:moveTo>
                <a:cubicBezTo>
                  <a:pt x="493" y="18"/>
                  <a:pt x="492" y="12"/>
                  <a:pt x="488" y="10"/>
                </a:cubicBezTo>
                <a:cubicBezTo>
                  <a:pt x="480" y="5"/>
                  <a:pt x="464" y="2"/>
                  <a:pt x="464" y="2"/>
                </a:cubicBezTo>
                <a:cubicBezTo>
                  <a:pt x="441" y="4"/>
                  <a:pt x="418" y="4"/>
                  <a:pt x="396" y="10"/>
                </a:cubicBezTo>
                <a:cubicBezTo>
                  <a:pt x="378" y="14"/>
                  <a:pt x="372" y="36"/>
                  <a:pt x="360" y="46"/>
                </a:cubicBezTo>
                <a:cubicBezTo>
                  <a:pt x="345" y="57"/>
                  <a:pt x="322" y="52"/>
                  <a:pt x="304" y="54"/>
                </a:cubicBezTo>
                <a:cubicBezTo>
                  <a:pt x="289" y="63"/>
                  <a:pt x="281" y="61"/>
                  <a:pt x="276" y="78"/>
                </a:cubicBezTo>
                <a:cubicBezTo>
                  <a:pt x="271" y="118"/>
                  <a:pt x="267" y="131"/>
                  <a:pt x="276" y="178"/>
                </a:cubicBezTo>
                <a:cubicBezTo>
                  <a:pt x="277" y="188"/>
                  <a:pt x="283" y="196"/>
                  <a:pt x="288" y="206"/>
                </a:cubicBezTo>
                <a:cubicBezTo>
                  <a:pt x="292" y="215"/>
                  <a:pt x="318" y="281"/>
                  <a:pt x="328" y="290"/>
                </a:cubicBezTo>
                <a:cubicBezTo>
                  <a:pt x="363" y="320"/>
                  <a:pt x="341" y="290"/>
                  <a:pt x="368" y="322"/>
                </a:cubicBezTo>
                <a:cubicBezTo>
                  <a:pt x="386" y="343"/>
                  <a:pt x="402" y="367"/>
                  <a:pt x="420" y="390"/>
                </a:cubicBezTo>
                <a:cubicBezTo>
                  <a:pt x="424" y="407"/>
                  <a:pt x="434" y="417"/>
                  <a:pt x="440" y="434"/>
                </a:cubicBezTo>
                <a:cubicBezTo>
                  <a:pt x="438" y="447"/>
                  <a:pt x="441" y="461"/>
                  <a:pt x="436" y="474"/>
                </a:cubicBezTo>
                <a:cubicBezTo>
                  <a:pt x="433" y="480"/>
                  <a:pt x="396" y="487"/>
                  <a:pt x="388" y="490"/>
                </a:cubicBezTo>
                <a:cubicBezTo>
                  <a:pt x="368" y="494"/>
                  <a:pt x="334" y="497"/>
                  <a:pt x="316" y="510"/>
                </a:cubicBezTo>
                <a:cubicBezTo>
                  <a:pt x="298" y="521"/>
                  <a:pt x="275" y="529"/>
                  <a:pt x="256" y="538"/>
                </a:cubicBezTo>
                <a:cubicBezTo>
                  <a:pt x="245" y="542"/>
                  <a:pt x="224" y="554"/>
                  <a:pt x="224" y="554"/>
                </a:cubicBezTo>
                <a:cubicBezTo>
                  <a:pt x="217" y="578"/>
                  <a:pt x="194" y="590"/>
                  <a:pt x="172" y="598"/>
                </a:cubicBezTo>
                <a:cubicBezTo>
                  <a:pt x="155" y="623"/>
                  <a:pt x="140" y="649"/>
                  <a:pt x="124" y="674"/>
                </a:cubicBezTo>
                <a:cubicBezTo>
                  <a:pt x="115" y="711"/>
                  <a:pt x="102" y="741"/>
                  <a:pt x="64" y="754"/>
                </a:cubicBezTo>
                <a:cubicBezTo>
                  <a:pt x="33" y="784"/>
                  <a:pt x="27" y="827"/>
                  <a:pt x="4" y="862"/>
                </a:cubicBezTo>
                <a:cubicBezTo>
                  <a:pt x="2" y="871"/>
                  <a:pt x="0" y="880"/>
                  <a:pt x="0" y="890"/>
                </a:cubicBezTo>
                <a:cubicBezTo>
                  <a:pt x="0" y="924"/>
                  <a:pt x="1" y="959"/>
                  <a:pt x="4" y="994"/>
                </a:cubicBezTo>
                <a:cubicBezTo>
                  <a:pt x="6" y="1032"/>
                  <a:pt x="48" y="1060"/>
                  <a:pt x="68" y="1090"/>
                </a:cubicBezTo>
                <a:cubicBezTo>
                  <a:pt x="62" y="1136"/>
                  <a:pt x="62" y="1182"/>
                  <a:pt x="104" y="1210"/>
                </a:cubicBezTo>
                <a:cubicBezTo>
                  <a:pt x="108" y="1222"/>
                  <a:pt x="132" y="1238"/>
                  <a:pt x="132" y="1238"/>
                </a:cubicBezTo>
                <a:cubicBezTo>
                  <a:pt x="143" y="1254"/>
                  <a:pt x="162" y="1257"/>
                  <a:pt x="176" y="1274"/>
                </a:cubicBezTo>
                <a:cubicBezTo>
                  <a:pt x="180" y="1279"/>
                  <a:pt x="181" y="1287"/>
                  <a:pt x="188" y="1290"/>
                </a:cubicBezTo>
                <a:cubicBezTo>
                  <a:pt x="203" y="1295"/>
                  <a:pt x="220" y="1292"/>
                  <a:pt x="236" y="1294"/>
                </a:cubicBezTo>
                <a:cubicBezTo>
                  <a:pt x="259" y="1309"/>
                  <a:pt x="289" y="1305"/>
                  <a:pt x="316" y="1314"/>
                </a:cubicBezTo>
                <a:cubicBezTo>
                  <a:pt x="352" y="1306"/>
                  <a:pt x="364" y="1301"/>
                  <a:pt x="396" y="1286"/>
                </a:cubicBezTo>
                <a:cubicBezTo>
                  <a:pt x="440" y="1288"/>
                  <a:pt x="476" y="1299"/>
                  <a:pt x="516" y="1286"/>
                </a:cubicBezTo>
                <a:cubicBezTo>
                  <a:pt x="560" y="1253"/>
                  <a:pt x="599" y="1228"/>
                  <a:pt x="652" y="1218"/>
                </a:cubicBezTo>
                <a:cubicBezTo>
                  <a:pt x="685" y="1226"/>
                  <a:pt x="684" y="1247"/>
                  <a:pt x="708" y="1262"/>
                </a:cubicBezTo>
                <a:cubicBezTo>
                  <a:pt x="722" y="1271"/>
                  <a:pt x="742" y="1267"/>
                  <a:pt x="760" y="1270"/>
                </a:cubicBezTo>
                <a:cubicBezTo>
                  <a:pt x="795" y="1284"/>
                  <a:pt x="863" y="1280"/>
                  <a:pt x="896" y="1282"/>
                </a:cubicBezTo>
                <a:cubicBezTo>
                  <a:pt x="910" y="1286"/>
                  <a:pt x="923" y="1293"/>
                  <a:pt x="936" y="1302"/>
                </a:cubicBezTo>
                <a:cubicBezTo>
                  <a:pt x="974" y="1300"/>
                  <a:pt x="1013" y="1301"/>
                  <a:pt x="1052" y="1298"/>
                </a:cubicBezTo>
                <a:cubicBezTo>
                  <a:pt x="1068" y="1296"/>
                  <a:pt x="1093" y="1277"/>
                  <a:pt x="1112" y="1274"/>
                </a:cubicBezTo>
                <a:cubicBezTo>
                  <a:pt x="1125" y="1265"/>
                  <a:pt x="1135" y="1259"/>
                  <a:pt x="1148" y="1250"/>
                </a:cubicBezTo>
                <a:cubicBezTo>
                  <a:pt x="1155" y="1244"/>
                  <a:pt x="1172" y="1234"/>
                  <a:pt x="1172" y="1234"/>
                </a:cubicBezTo>
                <a:cubicBezTo>
                  <a:pt x="1176" y="1210"/>
                  <a:pt x="1184" y="1190"/>
                  <a:pt x="1196" y="1170"/>
                </a:cubicBezTo>
                <a:cubicBezTo>
                  <a:pt x="1200" y="1161"/>
                  <a:pt x="1212" y="1146"/>
                  <a:pt x="1212" y="1146"/>
                </a:cubicBezTo>
                <a:cubicBezTo>
                  <a:pt x="1221" y="1106"/>
                  <a:pt x="1211" y="1071"/>
                  <a:pt x="1236" y="1038"/>
                </a:cubicBezTo>
                <a:cubicBezTo>
                  <a:pt x="1242" y="1019"/>
                  <a:pt x="1247" y="1000"/>
                  <a:pt x="1252" y="982"/>
                </a:cubicBezTo>
                <a:cubicBezTo>
                  <a:pt x="1256" y="932"/>
                  <a:pt x="1276" y="842"/>
                  <a:pt x="1228" y="810"/>
                </a:cubicBezTo>
                <a:cubicBezTo>
                  <a:pt x="1222" y="792"/>
                  <a:pt x="1213" y="775"/>
                  <a:pt x="1200" y="762"/>
                </a:cubicBezTo>
                <a:cubicBezTo>
                  <a:pt x="1193" y="743"/>
                  <a:pt x="1186" y="742"/>
                  <a:pt x="1168" y="738"/>
                </a:cubicBezTo>
                <a:cubicBezTo>
                  <a:pt x="1133" y="715"/>
                  <a:pt x="1149" y="657"/>
                  <a:pt x="1124" y="626"/>
                </a:cubicBezTo>
                <a:cubicBezTo>
                  <a:pt x="1116" y="617"/>
                  <a:pt x="1104" y="614"/>
                  <a:pt x="1096" y="606"/>
                </a:cubicBezTo>
                <a:cubicBezTo>
                  <a:pt x="1076" y="586"/>
                  <a:pt x="1059" y="561"/>
                  <a:pt x="1040" y="542"/>
                </a:cubicBezTo>
                <a:cubicBezTo>
                  <a:pt x="1027" y="503"/>
                  <a:pt x="938" y="507"/>
                  <a:pt x="912" y="506"/>
                </a:cubicBezTo>
                <a:cubicBezTo>
                  <a:pt x="904" y="503"/>
                  <a:pt x="894" y="502"/>
                  <a:pt x="888" y="498"/>
                </a:cubicBezTo>
                <a:cubicBezTo>
                  <a:pt x="884" y="495"/>
                  <a:pt x="886" y="488"/>
                  <a:pt x="884" y="486"/>
                </a:cubicBezTo>
                <a:cubicBezTo>
                  <a:pt x="877" y="479"/>
                  <a:pt x="860" y="470"/>
                  <a:pt x="860" y="470"/>
                </a:cubicBezTo>
                <a:cubicBezTo>
                  <a:pt x="850" y="440"/>
                  <a:pt x="860" y="475"/>
                  <a:pt x="860" y="414"/>
                </a:cubicBezTo>
                <a:cubicBezTo>
                  <a:pt x="860" y="405"/>
                  <a:pt x="856" y="429"/>
                  <a:pt x="856" y="438"/>
                </a:cubicBezTo>
                <a:cubicBezTo>
                  <a:pt x="856" y="443"/>
                  <a:pt x="857" y="427"/>
                  <a:pt x="860" y="422"/>
                </a:cubicBezTo>
                <a:cubicBezTo>
                  <a:pt x="861" y="417"/>
                  <a:pt x="866" y="414"/>
                  <a:pt x="868" y="410"/>
                </a:cubicBezTo>
                <a:cubicBezTo>
                  <a:pt x="871" y="402"/>
                  <a:pt x="868" y="390"/>
                  <a:pt x="876" y="386"/>
                </a:cubicBezTo>
                <a:cubicBezTo>
                  <a:pt x="913" y="360"/>
                  <a:pt x="924" y="313"/>
                  <a:pt x="956" y="282"/>
                </a:cubicBezTo>
                <a:cubicBezTo>
                  <a:pt x="976" y="229"/>
                  <a:pt x="950" y="288"/>
                  <a:pt x="976" y="250"/>
                </a:cubicBezTo>
                <a:cubicBezTo>
                  <a:pt x="978" y="246"/>
                  <a:pt x="983" y="224"/>
                  <a:pt x="984" y="222"/>
                </a:cubicBezTo>
                <a:cubicBezTo>
                  <a:pt x="992" y="193"/>
                  <a:pt x="1003" y="162"/>
                  <a:pt x="1020" y="138"/>
                </a:cubicBezTo>
                <a:cubicBezTo>
                  <a:pt x="1035" y="77"/>
                  <a:pt x="1016" y="71"/>
                  <a:pt x="964" y="66"/>
                </a:cubicBezTo>
                <a:cubicBezTo>
                  <a:pt x="953" y="62"/>
                  <a:pt x="942" y="62"/>
                  <a:pt x="932" y="58"/>
                </a:cubicBezTo>
                <a:cubicBezTo>
                  <a:pt x="914" y="50"/>
                  <a:pt x="903" y="36"/>
                  <a:pt x="888" y="26"/>
                </a:cubicBezTo>
                <a:cubicBezTo>
                  <a:pt x="886" y="22"/>
                  <a:pt x="887" y="16"/>
                  <a:pt x="884" y="14"/>
                </a:cubicBezTo>
                <a:cubicBezTo>
                  <a:pt x="877" y="9"/>
                  <a:pt x="860" y="6"/>
                  <a:pt x="860" y="6"/>
                </a:cubicBezTo>
                <a:cubicBezTo>
                  <a:pt x="795" y="10"/>
                  <a:pt x="807" y="6"/>
                  <a:pt x="772" y="42"/>
                </a:cubicBezTo>
                <a:cubicBezTo>
                  <a:pt x="766" y="77"/>
                  <a:pt x="771" y="115"/>
                  <a:pt x="760" y="150"/>
                </a:cubicBezTo>
                <a:cubicBezTo>
                  <a:pt x="758" y="166"/>
                  <a:pt x="758" y="182"/>
                  <a:pt x="756" y="198"/>
                </a:cubicBezTo>
                <a:cubicBezTo>
                  <a:pt x="754" y="209"/>
                  <a:pt x="755" y="227"/>
                  <a:pt x="744" y="230"/>
                </a:cubicBezTo>
                <a:cubicBezTo>
                  <a:pt x="724" y="234"/>
                  <a:pt x="704" y="232"/>
                  <a:pt x="684" y="234"/>
                </a:cubicBezTo>
                <a:cubicBezTo>
                  <a:pt x="662" y="248"/>
                  <a:pt x="655" y="243"/>
                  <a:pt x="632" y="238"/>
                </a:cubicBezTo>
                <a:cubicBezTo>
                  <a:pt x="603" y="219"/>
                  <a:pt x="575" y="228"/>
                  <a:pt x="544" y="234"/>
                </a:cubicBezTo>
                <a:cubicBezTo>
                  <a:pt x="541" y="238"/>
                  <a:pt x="539" y="249"/>
                  <a:pt x="536" y="246"/>
                </a:cubicBezTo>
                <a:cubicBezTo>
                  <a:pt x="530" y="240"/>
                  <a:pt x="533" y="229"/>
                  <a:pt x="532" y="222"/>
                </a:cubicBezTo>
                <a:cubicBezTo>
                  <a:pt x="526" y="199"/>
                  <a:pt x="521" y="176"/>
                  <a:pt x="516" y="154"/>
                </a:cubicBezTo>
                <a:cubicBezTo>
                  <a:pt x="517" y="129"/>
                  <a:pt x="537" y="43"/>
                  <a:pt x="500" y="34"/>
                </a:cubicBezTo>
                <a:cubicBezTo>
                  <a:pt x="497" y="30"/>
                  <a:pt x="495" y="25"/>
                  <a:pt x="492" y="22"/>
                </a:cubicBezTo>
                <a:cubicBezTo>
                  <a:pt x="488" y="19"/>
                  <a:pt x="481" y="21"/>
                  <a:pt x="480" y="18"/>
                </a:cubicBezTo>
                <a:cubicBezTo>
                  <a:pt x="477" y="12"/>
                  <a:pt x="478" y="0"/>
                  <a:pt x="484" y="2"/>
                </a:cubicBezTo>
                <a:cubicBezTo>
                  <a:pt x="491" y="3"/>
                  <a:pt x="492" y="15"/>
                  <a:pt x="496" y="22"/>
                </a:cubicBezTo>
                <a:close/>
              </a:path>
            </a:pathLst>
          </a:custGeom>
          <a:gradFill rotWithShape="0">
            <a:gsLst>
              <a:gs pos="0">
                <a:srgbClr val="75587A"/>
              </a:gs>
              <a:gs pos="100000">
                <a:srgbClr val="362938"/>
              </a:gs>
            </a:gsLst>
            <a:path path="rect">
              <a:fillToRect l="50000" t="50000" r="50000" b="50000"/>
            </a:path>
          </a:gradFill>
          <a:ln w="19050">
            <a:solidFill>
              <a:srgbClr val="31397B"/>
            </a:solidFill>
            <a:round/>
            <a:headEnd/>
            <a:tailEnd/>
          </a:ln>
          <a:effectLst>
            <a:outerShdw dist="76199" dir="2700000" algn="ctr" rotWithShape="0">
              <a:schemeClr val="accent1">
                <a:alpha val="74997"/>
              </a:schemeClr>
            </a:outerShdw>
          </a:effectLst>
        </p:spPr>
        <p:txBody>
          <a:bodyPr wrap="none" anchor="ctr"/>
          <a:lstStyle/>
          <a:p>
            <a:pPr fontAlgn="auto">
              <a:spcBef>
                <a:spcPts val="0"/>
              </a:spcBef>
              <a:spcAft>
                <a:spcPts val="0"/>
              </a:spcAft>
              <a:defRPr/>
            </a:pPr>
            <a:endParaRPr lang="fr-FR">
              <a:latin typeface="+mn-lt"/>
              <a:cs typeface="+mn-cs"/>
            </a:endParaRPr>
          </a:p>
        </p:txBody>
      </p:sp>
      <p:sp>
        <p:nvSpPr>
          <p:cNvPr id="19969" name="Line 515"/>
          <p:cNvSpPr>
            <a:spLocks noChangeShapeType="1"/>
          </p:cNvSpPr>
          <p:nvPr/>
        </p:nvSpPr>
        <p:spPr bwMode="invGray">
          <a:xfrm flipV="1">
            <a:off x="5441951" y="4546600"/>
            <a:ext cx="931333" cy="6350"/>
          </a:xfrm>
          <a:prstGeom prst="line">
            <a:avLst/>
          </a:prstGeom>
          <a:noFill/>
          <a:ln w="15875">
            <a:solidFill>
              <a:srgbClr val="FFFFFF"/>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19970" name="Rectangle 528"/>
          <p:cNvSpPr>
            <a:spLocks noChangeArrowheads="1"/>
          </p:cNvSpPr>
          <p:nvPr/>
        </p:nvSpPr>
        <p:spPr bwMode="invGray">
          <a:xfrm>
            <a:off x="361951" y="1143000"/>
            <a:ext cx="11559116" cy="5486400"/>
          </a:xfrm>
          <a:prstGeom prst="rect">
            <a:avLst/>
          </a:prstGeom>
          <a:solidFill>
            <a:schemeClr val="tx1">
              <a:alpha val="50195"/>
            </a:schemeClr>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p>
            <a:pPr algn="ctr"/>
            <a:r>
              <a:rPr lang="en-US" sz="2400">
                <a:latin typeface="Calibri" pitchFamily="34" charset="0"/>
              </a:rPr>
              <a:t> </a:t>
            </a:r>
          </a:p>
        </p:txBody>
      </p:sp>
      <p:sp>
        <p:nvSpPr>
          <p:cNvPr id="19971" name="Rectangle 519"/>
          <p:cNvSpPr>
            <a:spLocks noChangeArrowheads="1"/>
          </p:cNvSpPr>
          <p:nvPr/>
        </p:nvSpPr>
        <p:spPr bwMode="invGray">
          <a:xfrm>
            <a:off x="1263651" y="1219201"/>
            <a:ext cx="1623483" cy="531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2539" tIns="45458" rIns="92539" bIns="45458" anchor="ctr"/>
          <a:lstStyle/>
          <a:p>
            <a:pPr algn="ctr" defTabSz="935038">
              <a:spcBef>
                <a:spcPct val="50000"/>
              </a:spcBef>
            </a:pPr>
            <a:r>
              <a:rPr lang="en-US" sz="2000">
                <a:solidFill>
                  <a:srgbClr val="FFFF00"/>
                </a:solidFill>
              </a:rPr>
              <a:t>HUMAN</a:t>
            </a:r>
          </a:p>
        </p:txBody>
      </p:sp>
      <p:sp>
        <p:nvSpPr>
          <p:cNvPr id="19972" name="Freeform 522"/>
          <p:cNvSpPr>
            <a:spLocks/>
          </p:cNvSpPr>
          <p:nvPr/>
        </p:nvSpPr>
        <p:spPr bwMode="invGray">
          <a:xfrm>
            <a:off x="1534584" y="1676400"/>
            <a:ext cx="1083733" cy="762000"/>
          </a:xfrm>
          <a:custGeom>
            <a:avLst/>
            <a:gdLst>
              <a:gd name="T0" fmla="*/ 2147483647 w 370"/>
              <a:gd name="T1" fmla="*/ 2147483647 h 303"/>
              <a:gd name="T2" fmla="*/ 2147483647 w 370"/>
              <a:gd name="T3" fmla="*/ 2147483647 h 303"/>
              <a:gd name="T4" fmla="*/ 2147483647 w 370"/>
              <a:gd name="T5" fmla="*/ 2147483647 h 303"/>
              <a:gd name="T6" fmla="*/ 2147483647 w 370"/>
              <a:gd name="T7" fmla="*/ 2147483647 h 303"/>
              <a:gd name="T8" fmla="*/ 2147483647 w 370"/>
              <a:gd name="T9" fmla="*/ 2147483647 h 303"/>
              <a:gd name="T10" fmla="*/ 2147483647 w 370"/>
              <a:gd name="T11" fmla="*/ 2147483647 h 303"/>
              <a:gd name="T12" fmla="*/ 2147483647 w 370"/>
              <a:gd name="T13" fmla="*/ 2147483647 h 303"/>
              <a:gd name="T14" fmla="*/ 2147483647 w 370"/>
              <a:gd name="T15" fmla="*/ 2147483647 h 303"/>
              <a:gd name="T16" fmla="*/ 2147483647 w 370"/>
              <a:gd name="T17" fmla="*/ 2147483647 h 303"/>
              <a:gd name="T18" fmla="*/ 2147483647 w 370"/>
              <a:gd name="T19" fmla="*/ 2147483647 h 303"/>
              <a:gd name="T20" fmla="*/ 2147483647 w 370"/>
              <a:gd name="T21" fmla="*/ 2147483647 h 303"/>
              <a:gd name="T22" fmla="*/ 2147483647 w 370"/>
              <a:gd name="T23" fmla="*/ 2147483647 h 303"/>
              <a:gd name="T24" fmla="*/ 2147483647 w 370"/>
              <a:gd name="T25" fmla="*/ 2147483647 h 303"/>
              <a:gd name="T26" fmla="*/ 2147483647 w 370"/>
              <a:gd name="T27" fmla="*/ 2147483647 h 30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70"/>
              <a:gd name="T43" fmla="*/ 0 h 303"/>
              <a:gd name="T44" fmla="*/ 370 w 370"/>
              <a:gd name="T45" fmla="*/ 303 h 303"/>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70" h="303">
                <a:moveTo>
                  <a:pt x="7" y="71"/>
                </a:moveTo>
                <a:cubicBezTo>
                  <a:pt x="9" y="121"/>
                  <a:pt x="0" y="174"/>
                  <a:pt x="15" y="223"/>
                </a:cubicBezTo>
                <a:cubicBezTo>
                  <a:pt x="20" y="241"/>
                  <a:pt x="51" y="239"/>
                  <a:pt x="63" y="255"/>
                </a:cubicBezTo>
                <a:cubicBezTo>
                  <a:pt x="92" y="294"/>
                  <a:pt x="75" y="279"/>
                  <a:pt x="111" y="303"/>
                </a:cubicBezTo>
                <a:cubicBezTo>
                  <a:pt x="193" y="269"/>
                  <a:pt x="228" y="276"/>
                  <a:pt x="335" y="271"/>
                </a:cubicBezTo>
                <a:cubicBezTo>
                  <a:pt x="339" y="238"/>
                  <a:pt x="370" y="90"/>
                  <a:pt x="335" y="55"/>
                </a:cubicBezTo>
                <a:cubicBezTo>
                  <a:pt x="313" y="33"/>
                  <a:pt x="276" y="42"/>
                  <a:pt x="247" y="39"/>
                </a:cubicBezTo>
                <a:cubicBezTo>
                  <a:pt x="191" y="2"/>
                  <a:pt x="217" y="0"/>
                  <a:pt x="175" y="15"/>
                </a:cubicBezTo>
                <a:cubicBezTo>
                  <a:pt x="172" y="31"/>
                  <a:pt x="180" y="54"/>
                  <a:pt x="167" y="63"/>
                </a:cubicBezTo>
                <a:cubicBezTo>
                  <a:pt x="105" y="101"/>
                  <a:pt x="119" y="46"/>
                  <a:pt x="95" y="31"/>
                </a:cubicBezTo>
                <a:cubicBezTo>
                  <a:pt x="80" y="22"/>
                  <a:pt x="63" y="20"/>
                  <a:pt x="47" y="15"/>
                </a:cubicBezTo>
                <a:cubicBezTo>
                  <a:pt x="39" y="12"/>
                  <a:pt x="23" y="7"/>
                  <a:pt x="23" y="7"/>
                </a:cubicBezTo>
                <a:cubicBezTo>
                  <a:pt x="17" y="15"/>
                  <a:pt x="7" y="21"/>
                  <a:pt x="7" y="31"/>
                </a:cubicBezTo>
                <a:cubicBezTo>
                  <a:pt x="3" y="67"/>
                  <a:pt x="27" y="111"/>
                  <a:pt x="7" y="71"/>
                </a:cubicBezTo>
                <a:close/>
              </a:path>
            </a:pathLst>
          </a:custGeom>
          <a:gradFill rotWithShape="0">
            <a:gsLst>
              <a:gs pos="0">
                <a:srgbClr val="5D1C1F"/>
              </a:gs>
              <a:gs pos="100000">
                <a:srgbClr val="C83D43"/>
              </a:gs>
            </a:gsLst>
            <a:path path="rect">
              <a:fillToRect l="50000" t="50000" r="50000" b="50000"/>
            </a:path>
          </a:gradFill>
          <a:ln w="12700">
            <a:solidFill>
              <a:srgbClr val="5B1C1E"/>
            </a:solidFill>
            <a:round/>
            <a:headEnd/>
            <a:tailEnd/>
          </a:ln>
        </p:spPr>
        <p:txBody>
          <a:bodyPr wrap="none" anchor="ctr"/>
          <a:lstStyle/>
          <a:p>
            <a:endParaRPr lang="fr-FR"/>
          </a:p>
        </p:txBody>
      </p:sp>
      <p:sp>
        <p:nvSpPr>
          <p:cNvPr id="19973" name="Rectangle 523"/>
          <p:cNvSpPr>
            <a:spLocks noChangeArrowheads="1"/>
          </p:cNvSpPr>
          <p:nvPr/>
        </p:nvSpPr>
        <p:spPr bwMode="auto">
          <a:xfrm>
            <a:off x="1445684" y="2436814"/>
            <a:ext cx="102573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p>
            <a:pPr>
              <a:spcBef>
                <a:spcPct val="50000"/>
              </a:spcBef>
            </a:pPr>
            <a:r>
              <a:rPr lang="en-US" sz="1400">
                <a:solidFill>
                  <a:srgbClr val="FFFF00"/>
                </a:solidFill>
              </a:rPr>
              <a:t>APOBEC 3G</a:t>
            </a:r>
          </a:p>
        </p:txBody>
      </p:sp>
      <p:sp>
        <p:nvSpPr>
          <p:cNvPr id="19974" name="Rectangle 524"/>
          <p:cNvSpPr>
            <a:spLocks noChangeArrowheads="1"/>
          </p:cNvSpPr>
          <p:nvPr/>
        </p:nvSpPr>
        <p:spPr bwMode="invGray">
          <a:xfrm>
            <a:off x="8674101" y="1295401"/>
            <a:ext cx="1621367" cy="531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2539" tIns="45458" rIns="92539" bIns="45458" anchor="ctr"/>
          <a:lstStyle/>
          <a:p>
            <a:pPr algn="ctr" defTabSz="935038">
              <a:spcBef>
                <a:spcPct val="50000"/>
              </a:spcBef>
            </a:pPr>
            <a:r>
              <a:rPr lang="en-US" sz="2000">
                <a:solidFill>
                  <a:srgbClr val="FFFF00"/>
                </a:solidFill>
              </a:rPr>
              <a:t>HUMAN</a:t>
            </a:r>
          </a:p>
        </p:txBody>
      </p:sp>
      <p:sp>
        <p:nvSpPr>
          <p:cNvPr id="19975" name="Freeform 516"/>
          <p:cNvSpPr>
            <a:spLocks/>
          </p:cNvSpPr>
          <p:nvPr/>
        </p:nvSpPr>
        <p:spPr bwMode="invGray">
          <a:xfrm>
            <a:off x="4785784" y="3124200"/>
            <a:ext cx="1083733" cy="762000"/>
          </a:xfrm>
          <a:custGeom>
            <a:avLst/>
            <a:gdLst>
              <a:gd name="T0" fmla="*/ 2147483647 w 370"/>
              <a:gd name="T1" fmla="*/ 2147483647 h 303"/>
              <a:gd name="T2" fmla="*/ 2147483647 w 370"/>
              <a:gd name="T3" fmla="*/ 2147483647 h 303"/>
              <a:gd name="T4" fmla="*/ 2147483647 w 370"/>
              <a:gd name="T5" fmla="*/ 2147483647 h 303"/>
              <a:gd name="T6" fmla="*/ 2147483647 w 370"/>
              <a:gd name="T7" fmla="*/ 2147483647 h 303"/>
              <a:gd name="T8" fmla="*/ 2147483647 w 370"/>
              <a:gd name="T9" fmla="*/ 2147483647 h 303"/>
              <a:gd name="T10" fmla="*/ 2147483647 w 370"/>
              <a:gd name="T11" fmla="*/ 2147483647 h 303"/>
              <a:gd name="T12" fmla="*/ 2147483647 w 370"/>
              <a:gd name="T13" fmla="*/ 2147483647 h 303"/>
              <a:gd name="T14" fmla="*/ 2147483647 w 370"/>
              <a:gd name="T15" fmla="*/ 2147483647 h 303"/>
              <a:gd name="T16" fmla="*/ 2147483647 w 370"/>
              <a:gd name="T17" fmla="*/ 2147483647 h 303"/>
              <a:gd name="T18" fmla="*/ 2147483647 w 370"/>
              <a:gd name="T19" fmla="*/ 2147483647 h 303"/>
              <a:gd name="T20" fmla="*/ 2147483647 w 370"/>
              <a:gd name="T21" fmla="*/ 2147483647 h 303"/>
              <a:gd name="T22" fmla="*/ 2147483647 w 370"/>
              <a:gd name="T23" fmla="*/ 2147483647 h 303"/>
              <a:gd name="T24" fmla="*/ 2147483647 w 370"/>
              <a:gd name="T25" fmla="*/ 2147483647 h 303"/>
              <a:gd name="T26" fmla="*/ 2147483647 w 370"/>
              <a:gd name="T27" fmla="*/ 2147483647 h 30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70"/>
              <a:gd name="T43" fmla="*/ 0 h 303"/>
              <a:gd name="T44" fmla="*/ 370 w 370"/>
              <a:gd name="T45" fmla="*/ 303 h 303"/>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70" h="303">
                <a:moveTo>
                  <a:pt x="7" y="71"/>
                </a:moveTo>
                <a:cubicBezTo>
                  <a:pt x="9" y="121"/>
                  <a:pt x="0" y="174"/>
                  <a:pt x="15" y="223"/>
                </a:cubicBezTo>
                <a:cubicBezTo>
                  <a:pt x="20" y="241"/>
                  <a:pt x="51" y="239"/>
                  <a:pt x="63" y="255"/>
                </a:cubicBezTo>
                <a:cubicBezTo>
                  <a:pt x="92" y="294"/>
                  <a:pt x="75" y="279"/>
                  <a:pt x="111" y="303"/>
                </a:cubicBezTo>
                <a:cubicBezTo>
                  <a:pt x="193" y="269"/>
                  <a:pt x="228" y="276"/>
                  <a:pt x="335" y="271"/>
                </a:cubicBezTo>
                <a:cubicBezTo>
                  <a:pt x="339" y="238"/>
                  <a:pt x="370" y="90"/>
                  <a:pt x="335" y="55"/>
                </a:cubicBezTo>
                <a:cubicBezTo>
                  <a:pt x="313" y="33"/>
                  <a:pt x="276" y="42"/>
                  <a:pt x="247" y="39"/>
                </a:cubicBezTo>
                <a:cubicBezTo>
                  <a:pt x="191" y="2"/>
                  <a:pt x="217" y="0"/>
                  <a:pt x="175" y="15"/>
                </a:cubicBezTo>
                <a:cubicBezTo>
                  <a:pt x="172" y="31"/>
                  <a:pt x="180" y="54"/>
                  <a:pt x="167" y="63"/>
                </a:cubicBezTo>
                <a:cubicBezTo>
                  <a:pt x="105" y="101"/>
                  <a:pt x="119" y="46"/>
                  <a:pt x="95" y="31"/>
                </a:cubicBezTo>
                <a:cubicBezTo>
                  <a:pt x="80" y="22"/>
                  <a:pt x="63" y="20"/>
                  <a:pt x="47" y="15"/>
                </a:cubicBezTo>
                <a:cubicBezTo>
                  <a:pt x="39" y="12"/>
                  <a:pt x="23" y="7"/>
                  <a:pt x="23" y="7"/>
                </a:cubicBezTo>
                <a:cubicBezTo>
                  <a:pt x="17" y="15"/>
                  <a:pt x="7" y="21"/>
                  <a:pt x="7" y="31"/>
                </a:cubicBezTo>
                <a:cubicBezTo>
                  <a:pt x="3" y="67"/>
                  <a:pt x="27" y="111"/>
                  <a:pt x="7" y="71"/>
                </a:cubicBezTo>
                <a:close/>
              </a:path>
            </a:pathLst>
          </a:custGeom>
          <a:gradFill rotWithShape="0">
            <a:gsLst>
              <a:gs pos="0">
                <a:srgbClr val="5D1C1F"/>
              </a:gs>
              <a:gs pos="100000">
                <a:srgbClr val="C83D43"/>
              </a:gs>
            </a:gsLst>
            <a:path path="rect">
              <a:fillToRect l="50000" t="50000" r="50000" b="50000"/>
            </a:path>
          </a:gradFill>
          <a:ln w="12700">
            <a:solidFill>
              <a:srgbClr val="5B1C1E"/>
            </a:solidFill>
            <a:round/>
            <a:headEnd/>
            <a:tailEnd/>
          </a:ln>
        </p:spPr>
        <p:txBody>
          <a:bodyPr wrap="none" anchor="ctr"/>
          <a:lstStyle/>
          <a:p>
            <a:endParaRPr lang="fr-FR"/>
          </a:p>
        </p:txBody>
      </p:sp>
      <p:sp>
        <p:nvSpPr>
          <p:cNvPr id="19976" name="Rectangle 517"/>
          <p:cNvSpPr>
            <a:spLocks noChangeArrowheads="1"/>
          </p:cNvSpPr>
          <p:nvPr/>
        </p:nvSpPr>
        <p:spPr bwMode="auto">
          <a:xfrm>
            <a:off x="4605867" y="2819401"/>
            <a:ext cx="102573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p>
            <a:pPr>
              <a:spcBef>
                <a:spcPct val="50000"/>
              </a:spcBef>
            </a:pPr>
            <a:r>
              <a:rPr lang="en-US" sz="1400">
                <a:solidFill>
                  <a:srgbClr val="FFFF00"/>
                </a:solidFill>
              </a:rPr>
              <a:t>APOBEC 3G</a:t>
            </a:r>
          </a:p>
        </p:txBody>
      </p:sp>
      <p:sp>
        <p:nvSpPr>
          <p:cNvPr id="19977" name="Line 518"/>
          <p:cNvSpPr>
            <a:spLocks noChangeShapeType="1"/>
          </p:cNvSpPr>
          <p:nvPr/>
        </p:nvSpPr>
        <p:spPr bwMode="invGray">
          <a:xfrm rot="5400000">
            <a:off x="4986338" y="4138613"/>
            <a:ext cx="504825" cy="0"/>
          </a:xfrm>
          <a:prstGeom prst="line">
            <a:avLst/>
          </a:prstGeom>
          <a:noFill/>
          <a:ln w="3492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19978" name="Freeform 520"/>
          <p:cNvSpPr>
            <a:spLocks/>
          </p:cNvSpPr>
          <p:nvPr/>
        </p:nvSpPr>
        <p:spPr bwMode="invGray">
          <a:xfrm>
            <a:off x="8489951" y="3124200"/>
            <a:ext cx="982133" cy="768350"/>
          </a:xfrm>
          <a:custGeom>
            <a:avLst/>
            <a:gdLst>
              <a:gd name="T0" fmla="*/ 2147483647 w 434"/>
              <a:gd name="T1" fmla="*/ 2147483647 h 278"/>
              <a:gd name="T2" fmla="*/ 2147483647 w 434"/>
              <a:gd name="T3" fmla="*/ 2147483647 h 278"/>
              <a:gd name="T4" fmla="*/ 2147483647 w 434"/>
              <a:gd name="T5" fmla="*/ 2147483647 h 278"/>
              <a:gd name="T6" fmla="*/ 2147483647 w 434"/>
              <a:gd name="T7" fmla="*/ 2147483647 h 278"/>
              <a:gd name="T8" fmla="*/ 2147483647 w 434"/>
              <a:gd name="T9" fmla="*/ 2147483647 h 278"/>
              <a:gd name="T10" fmla="*/ 2147483647 w 434"/>
              <a:gd name="T11" fmla="*/ 2147483647 h 278"/>
              <a:gd name="T12" fmla="*/ 2147483647 w 434"/>
              <a:gd name="T13" fmla="*/ 2147483647 h 278"/>
              <a:gd name="T14" fmla="*/ 2147483647 w 434"/>
              <a:gd name="T15" fmla="*/ 2147483647 h 278"/>
              <a:gd name="T16" fmla="*/ 2147483647 w 434"/>
              <a:gd name="T17" fmla="*/ 2147483647 h 278"/>
              <a:gd name="T18" fmla="*/ 2147483647 w 434"/>
              <a:gd name="T19" fmla="*/ 2147483647 h 278"/>
              <a:gd name="T20" fmla="*/ 2147483647 w 434"/>
              <a:gd name="T21" fmla="*/ 2147483647 h 278"/>
              <a:gd name="T22" fmla="*/ 2147483647 w 434"/>
              <a:gd name="T23" fmla="*/ 2147483647 h 278"/>
              <a:gd name="T24" fmla="*/ 0 w 434"/>
              <a:gd name="T25" fmla="*/ 2147483647 h 278"/>
              <a:gd name="T26" fmla="*/ 2147483647 w 434"/>
              <a:gd name="T27" fmla="*/ 2147483647 h 278"/>
              <a:gd name="T28" fmla="*/ 2147483647 w 434"/>
              <a:gd name="T29" fmla="*/ 2147483647 h 278"/>
              <a:gd name="T30" fmla="*/ 2147483647 w 434"/>
              <a:gd name="T31" fmla="*/ 2147483647 h 27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434"/>
              <a:gd name="T49" fmla="*/ 0 h 278"/>
              <a:gd name="T50" fmla="*/ 434 w 434"/>
              <a:gd name="T51" fmla="*/ 278 h 278"/>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434" h="278">
                <a:moveTo>
                  <a:pt x="40" y="158"/>
                </a:moveTo>
                <a:cubicBezTo>
                  <a:pt x="61" y="222"/>
                  <a:pt x="29" y="147"/>
                  <a:pt x="72" y="190"/>
                </a:cubicBezTo>
                <a:cubicBezTo>
                  <a:pt x="72" y="190"/>
                  <a:pt x="103" y="245"/>
                  <a:pt x="104" y="246"/>
                </a:cubicBezTo>
                <a:cubicBezTo>
                  <a:pt x="122" y="264"/>
                  <a:pt x="176" y="278"/>
                  <a:pt x="176" y="278"/>
                </a:cubicBezTo>
                <a:cubicBezTo>
                  <a:pt x="202" y="275"/>
                  <a:pt x="229" y="274"/>
                  <a:pt x="256" y="270"/>
                </a:cubicBezTo>
                <a:cubicBezTo>
                  <a:pt x="283" y="265"/>
                  <a:pt x="300" y="244"/>
                  <a:pt x="328" y="238"/>
                </a:cubicBezTo>
                <a:cubicBezTo>
                  <a:pt x="412" y="219"/>
                  <a:pt x="345" y="240"/>
                  <a:pt x="400" y="222"/>
                </a:cubicBezTo>
                <a:cubicBezTo>
                  <a:pt x="410" y="206"/>
                  <a:pt x="434" y="193"/>
                  <a:pt x="432" y="174"/>
                </a:cubicBezTo>
                <a:cubicBezTo>
                  <a:pt x="429" y="155"/>
                  <a:pt x="431" y="135"/>
                  <a:pt x="424" y="118"/>
                </a:cubicBezTo>
                <a:cubicBezTo>
                  <a:pt x="416" y="102"/>
                  <a:pt x="357" y="84"/>
                  <a:pt x="344" y="78"/>
                </a:cubicBezTo>
                <a:cubicBezTo>
                  <a:pt x="319" y="4"/>
                  <a:pt x="344" y="28"/>
                  <a:pt x="248" y="38"/>
                </a:cubicBezTo>
                <a:cubicBezTo>
                  <a:pt x="233" y="81"/>
                  <a:pt x="211" y="69"/>
                  <a:pt x="168" y="62"/>
                </a:cubicBezTo>
                <a:cubicBezTo>
                  <a:pt x="106" y="0"/>
                  <a:pt x="64" y="69"/>
                  <a:pt x="0" y="86"/>
                </a:cubicBezTo>
                <a:cubicBezTo>
                  <a:pt x="2" y="96"/>
                  <a:pt x="1" y="109"/>
                  <a:pt x="8" y="118"/>
                </a:cubicBezTo>
                <a:cubicBezTo>
                  <a:pt x="13" y="124"/>
                  <a:pt x="25" y="120"/>
                  <a:pt x="32" y="126"/>
                </a:cubicBezTo>
                <a:cubicBezTo>
                  <a:pt x="36" y="129"/>
                  <a:pt x="84" y="202"/>
                  <a:pt x="40" y="158"/>
                </a:cubicBezTo>
                <a:close/>
              </a:path>
            </a:pathLst>
          </a:custGeom>
          <a:gradFill rotWithShape="0">
            <a:gsLst>
              <a:gs pos="0">
                <a:srgbClr val="362D11"/>
              </a:gs>
              <a:gs pos="100000">
                <a:srgbClr val="746125"/>
              </a:gs>
            </a:gsLst>
            <a:path path="rect">
              <a:fillToRect l="50000" t="50000" r="50000" b="50000"/>
            </a:path>
          </a:gradFill>
          <a:ln w="12700">
            <a:solidFill>
              <a:srgbClr val="3C3214"/>
            </a:solidFill>
            <a:round/>
            <a:headEnd/>
            <a:tailEnd/>
          </a:ln>
        </p:spPr>
        <p:txBody>
          <a:bodyPr wrap="none" anchor="ctr"/>
          <a:lstStyle/>
          <a:p>
            <a:endParaRPr lang="fr-FR"/>
          </a:p>
        </p:txBody>
      </p:sp>
      <p:sp>
        <p:nvSpPr>
          <p:cNvPr id="19979" name="Rectangle 521"/>
          <p:cNvSpPr>
            <a:spLocks noChangeArrowheads="1"/>
          </p:cNvSpPr>
          <p:nvPr/>
        </p:nvSpPr>
        <p:spPr bwMode="auto">
          <a:xfrm>
            <a:off x="8307918" y="2955926"/>
            <a:ext cx="1265767"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2560" tIns="45468" rIns="92560" bIns="45468"/>
          <a:lstStyle/>
          <a:p>
            <a:pPr algn="ctr" defTabSz="935038">
              <a:spcBef>
                <a:spcPct val="50000"/>
              </a:spcBef>
            </a:pPr>
            <a:r>
              <a:rPr lang="en-US" sz="1400">
                <a:solidFill>
                  <a:srgbClr val="FFFF00"/>
                </a:solidFill>
              </a:rPr>
              <a:t>Tetherin</a:t>
            </a:r>
          </a:p>
        </p:txBody>
      </p:sp>
      <p:sp>
        <p:nvSpPr>
          <p:cNvPr id="19980" name="Line 527"/>
          <p:cNvSpPr>
            <a:spLocks noChangeShapeType="1"/>
          </p:cNvSpPr>
          <p:nvPr/>
        </p:nvSpPr>
        <p:spPr bwMode="invGray">
          <a:xfrm rot="16200000" flipH="1">
            <a:off x="9677400" y="3462866"/>
            <a:ext cx="152400" cy="541867"/>
          </a:xfrm>
          <a:prstGeom prst="line">
            <a:avLst/>
          </a:prstGeom>
          <a:noFill/>
          <a:ln w="3492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19981" name="Freeform 525"/>
          <p:cNvSpPr>
            <a:spLocks/>
          </p:cNvSpPr>
          <p:nvPr/>
        </p:nvSpPr>
        <p:spPr bwMode="invGray">
          <a:xfrm>
            <a:off x="9031818" y="1692275"/>
            <a:ext cx="982133" cy="768350"/>
          </a:xfrm>
          <a:custGeom>
            <a:avLst/>
            <a:gdLst>
              <a:gd name="T0" fmla="*/ 2147483647 w 434"/>
              <a:gd name="T1" fmla="*/ 2147483647 h 278"/>
              <a:gd name="T2" fmla="*/ 2147483647 w 434"/>
              <a:gd name="T3" fmla="*/ 2147483647 h 278"/>
              <a:gd name="T4" fmla="*/ 2147483647 w 434"/>
              <a:gd name="T5" fmla="*/ 2147483647 h 278"/>
              <a:gd name="T6" fmla="*/ 2147483647 w 434"/>
              <a:gd name="T7" fmla="*/ 2147483647 h 278"/>
              <a:gd name="T8" fmla="*/ 2147483647 w 434"/>
              <a:gd name="T9" fmla="*/ 2147483647 h 278"/>
              <a:gd name="T10" fmla="*/ 2147483647 w 434"/>
              <a:gd name="T11" fmla="*/ 2147483647 h 278"/>
              <a:gd name="T12" fmla="*/ 2147483647 w 434"/>
              <a:gd name="T13" fmla="*/ 2147483647 h 278"/>
              <a:gd name="T14" fmla="*/ 2147483647 w 434"/>
              <a:gd name="T15" fmla="*/ 2147483647 h 278"/>
              <a:gd name="T16" fmla="*/ 2147483647 w 434"/>
              <a:gd name="T17" fmla="*/ 2147483647 h 278"/>
              <a:gd name="T18" fmla="*/ 2147483647 w 434"/>
              <a:gd name="T19" fmla="*/ 2147483647 h 278"/>
              <a:gd name="T20" fmla="*/ 2147483647 w 434"/>
              <a:gd name="T21" fmla="*/ 2147483647 h 278"/>
              <a:gd name="T22" fmla="*/ 2147483647 w 434"/>
              <a:gd name="T23" fmla="*/ 2147483647 h 278"/>
              <a:gd name="T24" fmla="*/ 0 w 434"/>
              <a:gd name="T25" fmla="*/ 2147483647 h 278"/>
              <a:gd name="T26" fmla="*/ 2147483647 w 434"/>
              <a:gd name="T27" fmla="*/ 2147483647 h 278"/>
              <a:gd name="T28" fmla="*/ 2147483647 w 434"/>
              <a:gd name="T29" fmla="*/ 2147483647 h 278"/>
              <a:gd name="T30" fmla="*/ 2147483647 w 434"/>
              <a:gd name="T31" fmla="*/ 2147483647 h 27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434"/>
              <a:gd name="T49" fmla="*/ 0 h 278"/>
              <a:gd name="T50" fmla="*/ 434 w 434"/>
              <a:gd name="T51" fmla="*/ 278 h 278"/>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434" h="278">
                <a:moveTo>
                  <a:pt x="40" y="158"/>
                </a:moveTo>
                <a:cubicBezTo>
                  <a:pt x="61" y="222"/>
                  <a:pt x="29" y="147"/>
                  <a:pt x="72" y="190"/>
                </a:cubicBezTo>
                <a:cubicBezTo>
                  <a:pt x="72" y="190"/>
                  <a:pt x="103" y="245"/>
                  <a:pt x="104" y="246"/>
                </a:cubicBezTo>
                <a:cubicBezTo>
                  <a:pt x="122" y="264"/>
                  <a:pt x="176" y="278"/>
                  <a:pt x="176" y="278"/>
                </a:cubicBezTo>
                <a:cubicBezTo>
                  <a:pt x="202" y="275"/>
                  <a:pt x="229" y="274"/>
                  <a:pt x="256" y="270"/>
                </a:cubicBezTo>
                <a:cubicBezTo>
                  <a:pt x="283" y="265"/>
                  <a:pt x="300" y="244"/>
                  <a:pt x="328" y="238"/>
                </a:cubicBezTo>
                <a:cubicBezTo>
                  <a:pt x="412" y="219"/>
                  <a:pt x="345" y="240"/>
                  <a:pt x="400" y="222"/>
                </a:cubicBezTo>
                <a:cubicBezTo>
                  <a:pt x="410" y="206"/>
                  <a:pt x="434" y="193"/>
                  <a:pt x="432" y="174"/>
                </a:cubicBezTo>
                <a:cubicBezTo>
                  <a:pt x="429" y="155"/>
                  <a:pt x="431" y="135"/>
                  <a:pt x="424" y="118"/>
                </a:cubicBezTo>
                <a:cubicBezTo>
                  <a:pt x="416" y="102"/>
                  <a:pt x="357" y="84"/>
                  <a:pt x="344" y="78"/>
                </a:cubicBezTo>
                <a:cubicBezTo>
                  <a:pt x="319" y="4"/>
                  <a:pt x="344" y="28"/>
                  <a:pt x="248" y="38"/>
                </a:cubicBezTo>
                <a:cubicBezTo>
                  <a:pt x="233" y="81"/>
                  <a:pt x="211" y="69"/>
                  <a:pt x="168" y="62"/>
                </a:cubicBezTo>
                <a:cubicBezTo>
                  <a:pt x="106" y="0"/>
                  <a:pt x="64" y="69"/>
                  <a:pt x="0" y="86"/>
                </a:cubicBezTo>
                <a:cubicBezTo>
                  <a:pt x="2" y="96"/>
                  <a:pt x="1" y="109"/>
                  <a:pt x="8" y="118"/>
                </a:cubicBezTo>
                <a:cubicBezTo>
                  <a:pt x="13" y="124"/>
                  <a:pt x="25" y="120"/>
                  <a:pt x="32" y="126"/>
                </a:cubicBezTo>
                <a:cubicBezTo>
                  <a:pt x="36" y="129"/>
                  <a:pt x="84" y="202"/>
                  <a:pt x="40" y="158"/>
                </a:cubicBezTo>
                <a:close/>
              </a:path>
            </a:pathLst>
          </a:custGeom>
          <a:gradFill rotWithShape="0">
            <a:gsLst>
              <a:gs pos="0">
                <a:srgbClr val="362D11"/>
              </a:gs>
              <a:gs pos="100000">
                <a:srgbClr val="746125"/>
              </a:gs>
            </a:gsLst>
            <a:path path="rect">
              <a:fillToRect l="50000" t="50000" r="50000" b="50000"/>
            </a:path>
          </a:gradFill>
          <a:ln w="12700">
            <a:solidFill>
              <a:srgbClr val="3C3214"/>
            </a:solidFill>
            <a:round/>
            <a:headEnd/>
            <a:tailEnd/>
          </a:ln>
        </p:spPr>
        <p:txBody>
          <a:bodyPr wrap="none" anchor="ctr"/>
          <a:lstStyle/>
          <a:p>
            <a:endParaRPr lang="fr-FR"/>
          </a:p>
        </p:txBody>
      </p:sp>
      <p:sp>
        <p:nvSpPr>
          <p:cNvPr id="19982" name="Rectangle 526"/>
          <p:cNvSpPr>
            <a:spLocks noChangeArrowheads="1"/>
          </p:cNvSpPr>
          <p:nvPr/>
        </p:nvSpPr>
        <p:spPr bwMode="invGray">
          <a:xfrm>
            <a:off x="8940800" y="1903414"/>
            <a:ext cx="1263651"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2560" tIns="45468" rIns="92560" bIns="45468"/>
          <a:lstStyle/>
          <a:p>
            <a:pPr algn="ctr" defTabSz="935038">
              <a:spcBef>
                <a:spcPct val="50000"/>
              </a:spcBef>
            </a:pPr>
            <a:r>
              <a:rPr lang="en-US" sz="1400">
                <a:solidFill>
                  <a:srgbClr val="FFFF00"/>
                </a:solidFill>
              </a:rPr>
              <a:t>Tetherin</a:t>
            </a:r>
          </a:p>
        </p:txBody>
      </p:sp>
    </p:spTree>
    <p:extLst>
      <p:ext uri="{BB962C8B-B14F-4D97-AF65-F5344CB8AC3E}">
        <p14:creationId xmlns:p14="http://schemas.microsoft.com/office/powerpoint/2010/main" val="1106565150"/>
      </p:ext>
    </p:extLst>
  </p:cSld>
  <p:clrMapOvr>
    <a:masterClrMapping/>
  </p:clrMapOvr>
  <p:transition spd="slow">
    <p:zoom/>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invGray">
          <a:xfrm>
            <a:off x="135467" y="1066800"/>
            <a:ext cx="11965517" cy="5638800"/>
          </a:xfrm>
          <a:prstGeom prst="rect">
            <a:avLst/>
          </a:prstGeom>
          <a:solidFill>
            <a:schemeClr val="tx1"/>
          </a:solidFill>
          <a:ln w="12700">
            <a:solidFill>
              <a:srgbClr val="FFFFFF"/>
            </a:solidFill>
            <a:miter lim="800000"/>
            <a:headEnd/>
            <a:tailEnd/>
          </a:ln>
        </p:spPr>
        <p:txBody>
          <a:bodyPr wrap="none" anchor="ctr"/>
          <a:lstStyle/>
          <a:p>
            <a:pPr algn="ctr"/>
            <a:r>
              <a:rPr lang="en-US" sz="2400">
                <a:latin typeface="Calibri" pitchFamily="34" charset="0"/>
              </a:rPr>
              <a:t> </a:t>
            </a:r>
          </a:p>
        </p:txBody>
      </p:sp>
      <p:grpSp>
        <p:nvGrpSpPr>
          <p:cNvPr id="20483" name="Group 820"/>
          <p:cNvGrpSpPr>
            <a:grpSpLocks/>
          </p:cNvGrpSpPr>
          <p:nvPr/>
        </p:nvGrpSpPr>
        <p:grpSpPr bwMode="auto">
          <a:xfrm>
            <a:off x="10479618" y="2895600"/>
            <a:ext cx="899583" cy="787400"/>
            <a:chOff x="5714" y="2480"/>
            <a:chExt cx="478" cy="496"/>
          </a:xfrm>
        </p:grpSpPr>
        <p:sp>
          <p:nvSpPr>
            <p:cNvPr id="21296" name="Line 821"/>
            <p:cNvSpPr>
              <a:spLocks noChangeShapeType="1"/>
            </p:cNvSpPr>
            <p:nvPr/>
          </p:nvSpPr>
          <p:spPr bwMode="auto">
            <a:xfrm rot="-2984052">
              <a:off x="6088" y="2838"/>
              <a:ext cx="0" cy="54"/>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1297" name="Freeform 822"/>
            <p:cNvSpPr>
              <a:spLocks/>
            </p:cNvSpPr>
            <p:nvPr/>
          </p:nvSpPr>
          <p:spPr bwMode="auto">
            <a:xfrm>
              <a:off x="5807" y="2601"/>
              <a:ext cx="230" cy="248"/>
            </a:xfrm>
            <a:custGeom>
              <a:avLst/>
              <a:gdLst>
                <a:gd name="T0" fmla="*/ 1 w 328"/>
                <a:gd name="T1" fmla="*/ 1 h 360"/>
                <a:gd name="T2" fmla="*/ 1 w 328"/>
                <a:gd name="T3" fmla="*/ 1 h 360"/>
                <a:gd name="T4" fmla="*/ 1 w 328"/>
                <a:gd name="T5" fmla="*/ 1 h 360"/>
                <a:gd name="T6" fmla="*/ 1 w 328"/>
                <a:gd name="T7" fmla="*/ 1 h 360"/>
                <a:gd name="T8" fmla="*/ 1 w 328"/>
                <a:gd name="T9" fmla="*/ 1 h 360"/>
                <a:gd name="T10" fmla="*/ 1 w 328"/>
                <a:gd name="T11" fmla="*/ 1 h 360"/>
                <a:gd name="T12" fmla="*/ 1 w 328"/>
                <a:gd name="T13" fmla="*/ 1 h 360"/>
                <a:gd name="T14" fmla="*/ 1 w 328"/>
                <a:gd name="T15" fmla="*/ 1 h 360"/>
                <a:gd name="T16" fmla="*/ 0 60000 65536"/>
                <a:gd name="T17" fmla="*/ 0 60000 65536"/>
                <a:gd name="T18" fmla="*/ 0 60000 65536"/>
                <a:gd name="T19" fmla="*/ 0 60000 65536"/>
                <a:gd name="T20" fmla="*/ 0 60000 65536"/>
                <a:gd name="T21" fmla="*/ 0 60000 65536"/>
                <a:gd name="T22" fmla="*/ 0 60000 65536"/>
                <a:gd name="T23" fmla="*/ 0 60000 65536"/>
                <a:gd name="T24" fmla="*/ 0 w 328"/>
                <a:gd name="T25" fmla="*/ 0 h 360"/>
                <a:gd name="T26" fmla="*/ 328 w 328"/>
                <a:gd name="T27" fmla="*/ 360 h 36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28" h="360">
                  <a:moveTo>
                    <a:pt x="168" y="24"/>
                  </a:moveTo>
                  <a:cubicBezTo>
                    <a:pt x="136" y="48"/>
                    <a:pt x="96" y="120"/>
                    <a:pt x="72" y="168"/>
                  </a:cubicBezTo>
                  <a:cubicBezTo>
                    <a:pt x="48" y="216"/>
                    <a:pt x="0" y="280"/>
                    <a:pt x="24" y="312"/>
                  </a:cubicBezTo>
                  <a:cubicBezTo>
                    <a:pt x="48" y="344"/>
                    <a:pt x="168" y="360"/>
                    <a:pt x="216" y="360"/>
                  </a:cubicBezTo>
                  <a:cubicBezTo>
                    <a:pt x="264" y="360"/>
                    <a:pt x="296" y="344"/>
                    <a:pt x="312" y="312"/>
                  </a:cubicBezTo>
                  <a:cubicBezTo>
                    <a:pt x="328" y="280"/>
                    <a:pt x="320" y="216"/>
                    <a:pt x="312" y="168"/>
                  </a:cubicBezTo>
                  <a:cubicBezTo>
                    <a:pt x="304" y="120"/>
                    <a:pt x="288" y="48"/>
                    <a:pt x="264" y="24"/>
                  </a:cubicBezTo>
                  <a:cubicBezTo>
                    <a:pt x="240" y="0"/>
                    <a:pt x="200" y="0"/>
                    <a:pt x="168" y="24"/>
                  </a:cubicBezTo>
                  <a:close/>
                </a:path>
              </a:pathLst>
            </a:custGeom>
            <a:solidFill>
              <a:srgbClr val="9C763C"/>
            </a:solidFill>
            <a:ln w="28575">
              <a:solidFill>
                <a:schemeClr val="tx2"/>
              </a:solidFill>
              <a:prstDash val="sysDot"/>
              <a:round/>
              <a:headEnd/>
              <a:tailEnd/>
            </a:ln>
          </p:spPr>
          <p:txBody>
            <a:bodyPr wrap="none" anchor="ctr"/>
            <a:lstStyle/>
            <a:p>
              <a:endParaRPr lang="fr-FR"/>
            </a:p>
          </p:txBody>
        </p:sp>
        <p:sp>
          <p:nvSpPr>
            <p:cNvPr id="21298" name="Freeform 823"/>
            <p:cNvSpPr>
              <a:spLocks noChangeAspect="1"/>
            </p:cNvSpPr>
            <p:nvPr/>
          </p:nvSpPr>
          <p:spPr bwMode="auto">
            <a:xfrm>
              <a:off x="5883" y="2689"/>
              <a:ext cx="44" cy="115"/>
            </a:xfrm>
            <a:custGeom>
              <a:avLst/>
              <a:gdLst>
                <a:gd name="T0" fmla="*/ 0 w 152"/>
                <a:gd name="T1" fmla="*/ 0 h 144"/>
                <a:gd name="T2" fmla="*/ 0 w 152"/>
                <a:gd name="T3" fmla="*/ 2 h 144"/>
                <a:gd name="T4" fmla="*/ 0 w 152"/>
                <a:gd name="T5" fmla="*/ 2 h 144"/>
                <a:gd name="T6" fmla="*/ 0 w 152"/>
                <a:gd name="T7" fmla="*/ 2 h 144"/>
                <a:gd name="T8" fmla="*/ 0 60000 65536"/>
                <a:gd name="T9" fmla="*/ 0 60000 65536"/>
                <a:gd name="T10" fmla="*/ 0 60000 65536"/>
                <a:gd name="T11" fmla="*/ 0 60000 65536"/>
                <a:gd name="T12" fmla="*/ 0 w 152"/>
                <a:gd name="T13" fmla="*/ 0 h 144"/>
                <a:gd name="T14" fmla="*/ 152 w 152"/>
                <a:gd name="T15" fmla="*/ 144 h 144"/>
              </a:gdLst>
              <a:ahLst/>
              <a:cxnLst>
                <a:cxn ang="T8">
                  <a:pos x="T0" y="T1"/>
                </a:cxn>
                <a:cxn ang="T9">
                  <a:pos x="T2" y="T3"/>
                </a:cxn>
                <a:cxn ang="T10">
                  <a:pos x="T4" y="T5"/>
                </a:cxn>
                <a:cxn ang="T11">
                  <a:pos x="T6" y="T7"/>
                </a:cxn>
              </a:cxnLst>
              <a:rect l="T12" t="T13" r="T14" b="T15"/>
              <a:pathLst>
                <a:path w="152" h="144">
                  <a:moveTo>
                    <a:pt x="144" y="0"/>
                  </a:moveTo>
                  <a:cubicBezTo>
                    <a:pt x="72" y="16"/>
                    <a:pt x="0" y="32"/>
                    <a:pt x="0" y="48"/>
                  </a:cubicBezTo>
                  <a:cubicBezTo>
                    <a:pt x="0" y="64"/>
                    <a:pt x="136" y="80"/>
                    <a:pt x="144" y="96"/>
                  </a:cubicBezTo>
                  <a:cubicBezTo>
                    <a:pt x="152" y="112"/>
                    <a:pt x="64" y="128"/>
                    <a:pt x="48" y="144"/>
                  </a:cubicBezTo>
                </a:path>
              </a:pathLst>
            </a:custGeom>
            <a:noFill/>
            <a:ln w="22225">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21299" name="Freeform 824"/>
            <p:cNvSpPr>
              <a:spLocks noChangeAspect="1"/>
            </p:cNvSpPr>
            <p:nvPr/>
          </p:nvSpPr>
          <p:spPr bwMode="auto">
            <a:xfrm>
              <a:off x="5948" y="2663"/>
              <a:ext cx="44" cy="115"/>
            </a:xfrm>
            <a:custGeom>
              <a:avLst/>
              <a:gdLst>
                <a:gd name="T0" fmla="*/ 0 w 152"/>
                <a:gd name="T1" fmla="*/ 0 h 144"/>
                <a:gd name="T2" fmla="*/ 0 w 152"/>
                <a:gd name="T3" fmla="*/ 2 h 144"/>
                <a:gd name="T4" fmla="*/ 0 w 152"/>
                <a:gd name="T5" fmla="*/ 2 h 144"/>
                <a:gd name="T6" fmla="*/ 0 w 152"/>
                <a:gd name="T7" fmla="*/ 2 h 144"/>
                <a:gd name="T8" fmla="*/ 0 60000 65536"/>
                <a:gd name="T9" fmla="*/ 0 60000 65536"/>
                <a:gd name="T10" fmla="*/ 0 60000 65536"/>
                <a:gd name="T11" fmla="*/ 0 60000 65536"/>
                <a:gd name="T12" fmla="*/ 0 w 152"/>
                <a:gd name="T13" fmla="*/ 0 h 144"/>
                <a:gd name="T14" fmla="*/ 152 w 152"/>
                <a:gd name="T15" fmla="*/ 144 h 144"/>
              </a:gdLst>
              <a:ahLst/>
              <a:cxnLst>
                <a:cxn ang="T8">
                  <a:pos x="T0" y="T1"/>
                </a:cxn>
                <a:cxn ang="T9">
                  <a:pos x="T2" y="T3"/>
                </a:cxn>
                <a:cxn ang="T10">
                  <a:pos x="T4" y="T5"/>
                </a:cxn>
                <a:cxn ang="T11">
                  <a:pos x="T6" y="T7"/>
                </a:cxn>
              </a:cxnLst>
              <a:rect l="T12" t="T13" r="T14" b="T15"/>
              <a:pathLst>
                <a:path w="152" h="144">
                  <a:moveTo>
                    <a:pt x="144" y="0"/>
                  </a:moveTo>
                  <a:cubicBezTo>
                    <a:pt x="72" y="16"/>
                    <a:pt x="0" y="32"/>
                    <a:pt x="0" y="48"/>
                  </a:cubicBezTo>
                  <a:cubicBezTo>
                    <a:pt x="0" y="64"/>
                    <a:pt x="136" y="80"/>
                    <a:pt x="144" y="96"/>
                  </a:cubicBezTo>
                  <a:cubicBezTo>
                    <a:pt x="152" y="112"/>
                    <a:pt x="64" y="128"/>
                    <a:pt x="48" y="144"/>
                  </a:cubicBezTo>
                </a:path>
              </a:pathLst>
            </a:custGeom>
            <a:noFill/>
            <a:ln w="22225">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21300" name="Line 825"/>
            <p:cNvSpPr>
              <a:spLocks noChangeShapeType="1"/>
            </p:cNvSpPr>
            <p:nvPr/>
          </p:nvSpPr>
          <p:spPr bwMode="auto">
            <a:xfrm>
              <a:off x="5951" y="2499"/>
              <a:ext cx="0" cy="54"/>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1301" name="Line 826"/>
            <p:cNvSpPr>
              <a:spLocks noChangeShapeType="1"/>
            </p:cNvSpPr>
            <p:nvPr/>
          </p:nvSpPr>
          <p:spPr bwMode="auto">
            <a:xfrm rot="2021405" flipH="1">
              <a:off x="6092" y="2596"/>
              <a:ext cx="27" cy="47"/>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1302" name="Oval 827"/>
            <p:cNvSpPr>
              <a:spLocks noChangeArrowheads="1"/>
            </p:cNvSpPr>
            <p:nvPr/>
          </p:nvSpPr>
          <p:spPr bwMode="auto">
            <a:xfrm>
              <a:off x="5903" y="2483"/>
              <a:ext cx="58" cy="58"/>
            </a:xfrm>
            <a:prstGeom prst="ellipse">
              <a:avLst/>
            </a:prstGeom>
            <a:solidFill>
              <a:srgbClr val="B92E30"/>
            </a:solidFill>
            <a:ln w="12700">
              <a:solidFill>
                <a:schemeClr val="tx1"/>
              </a:solidFill>
              <a:round/>
              <a:headEnd/>
              <a:tailEnd/>
            </a:ln>
          </p:spPr>
          <p:txBody>
            <a:bodyPr wrap="none" anchor="ctr"/>
            <a:lstStyle/>
            <a:p>
              <a:endParaRPr lang="fr-FR">
                <a:latin typeface="Calibri" pitchFamily="34" charset="0"/>
              </a:endParaRPr>
            </a:p>
          </p:txBody>
        </p:sp>
        <p:sp>
          <p:nvSpPr>
            <p:cNvPr id="21303" name="Oval 828"/>
            <p:cNvSpPr>
              <a:spLocks noChangeArrowheads="1"/>
            </p:cNvSpPr>
            <p:nvPr/>
          </p:nvSpPr>
          <p:spPr bwMode="auto">
            <a:xfrm>
              <a:off x="5942" y="2486"/>
              <a:ext cx="58"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304" name="Oval 829"/>
            <p:cNvSpPr>
              <a:spLocks noChangeAspect="1" noChangeArrowheads="1"/>
            </p:cNvSpPr>
            <p:nvPr/>
          </p:nvSpPr>
          <p:spPr bwMode="auto">
            <a:xfrm>
              <a:off x="5926" y="2480"/>
              <a:ext cx="49"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305" name="Oval 830"/>
            <p:cNvSpPr>
              <a:spLocks noChangeArrowheads="1"/>
            </p:cNvSpPr>
            <p:nvPr/>
          </p:nvSpPr>
          <p:spPr bwMode="auto">
            <a:xfrm rot="4719394">
              <a:off x="6083" y="2570"/>
              <a:ext cx="46" cy="58"/>
            </a:xfrm>
            <a:prstGeom prst="ellipse">
              <a:avLst/>
            </a:prstGeom>
            <a:solidFill>
              <a:srgbClr val="B92E30"/>
            </a:solidFill>
            <a:ln w="12700">
              <a:solidFill>
                <a:schemeClr val="tx1"/>
              </a:solidFill>
              <a:round/>
              <a:headEnd/>
              <a:tailEnd/>
            </a:ln>
          </p:spPr>
          <p:txBody>
            <a:bodyPr wrap="none" anchor="ctr"/>
            <a:lstStyle/>
            <a:p>
              <a:endParaRPr lang="fr-FR">
                <a:latin typeface="Calibri" pitchFamily="34" charset="0"/>
              </a:endParaRPr>
            </a:p>
          </p:txBody>
        </p:sp>
        <p:sp>
          <p:nvSpPr>
            <p:cNvPr id="21306" name="Oval 831"/>
            <p:cNvSpPr>
              <a:spLocks noChangeArrowheads="1"/>
            </p:cNvSpPr>
            <p:nvPr/>
          </p:nvSpPr>
          <p:spPr bwMode="auto">
            <a:xfrm rot="4719394">
              <a:off x="6101" y="2603"/>
              <a:ext cx="46"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307" name="Oval 832"/>
            <p:cNvSpPr>
              <a:spLocks noChangeArrowheads="1"/>
            </p:cNvSpPr>
            <p:nvPr/>
          </p:nvSpPr>
          <p:spPr bwMode="auto">
            <a:xfrm rot="4719394">
              <a:off x="6102" y="2578"/>
              <a:ext cx="46"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308" name="Line 833"/>
            <p:cNvSpPr>
              <a:spLocks noChangeShapeType="1"/>
            </p:cNvSpPr>
            <p:nvPr/>
          </p:nvSpPr>
          <p:spPr bwMode="auto">
            <a:xfrm rot="4135323" flipH="1">
              <a:off x="6118" y="2738"/>
              <a:ext cx="27" cy="35"/>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1309" name="Oval 834"/>
            <p:cNvSpPr>
              <a:spLocks noChangeArrowheads="1"/>
            </p:cNvSpPr>
            <p:nvPr/>
          </p:nvSpPr>
          <p:spPr bwMode="auto">
            <a:xfrm rot="5700051">
              <a:off x="6127" y="2745"/>
              <a:ext cx="46"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310" name="Oval 835"/>
            <p:cNvSpPr>
              <a:spLocks noChangeArrowheads="1"/>
            </p:cNvSpPr>
            <p:nvPr/>
          </p:nvSpPr>
          <p:spPr bwMode="auto">
            <a:xfrm rot="5700051">
              <a:off x="6133" y="2713"/>
              <a:ext cx="46"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311" name="Oval 836"/>
            <p:cNvSpPr>
              <a:spLocks noChangeAspect="1" noChangeArrowheads="1"/>
            </p:cNvSpPr>
            <p:nvPr/>
          </p:nvSpPr>
          <p:spPr bwMode="auto">
            <a:xfrm rot="5700051">
              <a:off x="6138" y="2731"/>
              <a:ext cx="49"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312" name="Oval 837"/>
            <p:cNvSpPr>
              <a:spLocks noChangeAspect="1" noChangeArrowheads="1"/>
            </p:cNvSpPr>
            <p:nvPr/>
          </p:nvSpPr>
          <p:spPr bwMode="auto">
            <a:xfrm rot="-3438175">
              <a:off x="5747" y="2555"/>
              <a:ext cx="49"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313" name="Oval 838"/>
            <p:cNvSpPr>
              <a:spLocks noChangeArrowheads="1"/>
            </p:cNvSpPr>
            <p:nvPr/>
          </p:nvSpPr>
          <p:spPr bwMode="auto">
            <a:xfrm rot="-3438175">
              <a:off x="5721" y="2591"/>
              <a:ext cx="46"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314" name="Line 839"/>
            <p:cNvSpPr>
              <a:spLocks noChangeShapeType="1"/>
            </p:cNvSpPr>
            <p:nvPr/>
          </p:nvSpPr>
          <p:spPr bwMode="auto">
            <a:xfrm rot="-2984052">
              <a:off x="5765" y="2581"/>
              <a:ext cx="0" cy="54"/>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1315" name="Oval 840"/>
            <p:cNvSpPr>
              <a:spLocks noChangeArrowheads="1"/>
            </p:cNvSpPr>
            <p:nvPr/>
          </p:nvSpPr>
          <p:spPr bwMode="auto">
            <a:xfrm rot="-3438175">
              <a:off x="5726" y="2562"/>
              <a:ext cx="46" cy="69"/>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316" name="Line 841"/>
            <p:cNvSpPr>
              <a:spLocks noChangeShapeType="1"/>
            </p:cNvSpPr>
            <p:nvPr/>
          </p:nvSpPr>
          <p:spPr bwMode="auto">
            <a:xfrm rot="2540379">
              <a:off x="5775" y="2830"/>
              <a:ext cx="0" cy="54"/>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1317" name="Oval 842"/>
            <p:cNvSpPr>
              <a:spLocks noChangeArrowheads="1"/>
            </p:cNvSpPr>
            <p:nvPr/>
          </p:nvSpPr>
          <p:spPr bwMode="auto">
            <a:xfrm rot="2021403">
              <a:off x="5749" y="2855"/>
              <a:ext cx="60"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318" name="Oval 843"/>
            <p:cNvSpPr>
              <a:spLocks noChangeArrowheads="1"/>
            </p:cNvSpPr>
            <p:nvPr/>
          </p:nvSpPr>
          <p:spPr bwMode="auto">
            <a:xfrm rot="2021403">
              <a:off x="5726" y="2826"/>
              <a:ext cx="46" cy="58"/>
            </a:xfrm>
            <a:prstGeom prst="ellipse">
              <a:avLst/>
            </a:prstGeom>
            <a:solidFill>
              <a:srgbClr val="B92E30"/>
            </a:solidFill>
            <a:ln w="12700">
              <a:solidFill>
                <a:schemeClr val="tx1"/>
              </a:solidFill>
              <a:round/>
              <a:headEnd/>
              <a:tailEnd/>
            </a:ln>
          </p:spPr>
          <p:txBody>
            <a:bodyPr wrap="none" anchor="ctr"/>
            <a:lstStyle/>
            <a:p>
              <a:endParaRPr lang="fr-FR">
                <a:latin typeface="Calibri" pitchFamily="34" charset="0"/>
              </a:endParaRPr>
            </a:p>
          </p:txBody>
        </p:sp>
        <p:sp>
          <p:nvSpPr>
            <p:cNvPr id="21319" name="Oval 844"/>
            <p:cNvSpPr>
              <a:spLocks noChangeAspect="1" noChangeArrowheads="1"/>
            </p:cNvSpPr>
            <p:nvPr/>
          </p:nvSpPr>
          <p:spPr bwMode="auto">
            <a:xfrm rot="2102340">
              <a:off x="5739" y="2848"/>
              <a:ext cx="49"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320" name="Oval 845"/>
            <p:cNvSpPr>
              <a:spLocks noChangeAspect="1" noChangeArrowheads="1"/>
            </p:cNvSpPr>
            <p:nvPr/>
          </p:nvSpPr>
          <p:spPr bwMode="auto">
            <a:xfrm rot="-3438175">
              <a:off x="6085" y="2835"/>
              <a:ext cx="49"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321" name="Oval 846"/>
            <p:cNvSpPr>
              <a:spLocks noChangeArrowheads="1"/>
            </p:cNvSpPr>
            <p:nvPr/>
          </p:nvSpPr>
          <p:spPr bwMode="auto">
            <a:xfrm rot="-3438175">
              <a:off x="6067" y="2857"/>
              <a:ext cx="46"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322" name="Oval 847"/>
            <p:cNvSpPr>
              <a:spLocks noChangeArrowheads="1"/>
            </p:cNvSpPr>
            <p:nvPr/>
          </p:nvSpPr>
          <p:spPr bwMode="auto">
            <a:xfrm rot="-3438175">
              <a:off x="6081" y="2849"/>
              <a:ext cx="46"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323" name="Line 848"/>
            <p:cNvSpPr>
              <a:spLocks noChangeShapeType="1"/>
            </p:cNvSpPr>
            <p:nvPr/>
          </p:nvSpPr>
          <p:spPr bwMode="auto">
            <a:xfrm rot="709149">
              <a:off x="5902" y="2907"/>
              <a:ext cx="0" cy="54"/>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1324" name="Oval 849"/>
            <p:cNvSpPr>
              <a:spLocks noChangeAspect="1" noChangeArrowheads="1"/>
            </p:cNvSpPr>
            <p:nvPr/>
          </p:nvSpPr>
          <p:spPr bwMode="auto">
            <a:xfrm rot="460228">
              <a:off x="5895" y="2918"/>
              <a:ext cx="49"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325" name="Oval 850"/>
            <p:cNvSpPr>
              <a:spLocks noChangeAspect="1" noChangeArrowheads="1"/>
            </p:cNvSpPr>
            <p:nvPr/>
          </p:nvSpPr>
          <p:spPr bwMode="auto">
            <a:xfrm rot="460228">
              <a:off x="5853" y="2910"/>
              <a:ext cx="49"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326" name="Oval 851"/>
            <p:cNvSpPr>
              <a:spLocks noChangeAspect="1" noChangeArrowheads="1"/>
            </p:cNvSpPr>
            <p:nvPr/>
          </p:nvSpPr>
          <p:spPr bwMode="auto">
            <a:xfrm rot="460228">
              <a:off x="5872" y="2918"/>
              <a:ext cx="49"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327" name="Oval 852"/>
            <p:cNvSpPr>
              <a:spLocks noChangeArrowheads="1"/>
            </p:cNvSpPr>
            <p:nvPr/>
          </p:nvSpPr>
          <p:spPr bwMode="invGray">
            <a:xfrm>
              <a:off x="5763" y="2563"/>
              <a:ext cx="336" cy="336"/>
            </a:xfrm>
            <a:prstGeom prst="ellipse">
              <a:avLst/>
            </a:prstGeom>
            <a:gradFill rotWithShape="0">
              <a:gsLst>
                <a:gs pos="0">
                  <a:srgbClr val="B1BB81"/>
                </a:gs>
                <a:gs pos="100000">
                  <a:srgbClr val="3E422E"/>
                </a:gs>
              </a:gsLst>
              <a:path path="rect">
                <a:fillToRect l="100000" b="100000"/>
              </a:path>
            </a:gradFill>
            <a:ln w="25400">
              <a:solidFill>
                <a:srgbClr val="FFFFFF"/>
              </a:solidFill>
              <a:round/>
              <a:headEnd/>
              <a:tailEnd/>
            </a:ln>
          </p:spPr>
          <p:txBody>
            <a:bodyPr/>
            <a:lstStyle/>
            <a:p>
              <a:endParaRPr lang="fr-FR">
                <a:latin typeface="Calibri" pitchFamily="34" charset="0"/>
              </a:endParaRPr>
            </a:p>
          </p:txBody>
        </p:sp>
        <p:sp>
          <p:nvSpPr>
            <p:cNvPr id="21328" name="Freeform 853"/>
            <p:cNvSpPr>
              <a:spLocks/>
            </p:cNvSpPr>
            <p:nvPr/>
          </p:nvSpPr>
          <p:spPr bwMode="auto">
            <a:xfrm>
              <a:off x="5801" y="2583"/>
              <a:ext cx="230" cy="288"/>
            </a:xfrm>
            <a:custGeom>
              <a:avLst/>
              <a:gdLst>
                <a:gd name="T0" fmla="*/ 1 w 328"/>
                <a:gd name="T1" fmla="*/ 2 h 360"/>
                <a:gd name="T2" fmla="*/ 1 w 328"/>
                <a:gd name="T3" fmla="*/ 2 h 360"/>
                <a:gd name="T4" fmla="*/ 1 w 328"/>
                <a:gd name="T5" fmla="*/ 2 h 360"/>
                <a:gd name="T6" fmla="*/ 1 w 328"/>
                <a:gd name="T7" fmla="*/ 2 h 360"/>
                <a:gd name="T8" fmla="*/ 1 w 328"/>
                <a:gd name="T9" fmla="*/ 2 h 360"/>
                <a:gd name="T10" fmla="*/ 1 w 328"/>
                <a:gd name="T11" fmla="*/ 2 h 360"/>
                <a:gd name="T12" fmla="*/ 1 w 328"/>
                <a:gd name="T13" fmla="*/ 2 h 360"/>
                <a:gd name="T14" fmla="*/ 1 w 328"/>
                <a:gd name="T15" fmla="*/ 2 h 360"/>
                <a:gd name="T16" fmla="*/ 0 60000 65536"/>
                <a:gd name="T17" fmla="*/ 0 60000 65536"/>
                <a:gd name="T18" fmla="*/ 0 60000 65536"/>
                <a:gd name="T19" fmla="*/ 0 60000 65536"/>
                <a:gd name="T20" fmla="*/ 0 60000 65536"/>
                <a:gd name="T21" fmla="*/ 0 60000 65536"/>
                <a:gd name="T22" fmla="*/ 0 60000 65536"/>
                <a:gd name="T23" fmla="*/ 0 60000 65536"/>
                <a:gd name="T24" fmla="*/ 0 w 328"/>
                <a:gd name="T25" fmla="*/ 0 h 360"/>
                <a:gd name="T26" fmla="*/ 328 w 328"/>
                <a:gd name="T27" fmla="*/ 360 h 36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28" h="360">
                  <a:moveTo>
                    <a:pt x="168" y="24"/>
                  </a:moveTo>
                  <a:cubicBezTo>
                    <a:pt x="136" y="48"/>
                    <a:pt x="96" y="120"/>
                    <a:pt x="72" y="168"/>
                  </a:cubicBezTo>
                  <a:cubicBezTo>
                    <a:pt x="48" y="216"/>
                    <a:pt x="0" y="280"/>
                    <a:pt x="24" y="312"/>
                  </a:cubicBezTo>
                  <a:cubicBezTo>
                    <a:pt x="48" y="344"/>
                    <a:pt x="168" y="360"/>
                    <a:pt x="216" y="360"/>
                  </a:cubicBezTo>
                  <a:cubicBezTo>
                    <a:pt x="264" y="360"/>
                    <a:pt x="296" y="344"/>
                    <a:pt x="312" y="312"/>
                  </a:cubicBezTo>
                  <a:cubicBezTo>
                    <a:pt x="328" y="280"/>
                    <a:pt x="320" y="216"/>
                    <a:pt x="312" y="168"/>
                  </a:cubicBezTo>
                  <a:cubicBezTo>
                    <a:pt x="304" y="120"/>
                    <a:pt x="288" y="48"/>
                    <a:pt x="264" y="24"/>
                  </a:cubicBezTo>
                  <a:cubicBezTo>
                    <a:pt x="240" y="0"/>
                    <a:pt x="200" y="0"/>
                    <a:pt x="168" y="24"/>
                  </a:cubicBezTo>
                  <a:close/>
                </a:path>
              </a:pathLst>
            </a:custGeom>
            <a:gradFill rotWithShape="0">
              <a:gsLst>
                <a:gs pos="0">
                  <a:srgbClr val="9C763C"/>
                </a:gs>
                <a:gs pos="100000">
                  <a:srgbClr val="43331A"/>
                </a:gs>
              </a:gsLst>
              <a:path path="rect">
                <a:fillToRect l="100000" b="100000"/>
              </a:path>
            </a:gradFill>
            <a:ln w="25400" cap="rnd">
              <a:solidFill>
                <a:srgbClr val="D8C6BC"/>
              </a:solidFill>
              <a:prstDash val="sysDot"/>
              <a:round/>
              <a:headEnd/>
              <a:tailEnd/>
            </a:ln>
          </p:spPr>
          <p:txBody>
            <a:bodyPr wrap="none" anchor="ctr"/>
            <a:lstStyle/>
            <a:p>
              <a:endParaRPr lang="fr-FR"/>
            </a:p>
          </p:txBody>
        </p:sp>
        <p:sp>
          <p:nvSpPr>
            <p:cNvPr id="21329" name="Freeform 854"/>
            <p:cNvSpPr>
              <a:spLocks noChangeAspect="1"/>
            </p:cNvSpPr>
            <p:nvPr/>
          </p:nvSpPr>
          <p:spPr bwMode="auto">
            <a:xfrm>
              <a:off x="5863" y="2712"/>
              <a:ext cx="44" cy="115"/>
            </a:xfrm>
            <a:custGeom>
              <a:avLst/>
              <a:gdLst>
                <a:gd name="T0" fmla="*/ 0 w 152"/>
                <a:gd name="T1" fmla="*/ 0 h 144"/>
                <a:gd name="T2" fmla="*/ 0 w 152"/>
                <a:gd name="T3" fmla="*/ 2 h 144"/>
                <a:gd name="T4" fmla="*/ 0 w 152"/>
                <a:gd name="T5" fmla="*/ 2 h 144"/>
                <a:gd name="T6" fmla="*/ 0 w 152"/>
                <a:gd name="T7" fmla="*/ 2 h 144"/>
                <a:gd name="T8" fmla="*/ 0 60000 65536"/>
                <a:gd name="T9" fmla="*/ 0 60000 65536"/>
                <a:gd name="T10" fmla="*/ 0 60000 65536"/>
                <a:gd name="T11" fmla="*/ 0 60000 65536"/>
                <a:gd name="T12" fmla="*/ 0 w 152"/>
                <a:gd name="T13" fmla="*/ 0 h 144"/>
                <a:gd name="T14" fmla="*/ 152 w 152"/>
                <a:gd name="T15" fmla="*/ 144 h 144"/>
              </a:gdLst>
              <a:ahLst/>
              <a:cxnLst>
                <a:cxn ang="T8">
                  <a:pos x="T0" y="T1"/>
                </a:cxn>
                <a:cxn ang="T9">
                  <a:pos x="T2" y="T3"/>
                </a:cxn>
                <a:cxn ang="T10">
                  <a:pos x="T4" y="T5"/>
                </a:cxn>
                <a:cxn ang="T11">
                  <a:pos x="T6" y="T7"/>
                </a:cxn>
              </a:cxnLst>
              <a:rect l="T12" t="T13" r="T14" b="T15"/>
              <a:pathLst>
                <a:path w="152" h="144">
                  <a:moveTo>
                    <a:pt x="144" y="0"/>
                  </a:moveTo>
                  <a:cubicBezTo>
                    <a:pt x="72" y="16"/>
                    <a:pt x="0" y="32"/>
                    <a:pt x="0" y="48"/>
                  </a:cubicBezTo>
                  <a:cubicBezTo>
                    <a:pt x="0" y="64"/>
                    <a:pt x="136" y="80"/>
                    <a:pt x="144" y="96"/>
                  </a:cubicBezTo>
                  <a:cubicBezTo>
                    <a:pt x="152" y="112"/>
                    <a:pt x="64" y="128"/>
                    <a:pt x="48" y="144"/>
                  </a:cubicBezTo>
                </a:path>
              </a:pathLst>
            </a:custGeom>
            <a:noFill/>
            <a:ln w="22225">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21330" name="Freeform 855"/>
            <p:cNvSpPr>
              <a:spLocks noChangeAspect="1"/>
            </p:cNvSpPr>
            <p:nvPr/>
          </p:nvSpPr>
          <p:spPr bwMode="auto">
            <a:xfrm>
              <a:off x="5935" y="2644"/>
              <a:ext cx="44" cy="115"/>
            </a:xfrm>
            <a:custGeom>
              <a:avLst/>
              <a:gdLst>
                <a:gd name="T0" fmla="*/ 0 w 152"/>
                <a:gd name="T1" fmla="*/ 0 h 144"/>
                <a:gd name="T2" fmla="*/ 0 w 152"/>
                <a:gd name="T3" fmla="*/ 2 h 144"/>
                <a:gd name="T4" fmla="*/ 0 w 152"/>
                <a:gd name="T5" fmla="*/ 2 h 144"/>
                <a:gd name="T6" fmla="*/ 0 w 152"/>
                <a:gd name="T7" fmla="*/ 2 h 144"/>
                <a:gd name="T8" fmla="*/ 0 60000 65536"/>
                <a:gd name="T9" fmla="*/ 0 60000 65536"/>
                <a:gd name="T10" fmla="*/ 0 60000 65536"/>
                <a:gd name="T11" fmla="*/ 0 60000 65536"/>
                <a:gd name="T12" fmla="*/ 0 w 152"/>
                <a:gd name="T13" fmla="*/ 0 h 144"/>
                <a:gd name="T14" fmla="*/ 152 w 152"/>
                <a:gd name="T15" fmla="*/ 144 h 144"/>
              </a:gdLst>
              <a:ahLst/>
              <a:cxnLst>
                <a:cxn ang="T8">
                  <a:pos x="T0" y="T1"/>
                </a:cxn>
                <a:cxn ang="T9">
                  <a:pos x="T2" y="T3"/>
                </a:cxn>
                <a:cxn ang="T10">
                  <a:pos x="T4" y="T5"/>
                </a:cxn>
                <a:cxn ang="T11">
                  <a:pos x="T6" y="T7"/>
                </a:cxn>
              </a:cxnLst>
              <a:rect l="T12" t="T13" r="T14" b="T15"/>
              <a:pathLst>
                <a:path w="152" h="144">
                  <a:moveTo>
                    <a:pt x="144" y="0"/>
                  </a:moveTo>
                  <a:cubicBezTo>
                    <a:pt x="72" y="16"/>
                    <a:pt x="0" y="32"/>
                    <a:pt x="0" y="48"/>
                  </a:cubicBezTo>
                  <a:cubicBezTo>
                    <a:pt x="0" y="64"/>
                    <a:pt x="136" y="80"/>
                    <a:pt x="144" y="96"/>
                  </a:cubicBezTo>
                  <a:cubicBezTo>
                    <a:pt x="152" y="112"/>
                    <a:pt x="64" y="128"/>
                    <a:pt x="48" y="144"/>
                  </a:cubicBezTo>
                </a:path>
              </a:pathLst>
            </a:custGeom>
            <a:noFill/>
            <a:ln w="22225">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grpSp>
      <p:grpSp>
        <p:nvGrpSpPr>
          <p:cNvPr id="20484" name="Group 712"/>
          <p:cNvGrpSpPr>
            <a:grpSpLocks/>
          </p:cNvGrpSpPr>
          <p:nvPr/>
        </p:nvGrpSpPr>
        <p:grpSpPr bwMode="auto">
          <a:xfrm>
            <a:off x="10386485" y="3429000"/>
            <a:ext cx="899583" cy="787400"/>
            <a:chOff x="5714" y="2480"/>
            <a:chExt cx="478" cy="496"/>
          </a:xfrm>
        </p:grpSpPr>
        <p:sp>
          <p:nvSpPr>
            <p:cNvPr id="21261" name="Line 713"/>
            <p:cNvSpPr>
              <a:spLocks noChangeShapeType="1"/>
            </p:cNvSpPr>
            <p:nvPr/>
          </p:nvSpPr>
          <p:spPr bwMode="auto">
            <a:xfrm rot="-2984052">
              <a:off x="6088" y="2838"/>
              <a:ext cx="0" cy="54"/>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1262" name="Freeform 714"/>
            <p:cNvSpPr>
              <a:spLocks/>
            </p:cNvSpPr>
            <p:nvPr/>
          </p:nvSpPr>
          <p:spPr bwMode="auto">
            <a:xfrm>
              <a:off x="5807" y="2601"/>
              <a:ext cx="230" cy="248"/>
            </a:xfrm>
            <a:custGeom>
              <a:avLst/>
              <a:gdLst>
                <a:gd name="T0" fmla="*/ 1 w 328"/>
                <a:gd name="T1" fmla="*/ 1 h 360"/>
                <a:gd name="T2" fmla="*/ 1 w 328"/>
                <a:gd name="T3" fmla="*/ 1 h 360"/>
                <a:gd name="T4" fmla="*/ 1 w 328"/>
                <a:gd name="T5" fmla="*/ 1 h 360"/>
                <a:gd name="T6" fmla="*/ 1 w 328"/>
                <a:gd name="T7" fmla="*/ 1 h 360"/>
                <a:gd name="T8" fmla="*/ 1 w 328"/>
                <a:gd name="T9" fmla="*/ 1 h 360"/>
                <a:gd name="T10" fmla="*/ 1 w 328"/>
                <a:gd name="T11" fmla="*/ 1 h 360"/>
                <a:gd name="T12" fmla="*/ 1 w 328"/>
                <a:gd name="T13" fmla="*/ 1 h 360"/>
                <a:gd name="T14" fmla="*/ 1 w 328"/>
                <a:gd name="T15" fmla="*/ 1 h 360"/>
                <a:gd name="T16" fmla="*/ 0 60000 65536"/>
                <a:gd name="T17" fmla="*/ 0 60000 65536"/>
                <a:gd name="T18" fmla="*/ 0 60000 65536"/>
                <a:gd name="T19" fmla="*/ 0 60000 65536"/>
                <a:gd name="T20" fmla="*/ 0 60000 65536"/>
                <a:gd name="T21" fmla="*/ 0 60000 65536"/>
                <a:gd name="T22" fmla="*/ 0 60000 65536"/>
                <a:gd name="T23" fmla="*/ 0 60000 65536"/>
                <a:gd name="T24" fmla="*/ 0 w 328"/>
                <a:gd name="T25" fmla="*/ 0 h 360"/>
                <a:gd name="T26" fmla="*/ 328 w 328"/>
                <a:gd name="T27" fmla="*/ 360 h 36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28" h="360">
                  <a:moveTo>
                    <a:pt x="168" y="24"/>
                  </a:moveTo>
                  <a:cubicBezTo>
                    <a:pt x="136" y="48"/>
                    <a:pt x="96" y="120"/>
                    <a:pt x="72" y="168"/>
                  </a:cubicBezTo>
                  <a:cubicBezTo>
                    <a:pt x="48" y="216"/>
                    <a:pt x="0" y="280"/>
                    <a:pt x="24" y="312"/>
                  </a:cubicBezTo>
                  <a:cubicBezTo>
                    <a:pt x="48" y="344"/>
                    <a:pt x="168" y="360"/>
                    <a:pt x="216" y="360"/>
                  </a:cubicBezTo>
                  <a:cubicBezTo>
                    <a:pt x="264" y="360"/>
                    <a:pt x="296" y="344"/>
                    <a:pt x="312" y="312"/>
                  </a:cubicBezTo>
                  <a:cubicBezTo>
                    <a:pt x="328" y="280"/>
                    <a:pt x="320" y="216"/>
                    <a:pt x="312" y="168"/>
                  </a:cubicBezTo>
                  <a:cubicBezTo>
                    <a:pt x="304" y="120"/>
                    <a:pt x="288" y="48"/>
                    <a:pt x="264" y="24"/>
                  </a:cubicBezTo>
                  <a:cubicBezTo>
                    <a:pt x="240" y="0"/>
                    <a:pt x="200" y="0"/>
                    <a:pt x="168" y="24"/>
                  </a:cubicBezTo>
                  <a:close/>
                </a:path>
              </a:pathLst>
            </a:custGeom>
            <a:solidFill>
              <a:srgbClr val="9C763C"/>
            </a:solidFill>
            <a:ln w="28575">
              <a:solidFill>
                <a:schemeClr val="tx2"/>
              </a:solidFill>
              <a:prstDash val="sysDot"/>
              <a:round/>
              <a:headEnd/>
              <a:tailEnd/>
            </a:ln>
          </p:spPr>
          <p:txBody>
            <a:bodyPr wrap="none" anchor="ctr"/>
            <a:lstStyle/>
            <a:p>
              <a:endParaRPr lang="fr-FR"/>
            </a:p>
          </p:txBody>
        </p:sp>
        <p:sp>
          <p:nvSpPr>
            <p:cNvPr id="21263" name="Freeform 715"/>
            <p:cNvSpPr>
              <a:spLocks noChangeAspect="1"/>
            </p:cNvSpPr>
            <p:nvPr/>
          </p:nvSpPr>
          <p:spPr bwMode="auto">
            <a:xfrm>
              <a:off x="5883" y="2689"/>
              <a:ext cx="44" cy="115"/>
            </a:xfrm>
            <a:custGeom>
              <a:avLst/>
              <a:gdLst>
                <a:gd name="T0" fmla="*/ 0 w 152"/>
                <a:gd name="T1" fmla="*/ 0 h 144"/>
                <a:gd name="T2" fmla="*/ 0 w 152"/>
                <a:gd name="T3" fmla="*/ 2 h 144"/>
                <a:gd name="T4" fmla="*/ 0 w 152"/>
                <a:gd name="T5" fmla="*/ 2 h 144"/>
                <a:gd name="T6" fmla="*/ 0 w 152"/>
                <a:gd name="T7" fmla="*/ 2 h 144"/>
                <a:gd name="T8" fmla="*/ 0 60000 65536"/>
                <a:gd name="T9" fmla="*/ 0 60000 65536"/>
                <a:gd name="T10" fmla="*/ 0 60000 65536"/>
                <a:gd name="T11" fmla="*/ 0 60000 65536"/>
                <a:gd name="T12" fmla="*/ 0 w 152"/>
                <a:gd name="T13" fmla="*/ 0 h 144"/>
                <a:gd name="T14" fmla="*/ 152 w 152"/>
                <a:gd name="T15" fmla="*/ 144 h 144"/>
              </a:gdLst>
              <a:ahLst/>
              <a:cxnLst>
                <a:cxn ang="T8">
                  <a:pos x="T0" y="T1"/>
                </a:cxn>
                <a:cxn ang="T9">
                  <a:pos x="T2" y="T3"/>
                </a:cxn>
                <a:cxn ang="T10">
                  <a:pos x="T4" y="T5"/>
                </a:cxn>
                <a:cxn ang="T11">
                  <a:pos x="T6" y="T7"/>
                </a:cxn>
              </a:cxnLst>
              <a:rect l="T12" t="T13" r="T14" b="T15"/>
              <a:pathLst>
                <a:path w="152" h="144">
                  <a:moveTo>
                    <a:pt x="144" y="0"/>
                  </a:moveTo>
                  <a:cubicBezTo>
                    <a:pt x="72" y="16"/>
                    <a:pt x="0" y="32"/>
                    <a:pt x="0" y="48"/>
                  </a:cubicBezTo>
                  <a:cubicBezTo>
                    <a:pt x="0" y="64"/>
                    <a:pt x="136" y="80"/>
                    <a:pt x="144" y="96"/>
                  </a:cubicBezTo>
                  <a:cubicBezTo>
                    <a:pt x="152" y="112"/>
                    <a:pt x="64" y="128"/>
                    <a:pt x="48" y="144"/>
                  </a:cubicBezTo>
                </a:path>
              </a:pathLst>
            </a:custGeom>
            <a:noFill/>
            <a:ln w="22225">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21264" name="Freeform 716"/>
            <p:cNvSpPr>
              <a:spLocks noChangeAspect="1"/>
            </p:cNvSpPr>
            <p:nvPr/>
          </p:nvSpPr>
          <p:spPr bwMode="auto">
            <a:xfrm>
              <a:off x="5948" y="2663"/>
              <a:ext cx="44" cy="115"/>
            </a:xfrm>
            <a:custGeom>
              <a:avLst/>
              <a:gdLst>
                <a:gd name="T0" fmla="*/ 0 w 152"/>
                <a:gd name="T1" fmla="*/ 0 h 144"/>
                <a:gd name="T2" fmla="*/ 0 w 152"/>
                <a:gd name="T3" fmla="*/ 2 h 144"/>
                <a:gd name="T4" fmla="*/ 0 w 152"/>
                <a:gd name="T5" fmla="*/ 2 h 144"/>
                <a:gd name="T6" fmla="*/ 0 w 152"/>
                <a:gd name="T7" fmla="*/ 2 h 144"/>
                <a:gd name="T8" fmla="*/ 0 60000 65536"/>
                <a:gd name="T9" fmla="*/ 0 60000 65536"/>
                <a:gd name="T10" fmla="*/ 0 60000 65536"/>
                <a:gd name="T11" fmla="*/ 0 60000 65536"/>
                <a:gd name="T12" fmla="*/ 0 w 152"/>
                <a:gd name="T13" fmla="*/ 0 h 144"/>
                <a:gd name="T14" fmla="*/ 152 w 152"/>
                <a:gd name="T15" fmla="*/ 144 h 144"/>
              </a:gdLst>
              <a:ahLst/>
              <a:cxnLst>
                <a:cxn ang="T8">
                  <a:pos x="T0" y="T1"/>
                </a:cxn>
                <a:cxn ang="T9">
                  <a:pos x="T2" y="T3"/>
                </a:cxn>
                <a:cxn ang="T10">
                  <a:pos x="T4" y="T5"/>
                </a:cxn>
                <a:cxn ang="T11">
                  <a:pos x="T6" y="T7"/>
                </a:cxn>
              </a:cxnLst>
              <a:rect l="T12" t="T13" r="T14" b="T15"/>
              <a:pathLst>
                <a:path w="152" h="144">
                  <a:moveTo>
                    <a:pt x="144" y="0"/>
                  </a:moveTo>
                  <a:cubicBezTo>
                    <a:pt x="72" y="16"/>
                    <a:pt x="0" y="32"/>
                    <a:pt x="0" y="48"/>
                  </a:cubicBezTo>
                  <a:cubicBezTo>
                    <a:pt x="0" y="64"/>
                    <a:pt x="136" y="80"/>
                    <a:pt x="144" y="96"/>
                  </a:cubicBezTo>
                  <a:cubicBezTo>
                    <a:pt x="152" y="112"/>
                    <a:pt x="64" y="128"/>
                    <a:pt x="48" y="144"/>
                  </a:cubicBezTo>
                </a:path>
              </a:pathLst>
            </a:custGeom>
            <a:noFill/>
            <a:ln w="22225">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21265" name="Line 717"/>
            <p:cNvSpPr>
              <a:spLocks noChangeShapeType="1"/>
            </p:cNvSpPr>
            <p:nvPr/>
          </p:nvSpPr>
          <p:spPr bwMode="auto">
            <a:xfrm>
              <a:off x="5951" y="2499"/>
              <a:ext cx="0" cy="54"/>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1266" name="Line 718"/>
            <p:cNvSpPr>
              <a:spLocks noChangeShapeType="1"/>
            </p:cNvSpPr>
            <p:nvPr/>
          </p:nvSpPr>
          <p:spPr bwMode="auto">
            <a:xfrm rot="2021405" flipH="1">
              <a:off x="6092" y="2596"/>
              <a:ext cx="27" cy="47"/>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1267" name="Oval 719"/>
            <p:cNvSpPr>
              <a:spLocks noChangeArrowheads="1"/>
            </p:cNvSpPr>
            <p:nvPr/>
          </p:nvSpPr>
          <p:spPr bwMode="auto">
            <a:xfrm>
              <a:off x="5903" y="2483"/>
              <a:ext cx="58" cy="58"/>
            </a:xfrm>
            <a:prstGeom prst="ellipse">
              <a:avLst/>
            </a:prstGeom>
            <a:solidFill>
              <a:srgbClr val="B92E30"/>
            </a:solidFill>
            <a:ln w="12700">
              <a:solidFill>
                <a:schemeClr val="tx1"/>
              </a:solidFill>
              <a:round/>
              <a:headEnd/>
              <a:tailEnd/>
            </a:ln>
          </p:spPr>
          <p:txBody>
            <a:bodyPr wrap="none" anchor="ctr"/>
            <a:lstStyle/>
            <a:p>
              <a:endParaRPr lang="fr-FR">
                <a:latin typeface="Calibri" pitchFamily="34" charset="0"/>
              </a:endParaRPr>
            </a:p>
          </p:txBody>
        </p:sp>
        <p:sp>
          <p:nvSpPr>
            <p:cNvPr id="21268" name="Oval 720"/>
            <p:cNvSpPr>
              <a:spLocks noChangeArrowheads="1"/>
            </p:cNvSpPr>
            <p:nvPr/>
          </p:nvSpPr>
          <p:spPr bwMode="auto">
            <a:xfrm>
              <a:off x="5942" y="2486"/>
              <a:ext cx="58"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269" name="Oval 721"/>
            <p:cNvSpPr>
              <a:spLocks noChangeAspect="1" noChangeArrowheads="1"/>
            </p:cNvSpPr>
            <p:nvPr/>
          </p:nvSpPr>
          <p:spPr bwMode="auto">
            <a:xfrm>
              <a:off x="5926" y="2480"/>
              <a:ext cx="49"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270" name="Oval 722"/>
            <p:cNvSpPr>
              <a:spLocks noChangeArrowheads="1"/>
            </p:cNvSpPr>
            <p:nvPr/>
          </p:nvSpPr>
          <p:spPr bwMode="auto">
            <a:xfrm rot="4719394">
              <a:off x="6083" y="2570"/>
              <a:ext cx="46" cy="58"/>
            </a:xfrm>
            <a:prstGeom prst="ellipse">
              <a:avLst/>
            </a:prstGeom>
            <a:solidFill>
              <a:srgbClr val="B92E30"/>
            </a:solidFill>
            <a:ln w="12700">
              <a:solidFill>
                <a:schemeClr val="tx1"/>
              </a:solidFill>
              <a:round/>
              <a:headEnd/>
              <a:tailEnd/>
            </a:ln>
          </p:spPr>
          <p:txBody>
            <a:bodyPr wrap="none" anchor="ctr"/>
            <a:lstStyle/>
            <a:p>
              <a:endParaRPr lang="fr-FR">
                <a:latin typeface="Calibri" pitchFamily="34" charset="0"/>
              </a:endParaRPr>
            </a:p>
          </p:txBody>
        </p:sp>
        <p:sp>
          <p:nvSpPr>
            <p:cNvPr id="21271" name="Oval 723"/>
            <p:cNvSpPr>
              <a:spLocks noChangeArrowheads="1"/>
            </p:cNvSpPr>
            <p:nvPr/>
          </p:nvSpPr>
          <p:spPr bwMode="auto">
            <a:xfrm rot="4719394">
              <a:off x="6101" y="2603"/>
              <a:ext cx="46"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272" name="Oval 724"/>
            <p:cNvSpPr>
              <a:spLocks noChangeArrowheads="1"/>
            </p:cNvSpPr>
            <p:nvPr/>
          </p:nvSpPr>
          <p:spPr bwMode="auto">
            <a:xfrm rot="4719394">
              <a:off x="6102" y="2578"/>
              <a:ext cx="46"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273" name="Line 725"/>
            <p:cNvSpPr>
              <a:spLocks noChangeShapeType="1"/>
            </p:cNvSpPr>
            <p:nvPr/>
          </p:nvSpPr>
          <p:spPr bwMode="auto">
            <a:xfrm rot="4135323" flipH="1">
              <a:off x="6118" y="2738"/>
              <a:ext cx="27" cy="35"/>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1274" name="Oval 726"/>
            <p:cNvSpPr>
              <a:spLocks noChangeArrowheads="1"/>
            </p:cNvSpPr>
            <p:nvPr/>
          </p:nvSpPr>
          <p:spPr bwMode="auto">
            <a:xfrm rot="5700051">
              <a:off x="6127" y="2745"/>
              <a:ext cx="46"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275" name="Oval 727"/>
            <p:cNvSpPr>
              <a:spLocks noChangeArrowheads="1"/>
            </p:cNvSpPr>
            <p:nvPr/>
          </p:nvSpPr>
          <p:spPr bwMode="auto">
            <a:xfrm rot="5700051">
              <a:off x="6133" y="2713"/>
              <a:ext cx="46"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276" name="Oval 728"/>
            <p:cNvSpPr>
              <a:spLocks noChangeAspect="1" noChangeArrowheads="1"/>
            </p:cNvSpPr>
            <p:nvPr/>
          </p:nvSpPr>
          <p:spPr bwMode="auto">
            <a:xfrm rot="5700051">
              <a:off x="6138" y="2731"/>
              <a:ext cx="49"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277" name="Oval 729"/>
            <p:cNvSpPr>
              <a:spLocks noChangeAspect="1" noChangeArrowheads="1"/>
            </p:cNvSpPr>
            <p:nvPr/>
          </p:nvSpPr>
          <p:spPr bwMode="auto">
            <a:xfrm rot="-3438175">
              <a:off x="5747" y="2555"/>
              <a:ext cx="49"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278" name="Oval 730"/>
            <p:cNvSpPr>
              <a:spLocks noChangeArrowheads="1"/>
            </p:cNvSpPr>
            <p:nvPr/>
          </p:nvSpPr>
          <p:spPr bwMode="auto">
            <a:xfrm rot="-3438175">
              <a:off x="5721" y="2591"/>
              <a:ext cx="46"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279" name="Line 731"/>
            <p:cNvSpPr>
              <a:spLocks noChangeShapeType="1"/>
            </p:cNvSpPr>
            <p:nvPr/>
          </p:nvSpPr>
          <p:spPr bwMode="auto">
            <a:xfrm rot="-2984052">
              <a:off x="5765" y="2581"/>
              <a:ext cx="0" cy="54"/>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1280" name="Oval 732"/>
            <p:cNvSpPr>
              <a:spLocks noChangeArrowheads="1"/>
            </p:cNvSpPr>
            <p:nvPr/>
          </p:nvSpPr>
          <p:spPr bwMode="auto">
            <a:xfrm rot="-3438175">
              <a:off x="5726" y="2562"/>
              <a:ext cx="46" cy="69"/>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281" name="Line 733"/>
            <p:cNvSpPr>
              <a:spLocks noChangeShapeType="1"/>
            </p:cNvSpPr>
            <p:nvPr/>
          </p:nvSpPr>
          <p:spPr bwMode="auto">
            <a:xfrm rot="2540379">
              <a:off x="5775" y="2830"/>
              <a:ext cx="0" cy="54"/>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1282" name="Oval 734"/>
            <p:cNvSpPr>
              <a:spLocks noChangeArrowheads="1"/>
            </p:cNvSpPr>
            <p:nvPr/>
          </p:nvSpPr>
          <p:spPr bwMode="auto">
            <a:xfrm rot="2021403">
              <a:off x="5749" y="2855"/>
              <a:ext cx="60"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283" name="Oval 735"/>
            <p:cNvSpPr>
              <a:spLocks noChangeArrowheads="1"/>
            </p:cNvSpPr>
            <p:nvPr/>
          </p:nvSpPr>
          <p:spPr bwMode="auto">
            <a:xfrm rot="2021403">
              <a:off x="5726" y="2826"/>
              <a:ext cx="46" cy="58"/>
            </a:xfrm>
            <a:prstGeom prst="ellipse">
              <a:avLst/>
            </a:prstGeom>
            <a:solidFill>
              <a:srgbClr val="B92E30"/>
            </a:solidFill>
            <a:ln w="12700">
              <a:solidFill>
                <a:schemeClr val="tx1"/>
              </a:solidFill>
              <a:round/>
              <a:headEnd/>
              <a:tailEnd/>
            </a:ln>
          </p:spPr>
          <p:txBody>
            <a:bodyPr wrap="none" anchor="ctr"/>
            <a:lstStyle/>
            <a:p>
              <a:endParaRPr lang="fr-FR">
                <a:latin typeface="Calibri" pitchFamily="34" charset="0"/>
              </a:endParaRPr>
            </a:p>
          </p:txBody>
        </p:sp>
        <p:sp>
          <p:nvSpPr>
            <p:cNvPr id="21284" name="Oval 736"/>
            <p:cNvSpPr>
              <a:spLocks noChangeAspect="1" noChangeArrowheads="1"/>
            </p:cNvSpPr>
            <p:nvPr/>
          </p:nvSpPr>
          <p:spPr bwMode="auto">
            <a:xfrm rot="2102340">
              <a:off x="5739" y="2848"/>
              <a:ext cx="49"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285" name="Oval 737"/>
            <p:cNvSpPr>
              <a:spLocks noChangeAspect="1" noChangeArrowheads="1"/>
            </p:cNvSpPr>
            <p:nvPr/>
          </p:nvSpPr>
          <p:spPr bwMode="auto">
            <a:xfrm rot="-3438175">
              <a:off x="6085" y="2835"/>
              <a:ext cx="49"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286" name="Oval 738"/>
            <p:cNvSpPr>
              <a:spLocks noChangeArrowheads="1"/>
            </p:cNvSpPr>
            <p:nvPr/>
          </p:nvSpPr>
          <p:spPr bwMode="auto">
            <a:xfrm rot="-3438175">
              <a:off x="6067" y="2857"/>
              <a:ext cx="46"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287" name="Oval 739"/>
            <p:cNvSpPr>
              <a:spLocks noChangeArrowheads="1"/>
            </p:cNvSpPr>
            <p:nvPr/>
          </p:nvSpPr>
          <p:spPr bwMode="auto">
            <a:xfrm rot="-3438175">
              <a:off x="6081" y="2849"/>
              <a:ext cx="46"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288" name="Line 740"/>
            <p:cNvSpPr>
              <a:spLocks noChangeShapeType="1"/>
            </p:cNvSpPr>
            <p:nvPr/>
          </p:nvSpPr>
          <p:spPr bwMode="auto">
            <a:xfrm rot="709149">
              <a:off x="5902" y="2907"/>
              <a:ext cx="0" cy="54"/>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1289" name="Oval 741"/>
            <p:cNvSpPr>
              <a:spLocks noChangeAspect="1" noChangeArrowheads="1"/>
            </p:cNvSpPr>
            <p:nvPr/>
          </p:nvSpPr>
          <p:spPr bwMode="auto">
            <a:xfrm rot="460228">
              <a:off x="5895" y="2918"/>
              <a:ext cx="49"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290" name="Oval 742"/>
            <p:cNvSpPr>
              <a:spLocks noChangeAspect="1" noChangeArrowheads="1"/>
            </p:cNvSpPr>
            <p:nvPr/>
          </p:nvSpPr>
          <p:spPr bwMode="auto">
            <a:xfrm rot="460228">
              <a:off x="5853" y="2910"/>
              <a:ext cx="49"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291" name="Oval 743"/>
            <p:cNvSpPr>
              <a:spLocks noChangeAspect="1" noChangeArrowheads="1"/>
            </p:cNvSpPr>
            <p:nvPr/>
          </p:nvSpPr>
          <p:spPr bwMode="auto">
            <a:xfrm rot="460228">
              <a:off x="5872" y="2918"/>
              <a:ext cx="49"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292" name="Oval 744"/>
            <p:cNvSpPr>
              <a:spLocks noChangeArrowheads="1"/>
            </p:cNvSpPr>
            <p:nvPr/>
          </p:nvSpPr>
          <p:spPr bwMode="invGray">
            <a:xfrm>
              <a:off x="5763" y="2563"/>
              <a:ext cx="336" cy="336"/>
            </a:xfrm>
            <a:prstGeom prst="ellipse">
              <a:avLst/>
            </a:prstGeom>
            <a:gradFill rotWithShape="0">
              <a:gsLst>
                <a:gs pos="0">
                  <a:srgbClr val="B1BB81"/>
                </a:gs>
                <a:gs pos="100000">
                  <a:srgbClr val="3E422E"/>
                </a:gs>
              </a:gsLst>
              <a:path path="rect">
                <a:fillToRect l="100000" b="100000"/>
              </a:path>
            </a:gradFill>
            <a:ln w="25400">
              <a:solidFill>
                <a:srgbClr val="FFFFFF"/>
              </a:solidFill>
              <a:round/>
              <a:headEnd/>
              <a:tailEnd/>
            </a:ln>
          </p:spPr>
          <p:txBody>
            <a:bodyPr/>
            <a:lstStyle/>
            <a:p>
              <a:endParaRPr lang="fr-FR">
                <a:latin typeface="Calibri" pitchFamily="34" charset="0"/>
              </a:endParaRPr>
            </a:p>
          </p:txBody>
        </p:sp>
        <p:sp>
          <p:nvSpPr>
            <p:cNvPr id="21293" name="Freeform 745"/>
            <p:cNvSpPr>
              <a:spLocks/>
            </p:cNvSpPr>
            <p:nvPr/>
          </p:nvSpPr>
          <p:spPr bwMode="auto">
            <a:xfrm>
              <a:off x="5801" y="2583"/>
              <a:ext cx="230" cy="288"/>
            </a:xfrm>
            <a:custGeom>
              <a:avLst/>
              <a:gdLst>
                <a:gd name="T0" fmla="*/ 1 w 328"/>
                <a:gd name="T1" fmla="*/ 2 h 360"/>
                <a:gd name="T2" fmla="*/ 1 w 328"/>
                <a:gd name="T3" fmla="*/ 2 h 360"/>
                <a:gd name="T4" fmla="*/ 1 w 328"/>
                <a:gd name="T5" fmla="*/ 2 h 360"/>
                <a:gd name="T6" fmla="*/ 1 w 328"/>
                <a:gd name="T7" fmla="*/ 2 h 360"/>
                <a:gd name="T8" fmla="*/ 1 w 328"/>
                <a:gd name="T9" fmla="*/ 2 h 360"/>
                <a:gd name="T10" fmla="*/ 1 w 328"/>
                <a:gd name="T11" fmla="*/ 2 h 360"/>
                <a:gd name="T12" fmla="*/ 1 w 328"/>
                <a:gd name="T13" fmla="*/ 2 h 360"/>
                <a:gd name="T14" fmla="*/ 1 w 328"/>
                <a:gd name="T15" fmla="*/ 2 h 360"/>
                <a:gd name="T16" fmla="*/ 0 60000 65536"/>
                <a:gd name="T17" fmla="*/ 0 60000 65536"/>
                <a:gd name="T18" fmla="*/ 0 60000 65536"/>
                <a:gd name="T19" fmla="*/ 0 60000 65536"/>
                <a:gd name="T20" fmla="*/ 0 60000 65536"/>
                <a:gd name="T21" fmla="*/ 0 60000 65536"/>
                <a:gd name="T22" fmla="*/ 0 60000 65536"/>
                <a:gd name="T23" fmla="*/ 0 60000 65536"/>
                <a:gd name="T24" fmla="*/ 0 w 328"/>
                <a:gd name="T25" fmla="*/ 0 h 360"/>
                <a:gd name="T26" fmla="*/ 328 w 328"/>
                <a:gd name="T27" fmla="*/ 360 h 36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28" h="360">
                  <a:moveTo>
                    <a:pt x="168" y="24"/>
                  </a:moveTo>
                  <a:cubicBezTo>
                    <a:pt x="136" y="48"/>
                    <a:pt x="96" y="120"/>
                    <a:pt x="72" y="168"/>
                  </a:cubicBezTo>
                  <a:cubicBezTo>
                    <a:pt x="48" y="216"/>
                    <a:pt x="0" y="280"/>
                    <a:pt x="24" y="312"/>
                  </a:cubicBezTo>
                  <a:cubicBezTo>
                    <a:pt x="48" y="344"/>
                    <a:pt x="168" y="360"/>
                    <a:pt x="216" y="360"/>
                  </a:cubicBezTo>
                  <a:cubicBezTo>
                    <a:pt x="264" y="360"/>
                    <a:pt x="296" y="344"/>
                    <a:pt x="312" y="312"/>
                  </a:cubicBezTo>
                  <a:cubicBezTo>
                    <a:pt x="328" y="280"/>
                    <a:pt x="320" y="216"/>
                    <a:pt x="312" y="168"/>
                  </a:cubicBezTo>
                  <a:cubicBezTo>
                    <a:pt x="304" y="120"/>
                    <a:pt x="288" y="48"/>
                    <a:pt x="264" y="24"/>
                  </a:cubicBezTo>
                  <a:cubicBezTo>
                    <a:pt x="240" y="0"/>
                    <a:pt x="200" y="0"/>
                    <a:pt x="168" y="24"/>
                  </a:cubicBezTo>
                  <a:close/>
                </a:path>
              </a:pathLst>
            </a:custGeom>
            <a:gradFill rotWithShape="0">
              <a:gsLst>
                <a:gs pos="0">
                  <a:srgbClr val="9C763C"/>
                </a:gs>
                <a:gs pos="100000">
                  <a:srgbClr val="43331A"/>
                </a:gs>
              </a:gsLst>
              <a:path path="rect">
                <a:fillToRect l="100000" b="100000"/>
              </a:path>
            </a:gradFill>
            <a:ln w="25400" cap="rnd">
              <a:solidFill>
                <a:srgbClr val="D8C6BC"/>
              </a:solidFill>
              <a:prstDash val="sysDot"/>
              <a:round/>
              <a:headEnd/>
              <a:tailEnd/>
            </a:ln>
          </p:spPr>
          <p:txBody>
            <a:bodyPr wrap="none" anchor="ctr"/>
            <a:lstStyle/>
            <a:p>
              <a:endParaRPr lang="fr-FR"/>
            </a:p>
          </p:txBody>
        </p:sp>
        <p:sp>
          <p:nvSpPr>
            <p:cNvPr id="21294" name="Freeform 746"/>
            <p:cNvSpPr>
              <a:spLocks noChangeAspect="1"/>
            </p:cNvSpPr>
            <p:nvPr/>
          </p:nvSpPr>
          <p:spPr bwMode="auto">
            <a:xfrm>
              <a:off x="5863" y="2712"/>
              <a:ext cx="44" cy="115"/>
            </a:xfrm>
            <a:custGeom>
              <a:avLst/>
              <a:gdLst>
                <a:gd name="T0" fmla="*/ 0 w 152"/>
                <a:gd name="T1" fmla="*/ 0 h 144"/>
                <a:gd name="T2" fmla="*/ 0 w 152"/>
                <a:gd name="T3" fmla="*/ 2 h 144"/>
                <a:gd name="T4" fmla="*/ 0 w 152"/>
                <a:gd name="T5" fmla="*/ 2 h 144"/>
                <a:gd name="T6" fmla="*/ 0 w 152"/>
                <a:gd name="T7" fmla="*/ 2 h 144"/>
                <a:gd name="T8" fmla="*/ 0 60000 65536"/>
                <a:gd name="T9" fmla="*/ 0 60000 65536"/>
                <a:gd name="T10" fmla="*/ 0 60000 65536"/>
                <a:gd name="T11" fmla="*/ 0 60000 65536"/>
                <a:gd name="T12" fmla="*/ 0 w 152"/>
                <a:gd name="T13" fmla="*/ 0 h 144"/>
                <a:gd name="T14" fmla="*/ 152 w 152"/>
                <a:gd name="T15" fmla="*/ 144 h 144"/>
              </a:gdLst>
              <a:ahLst/>
              <a:cxnLst>
                <a:cxn ang="T8">
                  <a:pos x="T0" y="T1"/>
                </a:cxn>
                <a:cxn ang="T9">
                  <a:pos x="T2" y="T3"/>
                </a:cxn>
                <a:cxn ang="T10">
                  <a:pos x="T4" y="T5"/>
                </a:cxn>
                <a:cxn ang="T11">
                  <a:pos x="T6" y="T7"/>
                </a:cxn>
              </a:cxnLst>
              <a:rect l="T12" t="T13" r="T14" b="T15"/>
              <a:pathLst>
                <a:path w="152" h="144">
                  <a:moveTo>
                    <a:pt x="144" y="0"/>
                  </a:moveTo>
                  <a:cubicBezTo>
                    <a:pt x="72" y="16"/>
                    <a:pt x="0" y="32"/>
                    <a:pt x="0" y="48"/>
                  </a:cubicBezTo>
                  <a:cubicBezTo>
                    <a:pt x="0" y="64"/>
                    <a:pt x="136" y="80"/>
                    <a:pt x="144" y="96"/>
                  </a:cubicBezTo>
                  <a:cubicBezTo>
                    <a:pt x="152" y="112"/>
                    <a:pt x="64" y="128"/>
                    <a:pt x="48" y="144"/>
                  </a:cubicBezTo>
                </a:path>
              </a:pathLst>
            </a:custGeom>
            <a:noFill/>
            <a:ln w="22225">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21295" name="Freeform 747"/>
            <p:cNvSpPr>
              <a:spLocks noChangeAspect="1"/>
            </p:cNvSpPr>
            <p:nvPr/>
          </p:nvSpPr>
          <p:spPr bwMode="auto">
            <a:xfrm>
              <a:off x="5935" y="2644"/>
              <a:ext cx="44" cy="115"/>
            </a:xfrm>
            <a:custGeom>
              <a:avLst/>
              <a:gdLst>
                <a:gd name="T0" fmla="*/ 0 w 152"/>
                <a:gd name="T1" fmla="*/ 0 h 144"/>
                <a:gd name="T2" fmla="*/ 0 w 152"/>
                <a:gd name="T3" fmla="*/ 2 h 144"/>
                <a:gd name="T4" fmla="*/ 0 w 152"/>
                <a:gd name="T5" fmla="*/ 2 h 144"/>
                <a:gd name="T6" fmla="*/ 0 w 152"/>
                <a:gd name="T7" fmla="*/ 2 h 144"/>
                <a:gd name="T8" fmla="*/ 0 60000 65536"/>
                <a:gd name="T9" fmla="*/ 0 60000 65536"/>
                <a:gd name="T10" fmla="*/ 0 60000 65536"/>
                <a:gd name="T11" fmla="*/ 0 60000 65536"/>
                <a:gd name="T12" fmla="*/ 0 w 152"/>
                <a:gd name="T13" fmla="*/ 0 h 144"/>
                <a:gd name="T14" fmla="*/ 152 w 152"/>
                <a:gd name="T15" fmla="*/ 144 h 144"/>
              </a:gdLst>
              <a:ahLst/>
              <a:cxnLst>
                <a:cxn ang="T8">
                  <a:pos x="T0" y="T1"/>
                </a:cxn>
                <a:cxn ang="T9">
                  <a:pos x="T2" y="T3"/>
                </a:cxn>
                <a:cxn ang="T10">
                  <a:pos x="T4" y="T5"/>
                </a:cxn>
                <a:cxn ang="T11">
                  <a:pos x="T6" y="T7"/>
                </a:cxn>
              </a:cxnLst>
              <a:rect l="T12" t="T13" r="T14" b="T15"/>
              <a:pathLst>
                <a:path w="152" h="144">
                  <a:moveTo>
                    <a:pt x="144" y="0"/>
                  </a:moveTo>
                  <a:cubicBezTo>
                    <a:pt x="72" y="16"/>
                    <a:pt x="0" y="32"/>
                    <a:pt x="0" y="48"/>
                  </a:cubicBezTo>
                  <a:cubicBezTo>
                    <a:pt x="0" y="64"/>
                    <a:pt x="136" y="80"/>
                    <a:pt x="144" y="96"/>
                  </a:cubicBezTo>
                  <a:cubicBezTo>
                    <a:pt x="152" y="112"/>
                    <a:pt x="64" y="128"/>
                    <a:pt x="48" y="144"/>
                  </a:cubicBezTo>
                </a:path>
              </a:pathLst>
            </a:custGeom>
            <a:noFill/>
            <a:ln w="22225">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grpSp>
      <p:grpSp>
        <p:nvGrpSpPr>
          <p:cNvPr id="20485" name="Group 748"/>
          <p:cNvGrpSpPr>
            <a:grpSpLocks/>
          </p:cNvGrpSpPr>
          <p:nvPr/>
        </p:nvGrpSpPr>
        <p:grpSpPr bwMode="auto">
          <a:xfrm>
            <a:off x="10746318" y="3886200"/>
            <a:ext cx="899583" cy="787400"/>
            <a:chOff x="5714" y="2480"/>
            <a:chExt cx="478" cy="496"/>
          </a:xfrm>
        </p:grpSpPr>
        <p:sp>
          <p:nvSpPr>
            <p:cNvPr id="21226" name="Line 749"/>
            <p:cNvSpPr>
              <a:spLocks noChangeShapeType="1"/>
            </p:cNvSpPr>
            <p:nvPr/>
          </p:nvSpPr>
          <p:spPr bwMode="auto">
            <a:xfrm rot="-2984052">
              <a:off x="6088" y="2838"/>
              <a:ext cx="0" cy="54"/>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1227" name="Freeform 750"/>
            <p:cNvSpPr>
              <a:spLocks/>
            </p:cNvSpPr>
            <p:nvPr/>
          </p:nvSpPr>
          <p:spPr bwMode="auto">
            <a:xfrm>
              <a:off x="5807" y="2601"/>
              <a:ext cx="230" cy="248"/>
            </a:xfrm>
            <a:custGeom>
              <a:avLst/>
              <a:gdLst>
                <a:gd name="T0" fmla="*/ 1 w 328"/>
                <a:gd name="T1" fmla="*/ 1 h 360"/>
                <a:gd name="T2" fmla="*/ 1 w 328"/>
                <a:gd name="T3" fmla="*/ 1 h 360"/>
                <a:gd name="T4" fmla="*/ 1 w 328"/>
                <a:gd name="T5" fmla="*/ 1 h 360"/>
                <a:gd name="T6" fmla="*/ 1 w 328"/>
                <a:gd name="T7" fmla="*/ 1 h 360"/>
                <a:gd name="T8" fmla="*/ 1 w 328"/>
                <a:gd name="T9" fmla="*/ 1 h 360"/>
                <a:gd name="T10" fmla="*/ 1 w 328"/>
                <a:gd name="T11" fmla="*/ 1 h 360"/>
                <a:gd name="T12" fmla="*/ 1 w 328"/>
                <a:gd name="T13" fmla="*/ 1 h 360"/>
                <a:gd name="T14" fmla="*/ 1 w 328"/>
                <a:gd name="T15" fmla="*/ 1 h 360"/>
                <a:gd name="T16" fmla="*/ 0 60000 65536"/>
                <a:gd name="T17" fmla="*/ 0 60000 65536"/>
                <a:gd name="T18" fmla="*/ 0 60000 65536"/>
                <a:gd name="T19" fmla="*/ 0 60000 65536"/>
                <a:gd name="T20" fmla="*/ 0 60000 65536"/>
                <a:gd name="T21" fmla="*/ 0 60000 65536"/>
                <a:gd name="T22" fmla="*/ 0 60000 65536"/>
                <a:gd name="T23" fmla="*/ 0 60000 65536"/>
                <a:gd name="T24" fmla="*/ 0 w 328"/>
                <a:gd name="T25" fmla="*/ 0 h 360"/>
                <a:gd name="T26" fmla="*/ 328 w 328"/>
                <a:gd name="T27" fmla="*/ 360 h 36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28" h="360">
                  <a:moveTo>
                    <a:pt x="168" y="24"/>
                  </a:moveTo>
                  <a:cubicBezTo>
                    <a:pt x="136" y="48"/>
                    <a:pt x="96" y="120"/>
                    <a:pt x="72" y="168"/>
                  </a:cubicBezTo>
                  <a:cubicBezTo>
                    <a:pt x="48" y="216"/>
                    <a:pt x="0" y="280"/>
                    <a:pt x="24" y="312"/>
                  </a:cubicBezTo>
                  <a:cubicBezTo>
                    <a:pt x="48" y="344"/>
                    <a:pt x="168" y="360"/>
                    <a:pt x="216" y="360"/>
                  </a:cubicBezTo>
                  <a:cubicBezTo>
                    <a:pt x="264" y="360"/>
                    <a:pt x="296" y="344"/>
                    <a:pt x="312" y="312"/>
                  </a:cubicBezTo>
                  <a:cubicBezTo>
                    <a:pt x="328" y="280"/>
                    <a:pt x="320" y="216"/>
                    <a:pt x="312" y="168"/>
                  </a:cubicBezTo>
                  <a:cubicBezTo>
                    <a:pt x="304" y="120"/>
                    <a:pt x="288" y="48"/>
                    <a:pt x="264" y="24"/>
                  </a:cubicBezTo>
                  <a:cubicBezTo>
                    <a:pt x="240" y="0"/>
                    <a:pt x="200" y="0"/>
                    <a:pt x="168" y="24"/>
                  </a:cubicBezTo>
                  <a:close/>
                </a:path>
              </a:pathLst>
            </a:custGeom>
            <a:solidFill>
              <a:srgbClr val="9C763C"/>
            </a:solidFill>
            <a:ln w="28575">
              <a:solidFill>
                <a:schemeClr val="tx2"/>
              </a:solidFill>
              <a:prstDash val="sysDot"/>
              <a:round/>
              <a:headEnd/>
              <a:tailEnd/>
            </a:ln>
          </p:spPr>
          <p:txBody>
            <a:bodyPr wrap="none" anchor="ctr"/>
            <a:lstStyle/>
            <a:p>
              <a:endParaRPr lang="fr-FR"/>
            </a:p>
          </p:txBody>
        </p:sp>
        <p:sp>
          <p:nvSpPr>
            <p:cNvPr id="21228" name="Freeform 751"/>
            <p:cNvSpPr>
              <a:spLocks noChangeAspect="1"/>
            </p:cNvSpPr>
            <p:nvPr/>
          </p:nvSpPr>
          <p:spPr bwMode="auto">
            <a:xfrm>
              <a:off x="5883" y="2689"/>
              <a:ext cx="44" cy="115"/>
            </a:xfrm>
            <a:custGeom>
              <a:avLst/>
              <a:gdLst>
                <a:gd name="T0" fmla="*/ 0 w 152"/>
                <a:gd name="T1" fmla="*/ 0 h 144"/>
                <a:gd name="T2" fmla="*/ 0 w 152"/>
                <a:gd name="T3" fmla="*/ 2 h 144"/>
                <a:gd name="T4" fmla="*/ 0 w 152"/>
                <a:gd name="T5" fmla="*/ 2 h 144"/>
                <a:gd name="T6" fmla="*/ 0 w 152"/>
                <a:gd name="T7" fmla="*/ 2 h 144"/>
                <a:gd name="T8" fmla="*/ 0 60000 65536"/>
                <a:gd name="T9" fmla="*/ 0 60000 65536"/>
                <a:gd name="T10" fmla="*/ 0 60000 65536"/>
                <a:gd name="T11" fmla="*/ 0 60000 65536"/>
                <a:gd name="T12" fmla="*/ 0 w 152"/>
                <a:gd name="T13" fmla="*/ 0 h 144"/>
                <a:gd name="T14" fmla="*/ 152 w 152"/>
                <a:gd name="T15" fmla="*/ 144 h 144"/>
              </a:gdLst>
              <a:ahLst/>
              <a:cxnLst>
                <a:cxn ang="T8">
                  <a:pos x="T0" y="T1"/>
                </a:cxn>
                <a:cxn ang="T9">
                  <a:pos x="T2" y="T3"/>
                </a:cxn>
                <a:cxn ang="T10">
                  <a:pos x="T4" y="T5"/>
                </a:cxn>
                <a:cxn ang="T11">
                  <a:pos x="T6" y="T7"/>
                </a:cxn>
              </a:cxnLst>
              <a:rect l="T12" t="T13" r="T14" b="T15"/>
              <a:pathLst>
                <a:path w="152" h="144">
                  <a:moveTo>
                    <a:pt x="144" y="0"/>
                  </a:moveTo>
                  <a:cubicBezTo>
                    <a:pt x="72" y="16"/>
                    <a:pt x="0" y="32"/>
                    <a:pt x="0" y="48"/>
                  </a:cubicBezTo>
                  <a:cubicBezTo>
                    <a:pt x="0" y="64"/>
                    <a:pt x="136" y="80"/>
                    <a:pt x="144" y="96"/>
                  </a:cubicBezTo>
                  <a:cubicBezTo>
                    <a:pt x="152" y="112"/>
                    <a:pt x="64" y="128"/>
                    <a:pt x="48" y="144"/>
                  </a:cubicBezTo>
                </a:path>
              </a:pathLst>
            </a:custGeom>
            <a:noFill/>
            <a:ln w="22225">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21229" name="Freeform 752"/>
            <p:cNvSpPr>
              <a:spLocks noChangeAspect="1"/>
            </p:cNvSpPr>
            <p:nvPr/>
          </p:nvSpPr>
          <p:spPr bwMode="auto">
            <a:xfrm>
              <a:off x="5948" y="2663"/>
              <a:ext cx="44" cy="115"/>
            </a:xfrm>
            <a:custGeom>
              <a:avLst/>
              <a:gdLst>
                <a:gd name="T0" fmla="*/ 0 w 152"/>
                <a:gd name="T1" fmla="*/ 0 h 144"/>
                <a:gd name="T2" fmla="*/ 0 w 152"/>
                <a:gd name="T3" fmla="*/ 2 h 144"/>
                <a:gd name="T4" fmla="*/ 0 w 152"/>
                <a:gd name="T5" fmla="*/ 2 h 144"/>
                <a:gd name="T6" fmla="*/ 0 w 152"/>
                <a:gd name="T7" fmla="*/ 2 h 144"/>
                <a:gd name="T8" fmla="*/ 0 60000 65536"/>
                <a:gd name="T9" fmla="*/ 0 60000 65536"/>
                <a:gd name="T10" fmla="*/ 0 60000 65536"/>
                <a:gd name="T11" fmla="*/ 0 60000 65536"/>
                <a:gd name="T12" fmla="*/ 0 w 152"/>
                <a:gd name="T13" fmla="*/ 0 h 144"/>
                <a:gd name="T14" fmla="*/ 152 w 152"/>
                <a:gd name="T15" fmla="*/ 144 h 144"/>
              </a:gdLst>
              <a:ahLst/>
              <a:cxnLst>
                <a:cxn ang="T8">
                  <a:pos x="T0" y="T1"/>
                </a:cxn>
                <a:cxn ang="T9">
                  <a:pos x="T2" y="T3"/>
                </a:cxn>
                <a:cxn ang="T10">
                  <a:pos x="T4" y="T5"/>
                </a:cxn>
                <a:cxn ang="T11">
                  <a:pos x="T6" y="T7"/>
                </a:cxn>
              </a:cxnLst>
              <a:rect l="T12" t="T13" r="T14" b="T15"/>
              <a:pathLst>
                <a:path w="152" h="144">
                  <a:moveTo>
                    <a:pt x="144" y="0"/>
                  </a:moveTo>
                  <a:cubicBezTo>
                    <a:pt x="72" y="16"/>
                    <a:pt x="0" y="32"/>
                    <a:pt x="0" y="48"/>
                  </a:cubicBezTo>
                  <a:cubicBezTo>
                    <a:pt x="0" y="64"/>
                    <a:pt x="136" y="80"/>
                    <a:pt x="144" y="96"/>
                  </a:cubicBezTo>
                  <a:cubicBezTo>
                    <a:pt x="152" y="112"/>
                    <a:pt x="64" y="128"/>
                    <a:pt x="48" y="144"/>
                  </a:cubicBezTo>
                </a:path>
              </a:pathLst>
            </a:custGeom>
            <a:noFill/>
            <a:ln w="22225">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21230" name="Line 753"/>
            <p:cNvSpPr>
              <a:spLocks noChangeShapeType="1"/>
            </p:cNvSpPr>
            <p:nvPr/>
          </p:nvSpPr>
          <p:spPr bwMode="auto">
            <a:xfrm>
              <a:off x="5951" y="2499"/>
              <a:ext cx="0" cy="54"/>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1231" name="Line 754"/>
            <p:cNvSpPr>
              <a:spLocks noChangeShapeType="1"/>
            </p:cNvSpPr>
            <p:nvPr/>
          </p:nvSpPr>
          <p:spPr bwMode="auto">
            <a:xfrm rot="2021405" flipH="1">
              <a:off x="6092" y="2596"/>
              <a:ext cx="27" cy="47"/>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1232" name="Oval 755"/>
            <p:cNvSpPr>
              <a:spLocks noChangeArrowheads="1"/>
            </p:cNvSpPr>
            <p:nvPr/>
          </p:nvSpPr>
          <p:spPr bwMode="auto">
            <a:xfrm>
              <a:off x="5903" y="2483"/>
              <a:ext cx="58" cy="58"/>
            </a:xfrm>
            <a:prstGeom prst="ellipse">
              <a:avLst/>
            </a:prstGeom>
            <a:solidFill>
              <a:srgbClr val="B92E30"/>
            </a:solidFill>
            <a:ln w="12700">
              <a:solidFill>
                <a:schemeClr val="tx1"/>
              </a:solidFill>
              <a:round/>
              <a:headEnd/>
              <a:tailEnd/>
            </a:ln>
          </p:spPr>
          <p:txBody>
            <a:bodyPr wrap="none" anchor="ctr"/>
            <a:lstStyle/>
            <a:p>
              <a:endParaRPr lang="fr-FR">
                <a:latin typeface="Calibri" pitchFamily="34" charset="0"/>
              </a:endParaRPr>
            </a:p>
          </p:txBody>
        </p:sp>
        <p:sp>
          <p:nvSpPr>
            <p:cNvPr id="21233" name="Oval 756"/>
            <p:cNvSpPr>
              <a:spLocks noChangeArrowheads="1"/>
            </p:cNvSpPr>
            <p:nvPr/>
          </p:nvSpPr>
          <p:spPr bwMode="auto">
            <a:xfrm>
              <a:off x="5942" y="2486"/>
              <a:ext cx="58"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234" name="Oval 757"/>
            <p:cNvSpPr>
              <a:spLocks noChangeAspect="1" noChangeArrowheads="1"/>
            </p:cNvSpPr>
            <p:nvPr/>
          </p:nvSpPr>
          <p:spPr bwMode="auto">
            <a:xfrm>
              <a:off x="5926" y="2480"/>
              <a:ext cx="49"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235" name="Oval 758"/>
            <p:cNvSpPr>
              <a:spLocks noChangeArrowheads="1"/>
            </p:cNvSpPr>
            <p:nvPr/>
          </p:nvSpPr>
          <p:spPr bwMode="auto">
            <a:xfrm rot="4719394">
              <a:off x="6083" y="2570"/>
              <a:ext cx="46" cy="58"/>
            </a:xfrm>
            <a:prstGeom prst="ellipse">
              <a:avLst/>
            </a:prstGeom>
            <a:solidFill>
              <a:srgbClr val="B92E30"/>
            </a:solidFill>
            <a:ln w="12700">
              <a:solidFill>
                <a:schemeClr val="tx1"/>
              </a:solidFill>
              <a:round/>
              <a:headEnd/>
              <a:tailEnd/>
            </a:ln>
          </p:spPr>
          <p:txBody>
            <a:bodyPr wrap="none" anchor="ctr"/>
            <a:lstStyle/>
            <a:p>
              <a:endParaRPr lang="fr-FR">
                <a:latin typeface="Calibri" pitchFamily="34" charset="0"/>
              </a:endParaRPr>
            </a:p>
          </p:txBody>
        </p:sp>
        <p:sp>
          <p:nvSpPr>
            <p:cNvPr id="21236" name="Oval 759"/>
            <p:cNvSpPr>
              <a:spLocks noChangeArrowheads="1"/>
            </p:cNvSpPr>
            <p:nvPr/>
          </p:nvSpPr>
          <p:spPr bwMode="auto">
            <a:xfrm rot="4719394">
              <a:off x="6101" y="2603"/>
              <a:ext cx="46"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237" name="Oval 760"/>
            <p:cNvSpPr>
              <a:spLocks noChangeArrowheads="1"/>
            </p:cNvSpPr>
            <p:nvPr/>
          </p:nvSpPr>
          <p:spPr bwMode="auto">
            <a:xfrm rot="4719394">
              <a:off x="6102" y="2578"/>
              <a:ext cx="46"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238" name="Line 761"/>
            <p:cNvSpPr>
              <a:spLocks noChangeShapeType="1"/>
            </p:cNvSpPr>
            <p:nvPr/>
          </p:nvSpPr>
          <p:spPr bwMode="auto">
            <a:xfrm rot="4135323" flipH="1">
              <a:off x="6118" y="2738"/>
              <a:ext cx="27" cy="35"/>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1239" name="Oval 762"/>
            <p:cNvSpPr>
              <a:spLocks noChangeArrowheads="1"/>
            </p:cNvSpPr>
            <p:nvPr/>
          </p:nvSpPr>
          <p:spPr bwMode="auto">
            <a:xfrm rot="5700051">
              <a:off x="6127" y="2745"/>
              <a:ext cx="46"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240" name="Oval 763"/>
            <p:cNvSpPr>
              <a:spLocks noChangeArrowheads="1"/>
            </p:cNvSpPr>
            <p:nvPr/>
          </p:nvSpPr>
          <p:spPr bwMode="auto">
            <a:xfrm rot="5700051">
              <a:off x="6133" y="2713"/>
              <a:ext cx="46"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241" name="Oval 764"/>
            <p:cNvSpPr>
              <a:spLocks noChangeAspect="1" noChangeArrowheads="1"/>
            </p:cNvSpPr>
            <p:nvPr/>
          </p:nvSpPr>
          <p:spPr bwMode="auto">
            <a:xfrm rot="5700051">
              <a:off x="6138" y="2731"/>
              <a:ext cx="49"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242" name="Oval 765"/>
            <p:cNvSpPr>
              <a:spLocks noChangeAspect="1" noChangeArrowheads="1"/>
            </p:cNvSpPr>
            <p:nvPr/>
          </p:nvSpPr>
          <p:spPr bwMode="auto">
            <a:xfrm rot="-3438175">
              <a:off x="5747" y="2555"/>
              <a:ext cx="49"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243" name="Oval 766"/>
            <p:cNvSpPr>
              <a:spLocks noChangeArrowheads="1"/>
            </p:cNvSpPr>
            <p:nvPr/>
          </p:nvSpPr>
          <p:spPr bwMode="auto">
            <a:xfrm rot="-3438175">
              <a:off x="5721" y="2591"/>
              <a:ext cx="46"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244" name="Line 767"/>
            <p:cNvSpPr>
              <a:spLocks noChangeShapeType="1"/>
            </p:cNvSpPr>
            <p:nvPr/>
          </p:nvSpPr>
          <p:spPr bwMode="auto">
            <a:xfrm rot="-2984052">
              <a:off x="5765" y="2581"/>
              <a:ext cx="0" cy="54"/>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1245" name="Oval 768"/>
            <p:cNvSpPr>
              <a:spLocks noChangeArrowheads="1"/>
            </p:cNvSpPr>
            <p:nvPr/>
          </p:nvSpPr>
          <p:spPr bwMode="auto">
            <a:xfrm rot="-3438175">
              <a:off x="5726" y="2562"/>
              <a:ext cx="46" cy="69"/>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246" name="Line 769"/>
            <p:cNvSpPr>
              <a:spLocks noChangeShapeType="1"/>
            </p:cNvSpPr>
            <p:nvPr/>
          </p:nvSpPr>
          <p:spPr bwMode="auto">
            <a:xfrm rot="2540379">
              <a:off x="5775" y="2830"/>
              <a:ext cx="0" cy="54"/>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1247" name="Oval 770"/>
            <p:cNvSpPr>
              <a:spLocks noChangeArrowheads="1"/>
            </p:cNvSpPr>
            <p:nvPr/>
          </p:nvSpPr>
          <p:spPr bwMode="auto">
            <a:xfrm rot="2021403">
              <a:off x="5749" y="2855"/>
              <a:ext cx="60"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248" name="Oval 771"/>
            <p:cNvSpPr>
              <a:spLocks noChangeArrowheads="1"/>
            </p:cNvSpPr>
            <p:nvPr/>
          </p:nvSpPr>
          <p:spPr bwMode="auto">
            <a:xfrm rot="2021403">
              <a:off x="5726" y="2826"/>
              <a:ext cx="46" cy="58"/>
            </a:xfrm>
            <a:prstGeom prst="ellipse">
              <a:avLst/>
            </a:prstGeom>
            <a:solidFill>
              <a:srgbClr val="B92E30"/>
            </a:solidFill>
            <a:ln w="12700">
              <a:solidFill>
                <a:schemeClr val="tx1"/>
              </a:solidFill>
              <a:round/>
              <a:headEnd/>
              <a:tailEnd/>
            </a:ln>
          </p:spPr>
          <p:txBody>
            <a:bodyPr wrap="none" anchor="ctr"/>
            <a:lstStyle/>
            <a:p>
              <a:endParaRPr lang="fr-FR">
                <a:latin typeface="Calibri" pitchFamily="34" charset="0"/>
              </a:endParaRPr>
            </a:p>
          </p:txBody>
        </p:sp>
        <p:sp>
          <p:nvSpPr>
            <p:cNvPr id="21249" name="Oval 772"/>
            <p:cNvSpPr>
              <a:spLocks noChangeAspect="1" noChangeArrowheads="1"/>
            </p:cNvSpPr>
            <p:nvPr/>
          </p:nvSpPr>
          <p:spPr bwMode="auto">
            <a:xfrm rot="2102340">
              <a:off x="5739" y="2848"/>
              <a:ext cx="49"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250" name="Oval 773"/>
            <p:cNvSpPr>
              <a:spLocks noChangeAspect="1" noChangeArrowheads="1"/>
            </p:cNvSpPr>
            <p:nvPr/>
          </p:nvSpPr>
          <p:spPr bwMode="auto">
            <a:xfrm rot="-3438175">
              <a:off x="6085" y="2835"/>
              <a:ext cx="49"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251" name="Oval 774"/>
            <p:cNvSpPr>
              <a:spLocks noChangeArrowheads="1"/>
            </p:cNvSpPr>
            <p:nvPr/>
          </p:nvSpPr>
          <p:spPr bwMode="auto">
            <a:xfrm rot="-3438175">
              <a:off x="6067" y="2857"/>
              <a:ext cx="46"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252" name="Oval 775"/>
            <p:cNvSpPr>
              <a:spLocks noChangeArrowheads="1"/>
            </p:cNvSpPr>
            <p:nvPr/>
          </p:nvSpPr>
          <p:spPr bwMode="auto">
            <a:xfrm rot="-3438175">
              <a:off x="6081" y="2849"/>
              <a:ext cx="46"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253" name="Line 776"/>
            <p:cNvSpPr>
              <a:spLocks noChangeShapeType="1"/>
            </p:cNvSpPr>
            <p:nvPr/>
          </p:nvSpPr>
          <p:spPr bwMode="auto">
            <a:xfrm rot="709149">
              <a:off x="5902" y="2907"/>
              <a:ext cx="0" cy="54"/>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1254" name="Oval 777"/>
            <p:cNvSpPr>
              <a:spLocks noChangeAspect="1" noChangeArrowheads="1"/>
            </p:cNvSpPr>
            <p:nvPr/>
          </p:nvSpPr>
          <p:spPr bwMode="auto">
            <a:xfrm rot="460228">
              <a:off x="5895" y="2918"/>
              <a:ext cx="49"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255" name="Oval 778"/>
            <p:cNvSpPr>
              <a:spLocks noChangeAspect="1" noChangeArrowheads="1"/>
            </p:cNvSpPr>
            <p:nvPr/>
          </p:nvSpPr>
          <p:spPr bwMode="auto">
            <a:xfrm rot="460228">
              <a:off x="5853" y="2910"/>
              <a:ext cx="49"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256" name="Oval 779"/>
            <p:cNvSpPr>
              <a:spLocks noChangeAspect="1" noChangeArrowheads="1"/>
            </p:cNvSpPr>
            <p:nvPr/>
          </p:nvSpPr>
          <p:spPr bwMode="auto">
            <a:xfrm rot="460228">
              <a:off x="5872" y="2918"/>
              <a:ext cx="49"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257" name="Oval 780"/>
            <p:cNvSpPr>
              <a:spLocks noChangeArrowheads="1"/>
            </p:cNvSpPr>
            <p:nvPr/>
          </p:nvSpPr>
          <p:spPr bwMode="invGray">
            <a:xfrm>
              <a:off x="5763" y="2563"/>
              <a:ext cx="336" cy="336"/>
            </a:xfrm>
            <a:prstGeom prst="ellipse">
              <a:avLst/>
            </a:prstGeom>
            <a:gradFill rotWithShape="0">
              <a:gsLst>
                <a:gs pos="0">
                  <a:srgbClr val="B1BB81"/>
                </a:gs>
                <a:gs pos="100000">
                  <a:srgbClr val="3E422E"/>
                </a:gs>
              </a:gsLst>
              <a:path path="rect">
                <a:fillToRect l="100000" b="100000"/>
              </a:path>
            </a:gradFill>
            <a:ln w="25400">
              <a:solidFill>
                <a:srgbClr val="FFFFFF"/>
              </a:solidFill>
              <a:round/>
              <a:headEnd/>
              <a:tailEnd/>
            </a:ln>
          </p:spPr>
          <p:txBody>
            <a:bodyPr/>
            <a:lstStyle/>
            <a:p>
              <a:endParaRPr lang="fr-FR">
                <a:latin typeface="Calibri" pitchFamily="34" charset="0"/>
              </a:endParaRPr>
            </a:p>
          </p:txBody>
        </p:sp>
        <p:sp>
          <p:nvSpPr>
            <p:cNvPr id="21258" name="Freeform 781"/>
            <p:cNvSpPr>
              <a:spLocks/>
            </p:cNvSpPr>
            <p:nvPr/>
          </p:nvSpPr>
          <p:spPr bwMode="auto">
            <a:xfrm>
              <a:off x="5801" y="2583"/>
              <a:ext cx="230" cy="288"/>
            </a:xfrm>
            <a:custGeom>
              <a:avLst/>
              <a:gdLst>
                <a:gd name="T0" fmla="*/ 1 w 328"/>
                <a:gd name="T1" fmla="*/ 2 h 360"/>
                <a:gd name="T2" fmla="*/ 1 w 328"/>
                <a:gd name="T3" fmla="*/ 2 h 360"/>
                <a:gd name="T4" fmla="*/ 1 w 328"/>
                <a:gd name="T5" fmla="*/ 2 h 360"/>
                <a:gd name="T6" fmla="*/ 1 w 328"/>
                <a:gd name="T7" fmla="*/ 2 h 360"/>
                <a:gd name="T8" fmla="*/ 1 w 328"/>
                <a:gd name="T9" fmla="*/ 2 h 360"/>
                <a:gd name="T10" fmla="*/ 1 w 328"/>
                <a:gd name="T11" fmla="*/ 2 h 360"/>
                <a:gd name="T12" fmla="*/ 1 w 328"/>
                <a:gd name="T13" fmla="*/ 2 h 360"/>
                <a:gd name="T14" fmla="*/ 1 w 328"/>
                <a:gd name="T15" fmla="*/ 2 h 360"/>
                <a:gd name="T16" fmla="*/ 0 60000 65536"/>
                <a:gd name="T17" fmla="*/ 0 60000 65536"/>
                <a:gd name="T18" fmla="*/ 0 60000 65536"/>
                <a:gd name="T19" fmla="*/ 0 60000 65536"/>
                <a:gd name="T20" fmla="*/ 0 60000 65536"/>
                <a:gd name="T21" fmla="*/ 0 60000 65536"/>
                <a:gd name="T22" fmla="*/ 0 60000 65536"/>
                <a:gd name="T23" fmla="*/ 0 60000 65536"/>
                <a:gd name="T24" fmla="*/ 0 w 328"/>
                <a:gd name="T25" fmla="*/ 0 h 360"/>
                <a:gd name="T26" fmla="*/ 328 w 328"/>
                <a:gd name="T27" fmla="*/ 360 h 36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28" h="360">
                  <a:moveTo>
                    <a:pt x="168" y="24"/>
                  </a:moveTo>
                  <a:cubicBezTo>
                    <a:pt x="136" y="48"/>
                    <a:pt x="96" y="120"/>
                    <a:pt x="72" y="168"/>
                  </a:cubicBezTo>
                  <a:cubicBezTo>
                    <a:pt x="48" y="216"/>
                    <a:pt x="0" y="280"/>
                    <a:pt x="24" y="312"/>
                  </a:cubicBezTo>
                  <a:cubicBezTo>
                    <a:pt x="48" y="344"/>
                    <a:pt x="168" y="360"/>
                    <a:pt x="216" y="360"/>
                  </a:cubicBezTo>
                  <a:cubicBezTo>
                    <a:pt x="264" y="360"/>
                    <a:pt x="296" y="344"/>
                    <a:pt x="312" y="312"/>
                  </a:cubicBezTo>
                  <a:cubicBezTo>
                    <a:pt x="328" y="280"/>
                    <a:pt x="320" y="216"/>
                    <a:pt x="312" y="168"/>
                  </a:cubicBezTo>
                  <a:cubicBezTo>
                    <a:pt x="304" y="120"/>
                    <a:pt x="288" y="48"/>
                    <a:pt x="264" y="24"/>
                  </a:cubicBezTo>
                  <a:cubicBezTo>
                    <a:pt x="240" y="0"/>
                    <a:pt x="200" y="0"/>
                    <a:pt x="168" y="24"/>
                  </a:cubicBezTo>
                  <a:close/>
                </a:path>
              </a:pathLst>
            </a:custGeom>
            <a:gradFill rotWithShape="0">
              <a:gsLst>
                <a:gs pos="0">
                  <a:srgbClr val="9C763C"/>
                </a:gs>
                <a:gs pos="100000">
                  <a:srgbClr val="43331A"/>
                </a:gs>
              </a:gsLst>
              <a:path path="rect">
                <a:fillToRect l="100000" b="100000"/>
              </a:path>
            </a:gradFill>
            <a:ln w="25400" cap="rnd">
              <a:solidFill>
                <a:srgbClr val="D8C6BC"/>
              </a:solidFill>
              <a:prstDash val="sysDot"/>
              <a:round/>
              <a:headEnd/>
              <a:tailEnd/>
            </a:ln>
          </p:spPr>
          <p:txBody>
            <a:bodyPr wrap="none" anchor="ctr"/>
            <a:lstStyle/>
            <a:p>
              <a:endParaRPr lang="fr-FR"/>
            </a:p>
          </p:txBody>
        </p:sp>
        <p:sp>
          <p:nvSpPr>
            <p:cNvPr id="21259" name="Freeform 782"/>
            <p:cNvSpPr>
              <a:spLocks noChangeAspect="1"/>
            </p:cNvSpPr>
            <p:nvPr/>
          </p:nvSpPr>
          <p:spPr bwMode="auto">
            <a:xfrm>
              <a:off x="5863" y="2712"/>
              <a:ext cx="44" cy="115"/>
            </a:xfrm>
            <a:custGeom>
              <a:avLst/>
              <a:gdLst>
                <a:gd name="T0" fmla="*/ 0 w 152"/>
                <a:gd name="T1" fmla="*/ 0 h 144"/>
                <a:gd name="T2" fmla="*/ 0 w 152"/>
                <a:gd name="T3" fmla="*/ 2 h 144"/>
                <a:gd name="T4" fmla="*/ 0 w 152"/>
                <a:gd name="T5" fmla="*/ 2 h 144"/>
                <a:gd name="T6" fmla="*/ 0 w 152"/>
                <a:gd name="T7" fmla="*/ 2 h 144"/>
                <a:gd name="T8" fmla="*/ 0 60000 65536"/>
                <a:gd name="T9" fmla="*/ 0 60000 65536"/>
                <a:gd name="T10" fmla="*/ 0 60000 65536"/>
                <a:gd name="T11" fmla="*/ 0 60000 65536"/>
                <a:gd name="T12" fmla="*/ 0 w 152"/>
                <a:gd name="T13" fmla="*/ 0 h 144"/>
                <a:gd name="T14" fmla="*/ 152 w 152"/>
                <a:gd name="T15" fmla="*/ 144 h 144"/>
              </a:gdLst>
              <a:ahLst/>
              <a:cxnLst>
                <a:cxn ang="T8">
                  <a:pos x="T0" y="T1"/>
                </a:cxn>
                <a:cxn ang="T9">
                  <a:pos x="T2" y="T3"/>
                </a:cxn>
                <a:cxn ang="T10">
                  <a:pos x="T4" y="T5"/>
                </a:cxn>
                <a:cxn ang="T11">
                  <a:pos x="T6" y="T7"/>
                </a:cxn>
              </a:cxnLst>
              <a:rect l="T12" t="T13" r="T14" b="T15"/>
              <a:pathLst>
                <a:path w="152" h="144">
                  <a:moveTo>
                    <a:pt x="144" y="0"/>
                  </a:moveTo>
                  <a:cubicBezTo>
                    <a:pt x="72" y="16"/>
                    <a:pt x="0" y="32"/>
                    <a:pt x="0" y="48"/>
                  </a:cubicBezTo>
                  <a:cubicBezTo>
                    <a:pt x="0" y="64"/>
                    <a:pt x="136" y="80"/>
                    <a:pt x="144" y="96"/>
                  </a:cubicBezTo>
                  <a:cubicBezTo>
                    <a:pt x="152" y="112"/>
                    <a:pt x="64" y="128"/>
                    <a:pt x="48" y="144"/>
                  </a:cubicBezTo>
                </a:path>
              </a:pathLst>
            </a:custGeom>
            <a:noFill/>
            <a:ln w="22225">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21260" name="Freeform 783"/>
            <p:cNvSpPr>
              <a:spLocks noChangeAspect="1"/>
            </p:cNvSpPr>
            <p:nvPr/>
          </p:nvSpPr>
          <p:spPr bwMode="auto">
            <a:xfrm>
              <a:off x="5935" y="2644"/>
              <a:ext cx="44" cy="115"/>
            </a:xfrm>
            <a:custGeom>
              <a:avLst/>
              <a:gdLst>
                <a:gd name="T0" fmla="*/ 0 w 152"/>
                <a:gd name="T1" fmla="*/ 0 h 144"/>
                <a:gd name="T2" fmla="*/ 0 w 152"/>
                <a:gd name="T3" fmla="*/ 2 h 144"/>
                <a:gd name="T4" fmla="*/ 0 w 152"/>
                <a:gd name="T5" fmla="*/ 2 h 144"/>
                <a:gd name="T6" fmla="*/ 0 w 152"/>
                <a:gd name="T7" fmla="*/ 2 h 144"/>
                <a:gd name="T8" fmla="*/ 0 60000 65536"/>
                <a:gd name="T9" fmla="*/ 0 60000 65536"/>
                <a:gd name="T10" fmla="*/ 0 60000 65536"/>
                <a:gd name="T11" fmla="*/ 0 60000 65536"/>
                <a:gd name="T12" fmla="*/ 0 w 152"/>
                <a:gd name="T13" fmla="*/ 0 h 144"/>
                <a:gd name="T14" fmla="*/ 152 w 152"/>
                <a:gd name="T15" fmla="*/ 144 h 144"/>
              </a:gdLst>
              <a:ahLst/>
              <a:cxnLst>
                <a:cxn ang="T8">
                  <a:pos x="T0" y="T1"/>
                </a:cxn>
                <a:cxn ang="T9">
                  <a:pos x="T2" y="T3"/>
                </a:cxn>
                <a:cxn ang="T10">
                  <a:pos x="T4" y="T5"/>
                </a:cxn>
                <a:cxn ang="T11">
                  <a:pos x="T6" y="T7"/>
                </a:cxn>
              </a:cxnLst>
              <a:rect l="T12" t="T13" r="T14" b="T15"/>
              <a:pathLst>
                <a:path w="152" h="144">
                  <a:moveTo>
                    <a:pt x="144" y="0"/>
                  </a:moveTo>
                  <a:cubicBezTo>
                    <a:pt x="72" y="16"/>
                    <a:pt x="0" y="32"/>
                    <a:pt x="0" y="48"/>
                  </a:cubicBezTo>
                  <a:cubicBezTo>
                    <a:pt x="0" y="64"/>
                    <a:pt x="136" y="80"/>
                    <a:pt x="144" y="96"/>
                  </a:cubicBezTo>
                  <a:cubicBezTo>
                    <a:pt x="152" y="112"/>
                    <a:pt x="64" y="128"/>
                    <a:pt x="48" y="144"/>
                  </a:cubicBezTo>
                </a:path>
              </a:pathLst>
            </a:custGeom>
            <a:noFill/>
            <a:ln w="22225">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grpSp>
      <p:grpSp>
        <p:nvGrpSpPr>
          <p:cNvPr id="20486" name="Group 784"/>
          <p:cNvGrpSpPr>
            <a:grpSpLocks/>
          </p:cNvGrpSpPr>
          <p:nvPr/>
        </p:nvGrpSpPr>
        <p:grpSpPr bwMode="auto">
          <a:xfrm>
            <a:off x="10024533" y="2641600"/>
            <a:ext cx="899584" cy="787400"/>
            <a:chOff x="5714" y="2480"/>
            <a:chExt cx="478" cy="496"/>
          </a:xfrm>
        </p:grpSpPr>
        <p:sp>
          <p:nvSpPr>
            <p:cNvPr id="21191" name="Line 785"/>
            <p:cNvSpPr>
              <a:spLocks noChangeShapeType="1"/>
            </p:cNvSpPr>
            <p:nvPr/>
          </p:nvSpPr>
          <p:spPr bwMode="auto">
            <a:xfrm rot="-2984052">
              <a:off x="6088" y="2838"/>
              <a:ext cx="0" cy="54"/>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1192" name="Freeform 786"/>
            <p:cNvSpPr>
              <a:spLocks/>
            </p:cNvSpPr>
            <p:nvPr/>
          </p:nvSpPr>
          <p:spPr bwMode="auto">
            <a:xfrm>
              <a:off x="5807" y="2601"/>
              <a:ext cx="230" cy="248"/>
            </a:xfrm>
            <a:custGeom>
              <a:avLst/>
              <a:gdLst>
                <a:gd name="T0" fmla="*/ 1 w 328"/>
                <a:gd name="T1" fmla="*/ 1 h 360"/>
                <a:gd name="T2" fmla="*/ 1 w 328"/>
                <a:gd name="T3" fmla="*/ 1 h 360"/>
                <a:gd name="T4" fmla="*/ 1 w 328"/>
                <a:gd name="T5" fmla="*/ 1 h 360"/>
                <a:gd name="T6" fmla="*/ 1 w 328"/>
                <a:gd name="T7" fmla="*/ 1 h 360"/>
                <a:gd name="T8" fmla="*/ 1 w 328"/>
                <a:gd name="T9" fmla="*/ 1 h 360"/>
                <a:gd name="T10" fmla="*/ 1 w 328"/>
                <a:gd name="T11" fmla="*/ 1 h 360"/>
                <a:gd name="T12" fmla="*/ 1 w 328"/>
                <a:gd name="T13" fmla="*/ 1 h 360"/>
                <a:gd name="T14" fmla="*/ 1 w 328"/>
                <a:gd name="T15" fmla="*/ 1 h 360"/>
                <a:gd name="T16" fmla="*/ 0 60000 65536"/>
                <a:gd name="T17" fmla="*/ 0 60000 65536"/>
                <a:gd name="T18" fmla="*/ 0 60000 65536"/>
                <a:gd name="T19" fmla="*/ 0 60000 65536"/>
                <a:gd name="T20" fmla="*/ 0 60000 65536"/>
                <a:gd name="T21" fmla="*/ 0 60000 65536"/>
                <a:gd name="T22" fmla="*/ 0 60000 65536"/>
                <a:gd name="T23" fmla="*/ 0 60000 65536"/>
                <a:gd name="T24" fmla="*/ 0 w 328"/>
                <a:gd name="T25" fmla="*/ 0 h 360"/>
                <a:gd name="T26" fmla="*/ 328 w 328"/>
                <a:gd name="T27" fmla="*/ 360 h 36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28" h="360">
                  <a:moveTo>
                    <a:pt x="168" y="24"/>
                  </a:moveTo>
                  <a:cubicBezTo>
                    <a:pt x="136" y="48"/>
                    <a:pt x="96" y="120"/>
                    <a:pt x="72" y="168"/>
                  </a:cubicBezTo>
                  <a:cubicBezTo>
                    <a:pt x="48" y="216"/>
                    <a:pt x="0" y="280"/>
                    <a:pt x="24" y="312"/>
                  </a:cubicBezTo>
                  <a:cubicBezTo>
                    <a:pt x="48" y="344"/>
                    <a:pt x="168" y="360"/>
                    <a:pt x="216" y="360"/>
                  </a:cubicBezTo>
                  <a:cubicBezTo>
                    <a:pt x="264" y="360"/>
                    <a:pt x="296" y="344"/>
                    <a:pt x="312" y="312"/>
                  </a:cubicBezTo>
                  <a:cubicBezTo>
                    <a:pt x="328" y="280"/>
                    <a:pt x="320" y="216"/>
                    <a:pt x="312" y="168"/>
                  </a:cubicBezTo>
                  <a:cubicBezTo>
                    <a:pt x="304" y="120"/>
                    <a:pt x="288" y="48"/>
                    <a:pt x="264" y="24"/>
                  </a:cubicBezTo>
                  <a:cubicBezTo>
                    <a:pt x="240" y="0"/>
                    <a:pt x="200" y="0"/>
                    <a:pt x="168" y="24"/>
                  </a:cubicBezTo>
                  <a:close/>
                </a:path>
              </a:pathLst>
            </a:custGeom>
            <a:solidFill>
              <a:srgbClr val="9C763C"/>
            </a:solidFill>
            <a:ln w="28575">
              <a:solidFill>
                <a:schemeClr val="tx2"/>
              </a:solidFill>
              <a:prstDash val="sysDot"/>
              <a:round/>
              <a:headEnd/>
              <a:tailEnd/>
            </a:ln>
          </p:spPr>
          <p:txBody>
            <a:bodyPr wrap="none" anchor="ctr"/>
            <a:lstStyle/>
            <a:p>
              <a:endParaRPr lang="fr-FR"/>
            </a:p>
          </p:txBody>
        </p:sp>
        <p:sp>
          <p:nvSpPr>
            <p:cNvPr id="21193" name="Freeform 787"/>
            <p:cNvSpPr>
              <a:spLocks noChangeAspect="1"/>
            </p:cNvSpPr>
            <p:nvPr/>
          </p:nvSpPr>
          <p:spPr bwMode="auto">
            <a:xfrm>
              <a:off x="5883" y="2689"/>
              <a:ext cx="44" cy="115"/>
            </a:xfrm>
            <a:custGeom>
              <a:avLst/>
              <a:gdLst>
                <a:gd name="T0" fmla="*/ 0 w 152"/>
                <a:gd name="T1" fmla="*/ 0 h 144"/>
                <a:gd name="T2" fmla="*/ 0 w 152"/>
                <a:gd name="T3" fmla="*/ 2 h 144"/>
                <a:gd name="T4" fmla="*/ 0 w 152"/>
                <a:gd name="T5" fmla="*/ 2 h 144"/>
                <a:gd name="T6" fmla="*/ 0 w 152"/>
                <a:gd name="T7" fmla="*/ 2 h 144"/>
                <a:gd name="T8" fmla="*/ 0 60000 65536"/>
                <a:gd name="T9" fmla="*/ 0 60000 65536"/>
                <a:gd name="T10" fmla="*/ 0 60000 65536"/>
                <a:gd name="T11" fmla="*/ 0 60000 65536"/>
                <a:gd name="T12" fmla="*/ 0 w 152"/>
                <a:gd name="T13" fmla="*/ 0 h 144"/>
                <a:gd name="T14" fmla="*/ 152 w 152"/>
                <a:gd name="T15" fmla="*/ 144 h 144"/>
              </a:gdLst>
              <a:ahLst/>
              <a:cxnLst>
                <a:cxn ang="T8">
                  <a:pos x="T0" y="T1"/>
                </a:cxn>
                <a:cxn ang="T9">
                  <a:pos x="T2" y="T3"/>
                </a:cxn>
                <a:cxn ang="T10">
                  <a:pos x="T4" y="T5"/>
                </a:cxn>
                <a:cxn ang="T11">
                  <a:pos x="T6" y="T7"/>
                </a:cxn>
              </a:cxnLst>
              <a:rect l="T12" t="T13" r="T14" b="T15"/>
              <a:pathLst>
                <a:path w="152" h="144">
                  <a:moveTo>
                    <a:pt x="144" y="0"/>
                  </a:moveTo>
                  <a:cubicBezTo>
                    <a:pt x="72" y="16"/>
                    <a:pt x="0" y="32"/>
                    <a:pt x="0" y="48"/>
                  </a:cubicBezTo>
                  <a:cubicBezTo>
                    <a:pt x="0" y="64"/>
                    <a:pt x="136" y="80"/>
                    <a:pt x="144" y="96"/>
                  </a:cubicBezTo>
                  <a:cubicBezTo>
                    <a:pt x="152" y="112"/>
                    <a:pt x="64" y="128"/>
                    <a:pt x="48" y="144"/>
                  </a:cubicBezTo>
                </a:path>
              </a:pathLst>
            </a:custGeom>
            <a:noFill/>
            <a:ln w="22225">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21194" name="Freeform 788"/>
            <p:cNvSpPr>
              <a:spLocks noChangeAspect="1"/>
            </p:cNvSpPr>
            <p:nvPr/>
          </p:nvSpPr>
          <p:spPr bwMode="auto">
            <a:xfrm>
              <a:off x="5948" y="2663"/>
              <a:ext cx="44" cy="115"/>
            </a:xfrm>
            <a:custGeom>
              <a:avLst/>
              <a:gdLst>
                <a:gd name="T0" fmla="*/ 0 w 152"/>
                <a:gd name="T1" fmla="*/ 0 h 144"/>
                <a:gd name="T2" fmla="*/ 0 w 152"/>
                <a:gd name="T3" fmla="*/ 2 h 144"/>
                <a:gd name="T4" fmla="*/ 0 w 152"/>
                <a:gd name="T5" fmla="*/ 2 h 144"/>
                <a:gd name="T6" fmla="*/ 0 w 152"/>
                <a:gd name="T7" fmla="*/ 2 h 144"/>
                <a:gd name="T8" fmla="*/ 0 60000 65536"/>
                <a:gd name="T9" fmla="*/ 0 60000 65536"/>
                <a:gd name="T10" fmla="*/ 0 60000 65536"/>
                <a:gd name="T11" fmla="*/ 0 60000 65536"/>
                <a:gd name="T12" fmla="*/ 0 w 152"/>
                <a:gd name="T13" fmla="*/ 0 h 144"/>
                <a:gd name="T14" fmla="*/ 152 w 152"/>
                <a:gd name="T15" fmla="*/ 144 h 144"/>
              </a:gdLst>
              <a:ahLst/>
              <a:cxnLst>
                <a:cxn ang="T8">
                  <a:pos x="T0" y="T1"/>
                </a:cxn>
                <a:cxn ang="T9">
                  <a:pos x="T2" y="T3"/>
                </a:cxn>
                <a:cxn ang="T10">
                  <a:pos x="T4" y="T5"/>
                </a:cxn>
                <a:cxn ang="T11">
                  <a:pos x="T6" y="T7"/>
                </a:cxn>
              </a:cxnLst>
              <a:rect l="T12" t="T13" r="T14" b="T15"/>
              <a:pathLst>
                <a:path w="152" h="144">
                  <a:moveTo>
                    <a:pt x="144" y="0"/>
                  </a:moveTo>
                  <a:cubicBezTo>
                    <a:pt x="72" y="16"/>
                    <a:pt x="0" y="32"/>
                    <a:pt x="0" y="48"/>
                  </a:cubicBezTo>
                  <a:cubicBezTo>
                    <a:pt x="0" y="64"/>
                    <a:pt x="136" y="80"/>
                    <a:pt x="144" y="96"/>
                  </a:cubicBezTo>
                  <a:cubicBezTo>
                    <a:pt x="152" y="112"/>
                    <a:pt x="64" y="128"/>
                    <a:pt x="48" y="144"/>
                  </a:cubicBezTo>
                </a:path>
              </a:pathLst>
            </a:custGeom>
            <a:noFill/>
            <a:ln w="22225">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21195" name="Line 789"/>
            <p:cNvSpPr>
              <a:spLocks noChangeShapeType="1"/>
            </p:cNvSpPr>
            <p:nvPr/>
          </p:nvSpPr>
          <p:spPr bwMode="auto">
            <a:xfrm>
              <a:off x="5951" y="2499"/>
              <a:ext cx="0" cy="54"/>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1196" name="Line 790"/>
            <p:cNvSpPr>
              <a:spLocks noChangeShapeType="1"/>
            </p:cNvSpPr>
            <p:nvPr/>
          </p:nvSpPr>
          <p:spPr bwMode="auto">
            <a:xfrm rot="2021405" flipH="1">
              <a:off x="6092" y="2596"/>
              <a:ext cx="27" cy="47"/>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1197" name="Oval 791"/>
            <p:cNvSpPr>
              <a:spLocks noChangeArrowheads="1"/>
            </p:cNvSpPr>
            <p:nvPr/>
          </p:nvSpPr>
          <p:spPr bwMode="auto">
            <a:xfrm>
              <a:off x="5903" y="2483"/>
              <a:ext cx="58" cy="58"/>
            </a:xfrm>
            <a:prstGeom prst="ellipse">
              <a:avLst/>
            </a:prstGeom>
            <a:solidFill>
              <a:srgbClr val="B92E30"/>
            </a:solidFill>
            <a:ln w="12700">
              <a:solidFill>
                <a:schemeClr val="tx1"/>
              </a:solidFill>
              <a:round/>
              <a:headEnd/>
              <a:tailEnd/>
            </a:ln>
          </p:spPr>
          <p:txBody>
            <a:bodyPr wrap="none" anchor="ctr"/>
            <a:lstStyle/>
            <a:p>
              <a:endParaRPr lang="fr-FR">
                <a:latin typeface="Calibri" pitchFamily="34" charset="0"/>
              </a:endParaRPr>
            </a:p>
          </p:txBody>
        </p:sp>
        <p:sp>
          <p:nvSpPr>
            <p:cNvPr id="21198" name="Oval 792"/>
            <p:cNvSpPr>
              <a:spLocks noChangeArrowheads="1"/>
            </p:cNvSpPr>
            <p:nvPr/>
          </p:nvSpPr>
          <p:spPr bwMode="auto">
            <a:xfrm>
              <a:off x="5942" y="2486"/>
              <a:ext cx="58"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199" name="Oval 793"/>
            <p:cNvSpPr>
              <a:spLocks noChangeAspect="1" noChangeArrowheads="1"/>
            </p:cNvSpPr>
            <p:nvPr/>
          </p:nvSpPr>
          <p:spPr bwMode="auto">
            <a:xfrm>
              <a:off x="5926" y="2480"/>
              <a:ext cx="49"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200" name="Oval 794"/>
            <p:cNvSpPr>
              <a:spLocks noChangeArrowheads="1"/>
            </p:cNvSpPr>
            <p:nvPr/>
          </p:nvSpPr>
          <p:spPr bwMode="auto">
            <a:xfrm rot="4719394">
              <a:off x="6083" y="2570"/>
              <a:ext cx="46" cy="58"/>
            </a:xfrm>
            <a:prstGeom prst="ellipse">
              <a:avLst/>
            </a:prstGeom>
            <a:solidFill>
              <a:srgbClr val="B92E30"/>
            </a:solidFill>
            <a:ln w="12700">
              <a:solidFill>
                <a:schemeClr val="tx1"/>
              </a:solidFill>
              <a:round/>
              <a:headEnd/>
              <a:tailEnd/>
            </a:ln>
          </p:spPr>
          <p:txBody>
            <a:bodyPr wrap="none" anchor="ctr"/>
            <a:lstStyle/>
            <a:p>
              <a:endParaRPr lang="fr-FR">
                <a:latin typeface="Calibri" pitchFamily="34" charset="0"/>
              </a:endParaRPr>
            </a:p>
          </p:txBody>
        </p:sp>
        <p:sp>
          <p:nvSpPr>
            <p:cNvPr id="21201" name="Oval 795"/>
            <p:cNvSpPr>
              <a:spLocks noChangeArrowheads="1"/>
            </p:cNvSpPr>
            <p:nvPr/>
          </p:nvSpPr>
          <p:spPr bwMode="auto">
            <a:xfrm rot="4719394">
              <a:off x="6101" y="2603"/>
              <a:ext cx="46"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202" name="Oval 796"/>
            <p:cNvSpPr>
              <a:spLocks noChangeArrowheads="1"/>
            </p:cNvSpPr>
            <p:nvPr/>
          </p:nvSpPr>
          <p:spPr bwMode="auto">
            <a:xfrm rot="4719394">
              <a:off x="6102" y="2578"/>
              <a:ext cx="46"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203" name="Line 797"/>
            <p:cNvSpPr>
              <a:spLocks noChangeShapeType="1"/>
            </p:cNvSpPr>
            <p:nvPr/>
          </p:nvSpPr>
          <p:spPr bwMode="auto">
            <a:xfrm rot="4135323" flipH="1">
              <a:off x="6118" y="2738"/>
              <a:ext cx="27" cy="35"/>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1204" name="Oval 798"/>
            <p:cNvSpPr>
              <a:spLocks noChangeArrowheads="1"/>
            </p:cNvSpPr>
            <p:nvPr/>
          </p:nvSpPr>
          <p:spPr bwMode="auto">
            <a:xfrm rot="5700051">
              <a:off x="6127" y="2745"/>
              <a:ext cx="46"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205" name="Oval 799"/>
            <p:cNvSpPr>
              <a:spLocks noChangeArrowheads="1"/>
            </p:cNvSpPr>
            <p:nvPr/>
          </p:nvSpPr>
          <p:spPr bwMode="auto">
            <a:xfrm rot="5700051">
              <a:off x="6133" y="2713"/>
              <a:ext cx="46"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206" name="Oval 800"/>
            <p:cNvSpPr>
              <a:spLocks noChangeAspect="1" noChangeArrowheads="1"/>
            </p:cNvSpPr>
            <p:nvPr/>
          </p:nvSpPr>
          <p:spPr bwMode="auto">
            <a:xfrm rot="5700051">
              <a:off x="6138" y="2731"/>
              <a:ext cx="49"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207" name="Oval 801"/>
            <p:cNvSpPr>
              <a:spLocks noChangeAspect="1" noChangeArrowheads="1"/>
            </p:cNvSpPr>
            <p:nvPr/>
          </p:nvSpPr>
          <p:spPr bwMode="auto">
            <a:xfrm rot="-3438175">
              <a:off x="5747" y="2555"/>
              <a:ext cx="49"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208" name="Oval 802"/>
            <p:cNvSpPr>
              <a:spLocks noChangeArrowheads="1"/>
            </p:cNvSpPr>
            <p:nvPr/>
          </p:nvSpPr>
          <p:spPr bwMode="auto">
            <a:xfrm rot="-3438175">
              <a:off x="5721" y="2591"/>
              <a:ext cx="46"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209" name="Line 803"/>
            <p:cNvSpPr>
              <a:spLocks noChangeShapeType="1"/>
            </p:cNvSpPr>
            <p:nvPr/>
          </p:nvSpPr>
          <p:spPr bwMode="auto">
            <a:xfrm rot="-2984052">
              <a:off x="5765" y="2581"/>
              <a:ext cx="0" cy="54"/>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1210" name="Oval 804"/>
            <p:cNvSpPr>
              <a:spLocks noChangeArrowheads="1"/>
            </p:cNvSpPr>
            <p:nvPr/>
          </p:nvSpPr>
          <p:spPr bwMode="auto">
            <a:xfrm rot="-3438175">
              <a:off x="5726" y="2562"/>
              <a:ext cx="46" cy="69"/>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211" name="Line 805"/>
            <p:cNvSpPr>
              <a:spLocks noChangeShapeType="1"/>
            </p:cNvSpPr>
            <p:nvPr/>
          </p:nvSpPr>
          <p:spPr bwMode="auto">
            <a:xfrm rot="2540379">
              <a:off x="5775" y="2830"/>
              <a:ext cx="0" cy="54"/>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1212" name="Oval 806"/>
            <p:cNvSpPr>
              <a:spLocks noChangeArrowheads="1"/>
            </p:cNvSpPr>
            <p:nvPr/>
          </p:nvSpPr>
          <p:spPr bwMode="auto">
            <a:xfrm rot="2021403">
              <a:off x="5749" y="2855"/>
              <a:ext cx="60"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213" name="Oval 807"/>
            <p:cNvSpPr>
              <a:spLocks noChangeArrowheads="1"/>
            </p:cNvSpPr>
            <p:nvPr/>
          </p:nvSpPr>
          <p:spPr bwMode="auto">
            <a:xfrm rot="2021403">
              <a:off x="5726" y="2826"/>
              <a:ext cx="46" cy="58"/>
            </a:xfrm>
            <a:prstGeom prst="ellipse">
              <a:avLst/>
            </a:prstGeom>
            <a:solidFill>
              <a:srgbClr val="B92E30"/>
            </a:solidFill>
            <a:ln w="12700">
              <a:solidFill>
                <a:schemeClr val="tx1"/>
              </a:solidFill>
              <a:round/>
              <a:headEnd/>
              <a:tailEnd/>
            </a:ln>
          </p:spPr>
          <p:txBody>
            <a:bodyPr wrap="none" anchor="ctr"/>
            <a:lstStyle/>
            <a:p>
              <a:endParaRPr lang="fr-FR">
                <a:latin typeface="Calibri" pitchFamily="34" charset="0"/>
              </a:endParaRPr>
            </a:p>
          </p:txBody>
        </p:sp>
        <p:sp>
          <p:nvSpPr>
            <p:cNvPr id="21214" name="Oval 808"/>
            <p:cNvSpPr>
              <a:spLocks noChangeAspect="1" noChangeArrowheads="1"/>
            </p:cNvSpPr>
            <p:nvPr/>
          </p:nvSpPr>
          <p:spPr bwMode="auto">
            <a:xfrm rot="2102340">
              <a:off x="5739" y="2848"/>
              <a:ext cx="49"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215" name="Oval 809"/>
            <p:cNvSpPr>
              <a:spLocks noChangeAspect="1" noChangeArrowheads="1"/>
            </p:cNvSpPr>
            <p:nvPr/>
          </p:nvSpPr>
          <p:spPr bwMode="auto">
            <a:xfrm rot="-3438175">
              <a:off x="6085" y="2835"/>
              <a:ext cx="49"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216" name="Oval 810"/>
            <p:cNvSpPr>
              <a:spLocks noChangeArrowheads="1"/>
            </p:cNvSpPr>
            <p:nvPr/>
          </p:nvSpPr>
          <p:spPr bwMode="auto">
            <a:xfrm rot="-3438175">
              <a:off x="6067" y="2857"/>
              <a:ext cx="46"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217" name="Oval 811"/>
            <p:cNvSpPr>
              <a:spLocks noChangeArrowheads="1"/>
            </p:cNvSpPr>
            <p:nvPr/>
          </p:nvSpPr>
          <p:spPr bwMode="auto">
            <a:xfrm rot="-3438175">
              <a:off x="6081" y="2849"/>
              <a:ext cx="46"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218" name="Line 812"/>
            <p:cNvSpPr>
              <a:spLocks noChangeShapeType="1"/>
            </p:cNvSpPr>
            <p:nvPr/>
          </p:nvSpPr>
          <p:spPr bwMode="auto">
            <a:xfrm rot="709149">
              <a:off x="5902" y="2907"/>
              <a:ext cx="0" cy="54"/>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1219" name="Oval 813"/>
            <p:cNvSpPr>
              <a:spLocks noChangeAspect="1" noChangeArrowheads="1"/>
            </p:cNvSpPr>
            <p:nvPr/>
          </p:nvSpPr>
          <p:spPr bwMode="auto">
            <a:xfrm rot="460228">
              <a:off x="5895" y="2918"/>
              <a:ext cx="49"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220" name="Oval 814"/>
            <p:cNvSpPr>
              <a:spLocks noChangeAspect="1" noChangeArrowheads="1"/>
            </p:cNvSpPr>
            <p:nvPr/>
          </p:nvSpPr>
          <p:spPr bwMode="auto">
            <a:xfrm rot="460228">
              <a:off x="5853" y="2910"/>
              <a:ext cx="49"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221" name="Oval 815"/>
            <p:cNvSpPr>
              <a:spLocks noChangeAspect="1" noChangeArrowheads="1"/>
            </p:cNvSpPr>
            <p:nvPr/>
          </p:nvSpPr>
          <p:spPr bwMode="auto">
            <a:xfrm rot="460228">
              <a:off x="5872" y="2918"/>
              <a:ext cx="49"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222" name="Oval 816"/>
            <p:cNvSpPr>
              <a:spLocks noChangeArrowheads="1"/>
            </p:cNvSpPr>
            <p:nvPr/>
          </p:nvSpPr>
          <p:spPr bwMode="invGray">
            <a:xfrm>
              <a:off x="5763" y="2563"/>
              <a:ext cx="336" cy="336"/>
            </a:xfrm>
            <a:prstGeom prst="ellipse">
              <a:avLst/>
            </a:prstGeom>
            <a:gradFill rotWithShape="0">
              <a:gsLst>
                <a:gs pos="0">
                  <a:srgbClr val="B1BB81"/>
                </a:gs>
                <a:gs pos="100000">
                  <a:srgbClr val="3E422E"/>
                </a:gs>
              </a:gsLst>
              <a:path path="rect">
                <a:fillToRect l="100000" b="100000"/>
              </a:path>
            </a:gradFill>
            <a:ln w="25400">
              <a:solidFill>
                <a:srgbClr val="FFFFFF"/>
              </a:solidFill>
              <a:round/>
              <a:headEnd/>
              <a:tailEnd/>
            </a:ln>
          </p:spPr>
          <p:txBody>
            <a:bodyPr/>
            <a:lstStyle/>
            <a:p>
              <a:endParaRPr lang="fr-FR">
                <a:latin typeface="Calibri" pitchFamily="34" charset="0"/>
              </a:endParaRPr>
            </a:p>
          </p:txBody>
        </p:sp>
        <p:sp>
          <p:nvSpPr>
            <p:cNvPr id="21223" name="Freeform 817"/>
            <p:cNvSpPr>
              <a:spLocks/>
            </p:cNvSpPr>
            <p:nvPr/>
          </p:nvSpPr>
          <p:spPr bwMode="auto">
            <a:xfrm>
              <a:off x="5801" y="2583"/>
              <a:ext cx="230" cy="288"/>
            </a:xfrm>
            <a:custGeom>
              <a:avLst/>
              <a:gdLst>
                <a:gd name="T0" fmla="*/ 1 w 328"/>
                <a:gd name="T1" fmla="*/ 2 h 360"/>
                <a:gd name="T2" fmla="*/ 1 w 328"/>
                <a:gd name="T3" fmla="*/ 2 h 360"/>
                <a:gd name="T4" fmla="*/ 1 w 328"/>
                <a:gd name="T5" fmla="*/ 2 h 360"/>
                <a:gd name="T6" fmla="*/ 1 w 328"/>
                <a:gd name="T7" fmla="*/ 2 h 360"/>
                <a:gd name="T8" fmla="*/ 1 w 328"/>
                <a:gd name="T9" fmla="*/ 2 h 360"/>
                <a:gd name="T10" fmla="*/ 1 w 328"/>
                <a:gd name="T11" fmla="*/ 2 h 360"/>
                <a:gd name="T12" fmla="*/ 1 w 328"/>
                <a:gd name="T13" fmla="*/ 2 h 360"/>
                <a:gd name="T14" fmla="*/ 1 w 328"/>
                <a:gd name="T15" fmla="*/ 2 h 360"/>
                <a:gd name="T16" fmla="*/ 0 60000 65536"/>
                <a:gd name="T17" fmla="*/ 0 60000 65536"/>
                <a:gd name="T18" fmla="*/ 0 60000 65536"/>
                <a:gd name="T19" fmla="*/ 0 60000 65536"/>
                <a:gd name="T20" fmla="*/ 0 60000 65536"/>
                <a:gd name="T21" fmla="*/ 0 60000 65536"/>
                <a:gd name="T22" fmla="*/ 0 60000 65536"/>
                <a:gd name="T23" fmla="*/ 0 60000 65536"/>
                <a:gd name="T24" fmla="*/ 0 w 328"/>
                <a:gd name="T25" fmla="*/ 0 h 360"/>
                <a:gd name="T26" fmla="*/ 328 w 328"/>
                <a:gd name="T27" fmla="*/ 360 h 36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28" h="360">
                  <a:moveTo>
                    <a:pt x="168" y="24"/>
                  </a:moveTo>
                  <a:cubicBezTo>
                    <a:pt x="136" y="48"/>
                    <a:pt x="96" y="120"/>
                    <a:pt x="72" y="168"/>
                  </a:cubicBezTo>
                  <a:cubicBezTo>
                    <a:pt x="48" y="216"/>
                    <a:pt x="0" y="280"/>
                    <a:pt x="24" y="312"/>
                  </a:cubicBezTo>
                  <a:cubicBezTo>
                    <a:pt x="48" y="344"/>
                    <a:pt x="168" y="360"/>
                    <a:pt x="216" y="360"/>
                  </a:cubicBezTo>
                  <a:cubicBezTo>
                    <a:pt x="264" y="360"/>
                    <a:pt x="296" y="344"/>
                    <a:pt x="312" y="312"/>
                  </a:cubicBezTo>
                  <a:cubicBezTo>
                    <a:pt x="328" y="280"/>
                    <a:pt x="320" y="216"/>
                    <a:pt x="312" y="168"/>
                  </a:cubicBezTo>
                  <a:cubicBezTo>
                    <a:pt x="304" y="120"/>
                    <a:pt x="288" y="48"/>
                    <a:pt x="264" y="24"/>
                  </a:cubicBezTo>
                  <a:cubicBezTo>
                    <a:pt x="240" y="0"/>
                    <a:pt x="200" y="0"/>
                    <a:pt x="168" y="24"/>
                  </a:cubicBezTo>
                  <a:close/>
                </a:path>
              </a:pathLst>
            </a:custGeom>
            <a:gradFill rotWithShape="0">
              <a:gsLst>
                <a:gs pos="0">
                  <a:srgbClr val="9C763C"/>
                </a:gs>
                <a:gs pos="100000">
                  <a:srgbClr val="43331A"/>
                </a:gs>
              </a:gsLst>
              <a:path path="rect">
                <a:fillToRect l="100000" b="100000"/>
              </a:path>
            </a:gradFill>
            <a:ln w="25400" cap="rnd">
              <a:solidFill>
                <a:srgbClr val="D8C6BC"/>
              </a:solidFill>
              <a:prstDash val="sysDot"/>
              <a:round/>
              <a:headEnd/>
              <a:tailEnd/>
            </a:ln>
          </p:spPr>
          <p:txBody>
            <a:bodyPr wrap="none" anchor="ctr"/>
            <a:lstStyle/>
            <a:p>
              <a:endParaRPr lang="fr-FR"/>
            </a:p>
          </p:txBody>
        </p:sp>
        <p:sp>
          <p:nvSpPr>
            <p:cNvPr id="21224" name="Freeform 818"/>
            <p:cNvSpPr>
              <a:spLocks noChangeAspect="1"/>
            </p:cNvSpPr>
            <p:nvPr/>
          </p:nvSpPr>
          <p:spPr bwMode="auto">
            <a:xfrm>
              <a:off x="5863" y="2712"/>
              <a:ext cx="44" cy="115"/>
            </a:xfrm>
            <a:custGeom>
              <a:avLst/>
              <a:gdLst>
                <a:gd name="T0" fmla="*/ 0 w 152"/>
                <a:gd name="T1" fmla="*/ 0 h 144"/>
                <a:gd name="T2" fmla="*/ 0 w 152"/>
                <a:gd name="T3" fmla="*/ 2 h 144"/>
                <a:gd name="T4" fmla="*/ 0 w 152"/>
                <a:gd name="T5" fmla="*/ 2 h 144"/>
                <a:gd name="T6" fmla="*/ 0 w 152"/>
                <a:gd name="T7" fmla="*/ 2 h 144"/>
                <a:gd name="T8" fmla="*/ 0 60000 65536"/>
                <a:gd name="T9" fmla="*/ 0 60000 65536"/>
                <a:gd name="T10" fmla="*/ 0 60000 65536"/>
                <a:gd name="T11" fmla="*/ 0 60000 65536"/>
                <a:gd name="T12" fmla="*/ 0 w 152"/>
                <a:gd name="T13" fmla="*/ 0 h 144"/>
                <a:gd name="T14" fmla="*/ 152 w 152"/>
                <a:gd name="T15" fmla="*/ 144 h 144"/>
              </a:gdLst>
              <a:ahLst/>
              <a:cxnLst>
                <a:cxn ang="T8">
                  <a:pos x="T0" y="T1"/>
                </a:cxn>
                <a:cxn ang="T9">
                  <a:pos x="T2" y="T3"/>
                </a:cxn>
                <a:cxn ang="T10">
                  <a:pos x="T4" y="T5"/>
                </a:cxn>
                <a:cxn ang="T11">
                  <a:pos x="T6" y="T7"/>
                </a:cxn>
              </a:cxnLst>
              <a:rect l="T12" t="T13" r="T14" b="T15"/>
              <a:pathLst>
                <a:path w="152" h="144">
                  <a:moveTo>
                    <a:pt x="144" y="0"/>
                  </a:moveTo>
                  <a:cubicBezTo>
                    <a:pt x="72" y="16"/>
                    <a:pt x="0" y="32"/>
                    <a:pt x="0" y="48"/>
                  </a:cubicBezTo>
                  <a:cubicBezTo>
                    <a:pt x="0" y="64"/>
                    <a:pt x="136" y="80"/>
                    <a:pt x="144" y="96"/>
                  </a:cubicBezTo>
                  <a:cubicBezTo>
                    <a:pt x="152" y="112"/>
                    <a:pt x="64" y="128"/>
                    <a:pt x="48" y="144"/>
                  </a:cubicBezTo>
                </a:path>
              </a:pathLst>
            </a:custGeom>
            <a:noFill/>
            <a:ln w="22225">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21225" name="Freeform 819"/>
            <p:cNvSpPr>
              <a:spLocks noChangeAspect="1"/>
            </p:cNvSpPr>
            <p:nvPr/>
          </p:nvSpPr>
          <p:spPr bwMode="auto">
            <a:xfrm>
              <a:off x="5935" y="2644"/>
              <a:ext cx="44" cy="115"/>
            </a:xfrm>
            <a:custGeom>
              <a:avLst/>
              <a:gdLst>
                <a:gd name="T0" fmla="*/ 0 w 152"/>
                <a:gd name="T1" fmla="*/ 0 h 144"/>
                <a:gd name="T2" fmla="*/ 0 w 152"/>
                <a:gd name="T3" fmla="*/ 2 h 144"/>
                <a:gd name="T4" fmla="*/ 0 w 152"/>
                <a:gd name="T5" fmla="*/ 2 h 144"/>
                <a:gd name="T6" fmla="*/ 0 w 152"/>
                <a:gd name="T7" fmla="*/ 2 h 144"/>
                <a:gd name="T8" fmla="*/ 0 60000 65536"/>
                <a:gd name="T9" fmla="*/ 0 60000 65536"/>
                <a:gd name="T10" fmla="*/ 0 60000 65536"/>
                <a:gd name="T11" fmla="*/ 0 60000 65536"/>
                <a:gd name="T12" fmla="*/ 0 w 152"/>
                <a:gd name="T13" fmla="*/ 0 h 144"/>
                <a:gd name="T14" fmla="*/ 152 w 152"/>
                <a:gd name="T15" fmla="*/ 144 h 144"/>
              </a:gdLst>
              <a:ahLst/>
              <a:cxnLst>
                <a:cxn ang="T8">
                  <a:pos x="T0" y="T1"/>
                </a:cxn>
                <a:cxn ang="T9">
                  <a:pos x="T2" y="T3"/>
                </a:cxn>
                <a:cxn ang="T10">
                  <a:pos x="T4" y="T5"/>
                </a:cxn>
                <a:cxn ang="T11">
                  <a:pos x="T6" y="T7"/>
                </a:cxn>
              </a:cxnLst>
              <a:rect l="T12" t="T13" r="T14" b="T15"/>
              <a:pathLst>
                <a:path w="152" h="144">
                  <a:moveTo>
                    <a:pt x="144" y="0"/>
                  </a:moveTo>
                  <a:cubicBezTo>
                    <a:pt x="72" y="16"/>
                    <a:pt x="0" y="32"/>
                    <a:pt x="0" y="48"/>
                  </a:cubicBezTo>
                  <a:cubicBezTo>
                    <a:pt x="0" y="64"/>
                    <a:pt x="136" y="80"/>
                    <a:pt x="144" y="96"/>
                  </a:cubicBezTo>
                  <a:cubicBezTo>
                    <a:pt x="152" y="112"/>
                    <a:pt x="64" y="128"/>
                    <a:pt x="48" y="144"/>
                  </a:cubicBezTo>
                </a:path>
              </a:pathLst>
            </a:custGeom>
            <a:noFill/>
            <a:ln w="22225">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grpSp>
      <p:grpSp>
        <p:nvGrpSpPr>
          <p:cNvPr id="20487" name="Group 673"/>
          <p:cNvGrpSpPr>
            <a:grpSpLocks/>
          </p:cNvGrpSpPr>
          <p:nvPr/>
        </p:nvGrpSpPr>
        <p:grpSpPr bwMode="auto">
          <a:xfrm>
            <a:off x="10024533" y="4038600"/>
            <a:ext cx="899584" cy="787400"/>
            <a:chOff x="5714" y="2480"/>
            <a:chExt cx="478" cy="496"/>
          </a:xfrm>
        </p:grpSpPr>
        <p:sp>
          <p:nvSpPr>
            <p:cNvPr id="21156" name="Line 674"/>
            <p:cNvSpPr>
              <a:spLocks noChangeShapeType="1"/>
            </p:cNvSpPr>
            <p:nvPr/>
          </p:nvSpPr>
          <p:spPr bwMode="auto">
            <a:xfrm rot="-2984052">
              <a:off x="6088" y="2838"/>
              <a:ext cx="0" cy="54"/>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1157" name="Freeform 675"/>
            <p:cNvSpPr>
              <a:spLocks/>
            </p:cNvSpPr>
            <p:nvPr/>
          </p:nvSpPr>
          <p:spPr bwMode="auto">
            <a:xfrm>
              <a:off x="5807" y="2601"/>
              <a:ext cx="230" cy="248"/>
            </a:xfrm>
            <a:custGeom>
              <a:avLst/>
              <a:gdLst>
                <a:gd name="T0" fmla="*/ 1 w 328"/>
                <a:gd name="T1" fmla="*/ 1 h 360"/>
                <a:gd name="T2" fmla="*/ 1 w 328"/>
                <a:gd name="T3" fmla="*/ 1 h 360"/>
                <a:gd name="T4" fmla="*/ 1 w 328"/>
                <a:gd name="T5" fmla="*/ 1 h 360"/>
                <a:gd name="T6" fmla="*/ 1 w 328"/>
                <a:gd name="T7" fmla="*/ 1 h 360"/>
                <a:gd name="T8" fmla="*/ 1 w 328"/>
                <a:gd name="T9" fmla="*/ 1 h 360"/>
                <a:gd name="T10" fmla="*/ 1 w 328"/>
                <a:gd name="T11" fmla="*/ 1 h 360"/>
                <a:gd name="T12" fmla="*/ 1 w 328"/>
                <a:gd name="T13" fmla="*/ 1 h 360"/>
                <a:gd name="T14" fmla="*/ 1 w 328"/>
                <a:gd name="T15" fmla="*/ 1 h 360"/>
                <a:gd name="T16" fmla="*/ 0 60000 65536"/>
                <a:gd name="T17" fmla="*/ 0 60000 65536"/>
                <a:gd name="T18" fmla="*/ 0 60000 65536"/>
                <a:gd name="T19" fmla="*/ 0 60000 65536"/>
                <a:gd name="T20" fmla="*/ 0 60000 65536"/>
                <a:gd name="T21" fmla="*/ 0 60000 65536"/>
                <a:gd name="T22" fmla="*/ 0 60000 65536"/>
                <a:gd name="T23" fmla="*/ 0 60000 65536"/>
                <a:gd name="T24" fmla="*/ 0 w 328"/>
                <a:gd name="T25" fmla="*/ 0 h 360"/>
                <a:gd name="T26" fmla="*/ 328 w 328"/>
                <a:gd name="T27" fmla="*/ 360 h 36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28" h="360">
                  <a:moveTo>
                    <a:pt x="168" y="24"/>
                  </a:moveTo>
                  <a:cubicBezTo>
                    <a:pt x="136" y="48"/>
                    <a:pt x="96" y="120"/>
                    <a:pt x="72" y="168"/>
                  </a:cubicBezTo>
                  <a:cubicBezTo>
                    <a:pt x="48" y="216"/>
                    <a:pt x="0" y="280"/>
                    <a:pt x="24" y="312"/>
                  </a:cubicBezTo>
                  <a:cubicBezTo>
                    <a:pt x="48" y="344"/>
                    <a:pt x="168" y="360"/>
                    <a:pt x="216" y="360"/>
                  </a:cubicBezTo>
                  <a:cubicBezTo>
                    <a:pt x="264" y="360"/>
                    <a:pt x="296" y="344"/>
                    <a:pt x="312" y="312"/>
                  </a:cubicBezTo>
                  <a:cubicBezTo>
                    <a:pt x="328" y="280"/>
                    <a:pt x="320" y="216"/>
                    <a:pt x="312" y="168"/>
                  </a:cubicBezTo>
                  <a:cubicBezTo>
                    <a:pt x="304" y="120"/>
                    <a:pt x="288" y="48"/>
                    <a:pt x="264" y="24"/>
                  </a:cubicBezTo>
                  <a:cubicBezTo>
                    <a:pt x="240" y="0"/>
                    <a:pt x="200" y="0"/>
                    <a:pt x="168" y="24"/>
                  </a:cubicBezTo>
                  <a:close/>
                </a:path>
              </a:pathLst>
            </a:custGeom>
            <a:solidFill>
              <a:srgbClr val="9C763C"/>
            </a:solidFill>
            <a:ln w="28575">
              <a:solidFill>
                <a:schemeClr val="tx2"/>
              </a:solidFill>
              <a:prstDash val="sysDot"/>
              <a:round/>
              <a:headEnd/>
              <a:tailEnd/>
            </a:ln>
          </p:spPr>
          <p:txBody>
            <a:bodyPr wrap="none" anchor="ctr"/>
            <a:lstStyle/>
            <a:p>
              <a:endParaRPr lang="fr-FR"/>
            </a:p>
          </p:txBody>
        </p:sp>
        <p:sp>
          <p:nvSpPr>
            <p:cNvPr id="21158" name="Freeform 676"/>
            <p:cNvSpPr>
              <a:spLocks noChangeAspect="1"/>
            </p:cNvSpPr>
            <p:nvPr/>
          </p:nvSpPr>
          <p:spPr bwMode="auto">
            <a:xfrm>
              <a:off x="5883" y="2689"/>
              <a:ext cx="44" cy="115"/>
            </a:xfrm>
            <a:custGeom>
              <a:avLst/>
              <a:gdLst>
                <a:gd name="T0" fmla="*/ 0 w 152"/>
                <a:gd name="T1" fmla="*/ 0 h 144"/>
                <a:gd name="T2" fmla="*/ 0 w 152"/>
                <a:gd name="T3" fmla="*/ 2 h 144"/>
                <a:gd name="T4" fmla="*/ 0 w 152"/>
                <a:gd name="T5" fmla="*/ 2 h 144"/>
                <a:gd name="T6" fmla="*/ 0 w 152"/>
                <a:gd name="T7" fmla="*/ 2 h 144"/>
                <a:gd name="T8" fmla="*/ 0 60000 65536"/>
                <a:gd name="T9" fmla="*/ 0 60000 65536"/>
                <a:gd name="T10" fmla="*/ 0 60000 65536"/>
                <a:gd name="T11" fmla="*/ 0 60000 65536"/>
                <a:gd name="T12" fmla="*/ 0 w 152"/>
                <a:gd name="T13" fmla="*/ 0 h 144"/>
                <a:gd name="T14" fmla="*/ 152 w 152"/>
                <a:gd name="T15" fmla="*/ 144 h 144"/>
              </a:gdLst>
              <a:ahLst/>
              <a:cxnLst>
                <a:cxn ang="T8">
                  <a:pos x="T0" y="T1"/>
                </a:cxn>
                <a:cxn ang="T9">
                  <a:pos x="T2" y="T3"/>
                </a:cxn>
                <a:cxn ang="T10">
                  <a:pos x="T4" y="T5"/>
                </a:cxn>
                <a:cxn ang="T11">
                  <a:pos x="T6" y="T7"/>
                </a:cxn>
              </a:cxnLst>
              <a:rect l="T12" t="T13" r="T14" b="T15"/>
              <a:pathLst>
                <a:path w="152" h="144">
                  <a:moveTo>
                    <a:pt x="144" y="0"/>
                  </a:moveTo>
                  <a:cubicBezTo>
                    <a:pt x="72" y="16"/>
                    <a:pt x="0" y="32"/>
                    <a:pt x="0" y="48"/>
                  </a:cubicBezTo>
                  <a:cubicBezTo>
                    <a:pt x="0" y="64"/>
                    <a:pt x="136" y="80"/>
                    <a:pt x="144" y="96"/>
                  </a:cubicBezTo>
                  <a:cubicBezTo>
                    <a:pt x="152" y="112"/>
                    <a:pt x="64" y="128"/>
                    <a:pt x="48" y="144"/>
                  </a:cubicBezTo>
                </a:path>
              </a:pathLst>
            </a:custGeom>
            <a:noFill/>
            <a:ln w="22225">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21159" name="Freeform 677"/>
            <p:cNvSpPr>
              <a:spLocks noChangeAspect="1"/>
            </p:cNvSpPr>
            <p:nvPr/>
          </p:nvSpPr>
          <p:spPr bwMode="auto">
            <a:xfrm>
              <a:off x="5948" y="2663"/>
              <a:ext cx="44" cy="115"/>
            </a:xfrm>
            <a:custGeom>
              <a:avLst/>
              <a:gdLst>
                <a:gd name="T0" fmla="*/ 0 w 152"/>
                <a:gd name="T1" fmla="*/ 0 h 144"/>
                <a:gd name="T2" fmla="*/ 0 w 152"/>
                <a:gd name="T3" fmla="*/ 2 h 144"/>
                <a:gd name="T4" fmla="*/ 0 w 152"/>
                <a:gd name="T5" fmla="*/ 2 h 144"/>
                <a:gd name="T6" fmla="*/ 0 w 152"/>
                <a:gd name="T7" fmla="*/ 2 h 144"/>
                <a:gd name="T8" fmla="*/ 0 60000 65536"/>
                <a:gd name="T9" fmla="*/ 0 60000 65536"/>
                <a:gd name="T10" fmla="*/ 0 60000 65536"/>
                <a:gd name="T11" fmla="*/ 0 60000 65536"/>
                <a:gd name="T12" fmla="*/ 0 w 152"/>
                <a:gd name="T13" fmla="*/ 0 h 144"/>
                <a:gd name="T14" fmla="*/ 152 w 152"/>
                <a:gd name="T15" fmla="*/ 144 h 144"/>
              </a:gdLst>
              <a:ahLst/>
              <a:cxnLst>
                <a:cxn ang="T8">
                  <a:pos x="T0" y="T1"/>
                </a:cxn>
                <a:cxn ang="T9">
                  <a:pos x="T2" y="T3"/>
                </a:cxn>
                <a:cxn ang="T10">
                  <a:pos x="T4" y="T5"/>
                </a:cxn>
                <a:cxn ang="T11">
                  <a:pos x="T6" y="T7"/>
                </a:cxn>
              </a:cxnLst>
              <a:rect l="T12" t="T13" r="T14" b="T15"/>
              <a:pathLst>
                <a:path w="152" h="144">
                  <a:moveTo>
                    <a:pt x="144" y="0"/>
                  </a:moveTo>
                  <a:cubicBezTo>
                    <a:pt x="72" y="16"/>
                    <a:pt x="0" y="32"/>
                    <a:pt x="0" y="48"/>
                  </a:cubicBezTo>
                  <a:cubicBezTo>
                    <a:pt x="0" y="64"/>
                    <a:pt x="136" y="80"/>
                    <a:pt x="144" y="96"/>
                  </a:cubicBezTo>
                  <a:cubicBezTo>
                    <a:pt x="152" y="112"/>
                    <a:pt x="64" y="128"/>
                    <a:pt x="48" y="144"/>
                  </a:cubicBezTo>
                </a:path>
              </a:pathLst>
            </a:custGeom>
            <a:noFill/>
            <a:ln w="22225">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21160" name="Line 678"/>
            <p:cNvSpPr>
              <a:spLocks noChangeShapeType="1"/>
            </p:cNvSpPr>
            <p:nvPr/>
          </p:nvSpPr>
          <p:spPr bwMode="auto">
            <a:xfrm>
              <a:off x="5951" y="2499"/>
              <a:ext cx="0" cy="54"/>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1161" name="Line 679"/>
            <p:cNvSpPr>
              <a:spLocks noChangeShapeType="1"/>
            </p:cNvSpPr>
            <p:nvPr/>
          </p:nvSpPr>
          <p:spPr bwMode="auto">
            <a:xfrm rot="2021405" flipH="1">
              <a:off x="6092" y="2596"/>
              <a:ext cx="27" cy="47"/>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1162" name="Oval 680"/>
            <p:cNvSpPr>
              <a:spLocks noChangeArrowheads="1"/>
            </p:cNvSpPr>
            <p:nvPr/>
          </p:nvSpPr>
          <p:spPr bwMode="auto">
            <a:xfrm>
              <a:off x="5903" y="2483"/>
              <a:ext cx="58" cy="58"/>
            </a:xfrm>
            <a:prstGeom prst="ellipse">
              <a:avLst/>
            </a:prstGeom>
            <a:solidFill>
              <a:srgbClr val="B92E30"/>
            </a:solidFill>
            <a:ln w="12700">
              <a:solidFill>
                <a:schemeClr val="tx1"/>
              </a:solidFill>
              <a:round/>
              <a:headEnd/>
              <a:tailEnd/>
            </a:ln>
          </p:spPr>
          <p:txBody>
            <a:bodyPr wrap="none" anchor="ctr"/>
            <a:lstStyle/>
            <a:p>
              <a:endParaRPr lang="fr-FR">
                <a:latin typeface="Calibri" pitchFamily="34" charset="0"/>
              </a:endParaRPr>
            </a:p>
          </p:txBody>
        </p:sp>
        <p:sp>
          <p:nvSpPr>
            <p:cNvPr id="21163" name="Oval 681"/>
            <p:cNvSpPr>
              <a:spLocks noChangeArrowheads="1"/>
            </p:cNvSpPr>
            <p:nvPr/>
          </p:nvSpPr>
          <p:spPr bwMode="auto">
            <a:xfrm>
              <a:off x="5942" y="2486"/>
              <a:ext cx="58"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164" name="Oval 682"/>
            <p:cNvSpPr>
              <a:spLocks noChangeAspect="1" noChangeArrowheads="1"/>
            </p:cNvSpPr>
            <p:nvPr/>
          </p:nvSpPr>
          <p:spPr bwMode="auto">
            <a:xfrm>
              <a:off x="5926" y="2480"/>
              <a:ext cx="49"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165" name="Oval 683"/>
            <p:cNvSpPr>
              <a:spLocks noChangeArrowheads="1"/>
            </p:cNvSpPr>
            <p:nvPr/>
          </p:nvSpPr>
          <p:spPr bwMode="auto">
            <a:xfrm rot="4719394">
              <a:off x="6083" y="2570"/>
              <a:ext cx="46" cy="58"/>
            </a:xfrm>
            <a:prstGeom prst="ellipse">
              <a:avLst/>
            </a:prstGeom>
            <a:solidFill>
              <a:srgbClr val="B92E30"/>
            </a:solidFill>
            <a:ln w="12700">
              <a:solidFill>
                <a:schemeClr val="tx1"/>
              </a:solidFill>
              <a:round/>
              <a:headEnd/>
              <a:tailEnd/>
            </a:ln>
          </p:spPr>
          <p:txBody>
            <a:bodyPr wrap="none" anchor="ctr"/>
            <a:lstStyle/>
            <a:p>
              <a:endParaRPr lang="fr-FR">
                <a:latin typeface="Calibri" pitchFamily="34" charset="0"/>
              </a:endParaRPr>
            </a:p>
          </p:txBody>
        </p:sp>
        <p:sp>
          <p:nvSpPr>
            <p:cNvPr id="21166" name="Oval 684"/>
            <p:cNvSpPr>
              <a:spLocks noChangeArrowheads="1"/>
            </p:cNvSpPr>
            <p:nvPr/>
          </p:nvSpPr>
          <p:spPr bwMode="auto">
            <a:xfrm rot="4719394">
              <a:off x="6101" y="2603"/>
              <a:ext cx="46"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167" name="Oval 685"/>
            <p:cNvSpPr>
              <a:spLocks noChangeArrowheads="1"/>
            </p:cNvSpPr>
            <p:nvPr/>
          </p:nvSpPr>
          <p:spPr bwMode="auto">
            <a:xfrm rot="4719394">
              <a:off x="6102" y="2578"/>
              <a:ext cx="46"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168" name="Line 686"/>
            <p:cNvSpPr>
              <a:spLocks noChangeShapeType="1"/>
            </p:cNvSpPr>
            <p:nvPr/>
          </p:nvSpPr>
          <p:spPr bwMode="auto">
            <a:xfrm rot="4135323" flipH="1">
              <a:off x="6118" y="2738"/>
              <a:ext cx="27" cy="35"/>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1169" name="Oval 687"/>
            <p:cNvSpPr>
              <a:spLocks noChangeArrowheads="1"/>
            </p:cNvSpPr>
            <p:nvPr/>
          </p:nvSpPr>
          <p:spPr bwMode="auto">
            <a:xfrm rot="5700051">
              <a:off x="6127" y="2745"/>
              <a:ext cx="46"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170" name="Oval 688"/>
            <p:cNvSpPr>
              <a:spLocks noChangeArrowheads="1"/>
            </p:cNvSpPr>
            <p:nvPr/>
          </p:nvSpPr>
          <p:spPr bwMode="auto">
            <a:xfrm rot="5700051">
              <a:off x="6133" y="2713"/>
              <a:ext cx="46"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171" name="Oval 689"/>
            <p:cNvSpPr>
              <a:spLocks noChangeAspect="1" noChangeArrowheads="1"/>
            </p:cNvSpPr>
            <p:nvPr/>
          </p:nvSpPr>
          <p:spPr bwMode="auto">
            <a:xfrm rot="5700051">
              <a:off x="6138" y="2731"/>
              <a:ext cx="49"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172" name="Oval 690"/>
            <p:cNvSpPr>
              <a:spLocks noChangeAspect="1" noChangeArrowheads="1"/>
            </p:cNvSpPr>
            <p:nvPr/>
          </p:nvSpPr>
          <p:spPr bwMode="auto">
            <a:xfrm rot="-3438175">
              <a:off x="5747" y="2555"/>
              <a:ext cx="49"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173" name="Oval 691"/>
            <p:cNvSpPr>
              <a:spLocks noChangeArrowheads="1"/>
            </p:cNvSpPr>
            <p:nvPr/>
          </p:nvSpPr>
          <p:spPr bwMode="auto">
            <a:xfrm rot="-3438175">
              <a:off x="5721" y="2591"/>
              <a:ext cx="46"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174" name="Line 692"/>
            <p:cNvSpPr>
              <a:spLocks noChangeShapeType="1"/>
            </p:cNvSpPr>
            <p:nvPr/>
          </p:nvSpPr>
          <p:spPr bwMode="auto">
            <a:xfrm rot="-2984052">
              <a:off x="5765" y="2581"/>
              <a:ext cx="0" cy="54"/>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1175" name="Oval 693"/>
            <p:cNvSpPr>
              <a:spLocks noChangeArrowheads="1"/>
            </p:cNvSpPr>
            <p:nvPr/>
          </p:nvSpPr>
          <p:spPr bwMode="auto">
            <a:xfrm rot="-3438175">
              <a:off x="5726" y="2562"/>
              <a:ext cx="46" cy="69"/>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176" name="Line 694"/>
            <p:cNvSpPr>
              <a:spLocks noChangeShapeType="1"/>
            </p:cNvSpPr>
            <p:nvPr/>
          </p:nvSpPr>
          <p:spPr bwMode="auto">
            <a:xfrm rot="2540379">
              <a:off x="5775" y="2830"/>
              <a:ext cx="0" cy="54"/>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1177" name="Oval 695"/>
            <p:cNvSpPr>
              <a:spLocks noChangeArrowheads="1"/>
            </p:cNvSpPr>
            <p:nvPr/>
          </p:nvSpPr>
          <p:spPr bwMode="auto">
            <a:xfrm rot="2021403">
              <a:off x="5749" y="2855"/>
              <a:ext cx="60"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178" name="Oval 696"/>
            <p:cNvSpPr>
              <a:spLocks noChangeArrowheads="1"/>
            </p:cNvSpPr>
            <p:nvPr/>
          </p:nvSpPr>
          <p:spPr bwMode="auto">
            <a:xfrm rot="2021403">
              <a:off x="5726" y="2826"/>
              <a:ext cx="46" cy="58"/>
            </a:xfrm>
            <a:prstGeom prst="ellipse">
              <a:avLst/>
            </a:prstGeom>
            <a:solidFill>
              <a:srgbClr val="B92E30"/>
            </a:solidFill>
            <a:ln w="12700">
              <a:solidFill>
                <a:schemeClr val="tx1"/>
              </a:solidFill>
              <a:round/>
              <a:headEnd/>
              <a:tailEnd/>
            </a:ln>
          </p:spPr>
          <p:txBody>
            <a:bodyPr wrap="none" anchor="ctr"/>
            <a:lstStyle/>
            <a:p>
              <a:endParaRPr lang="fr-FR">
                <a:latin typeface="Calibri" pitchFamily="34" charset="0"/>
              </a:endParaRPr>
            </a:p>
          </p:txBody>
        </p:sp>
        <p:sp>
          <p:nvSpPr>
            <p:cNvPr id="21179" name="Oval 697"/>
            <p:cNvSpPr>
              <a:spLocks noChangeAspect="1" noChangeArrowheads="1"/>
            </p:cNvSpPr>
            <p:nvPr/>
          </p:nvSpPr>
          <p:spPr bwMode="auto">
            <a:xfrm rot="2102340">
              <a:off x="5739" y="2848"/>
              <a:ext cx="49"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180" name="Oval 698"/>
            <p:cNvSpPr>
              <a:spLocks noChangeAspect="1" noChangeArrowheads="1"/>
            </p:cNvSpPr>
            <p:nvPr/>
          </p:nvSpPr>
          <p:spPr bwMode="auto">
            <a:xfrm rot="-3438175">
              <a:off x="6085" y="2835"/>
              <a:ext cx="49"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181" name="Oval 699"/>
            <p:cNvSpPr>
              <a:spLocks noChangeArrowheads="1"/>
            </p:cNvSpPr>
            <p:nvPr/>
          </p:nvSpPr>
          <p:spPr bwMode="auto">
            <a:xfrm rot="-3438175">
              <a:off x="6067" y="2857"/>
              <a:ext cx="46"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182" name="Oval 700"/>
            <p:cNvSpPr>
              <a:spLocks noChangeArrowheads="1"/>
            </p:cNvSpPr>
            <p:nvPr/>
          </p:nvSpPr>
          <p:spPr bwMode="auto">
            <a:xfrm rot="-3438175">
              <a:off x="6081" y="2849"/>
              <a:ext cx="46"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183" name="Line 701"/>
            <p:cNvSpPr>
              <a:spLocks noChangeShapeType="1"/>
            </p:cNvSpPr>
            <p:nvPr/>
          </p:nvSpPr>
          <p:spPr bwMode="auto">
            <a:xfrm rot="709149">
              <a:off x="5902" y="2907"/>
              <a:ext cx="0" cy="54"/>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1184" name="Oval 702"/>
            <p:cNvSpPr>
              <a:spLocks noChangeAspect="1" noChangeArrowheads="1"/>
            </p:cNvSpPr>
            <p:nvPr/>
          </p:nvSpPr>
          <p:spPr bwMode="auto">
            <a:xfrm rot="460228">
              <a:off x="5895" y="2918"/>
              <a:ext cx="49"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185" name="Oval 703"/>
            <p:cNvSpPr>
              <a:spLocks noChangeAspect="1" noChangeArrowheads="1"/>
            </p:cNvSpPr>
            <p:nvPr/>
          </p:nvSpPr>
          <p:spPr bwMode="auto">
            <a:xfrm rot="460228">
              <a:off x="5853" y="2910"/>
              <a:ext cx="49"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186" name="Oval 704"/>
            <p:cNvSpPr>
              <a:spLocks noChangeAspect="1" noChangeArrowheads="1"/>
            </p:cNvSpPr>
            <p:nvPr/>
          </p:nvSpPr>
          <p:spPr bwMode="auto">
            <a:xfrm rot="460228">
              <a:off x="5872" y="2918"/>
              <a:ext cx="49"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187" name="Oval 705"/>
            <p:cNvSpPr>
              <a:spLocks noChangeArrowheads="1"/>
            </p:cNvSpPr>
            <p:nvPr/>
          </p:nvSpPr>
          <p:spPr bwMode="invGray">
            <a:xfrm>
              <a:off x="5763" y="2563"/>
              <a:ext cx="336" cy="336"/>
            </a:xfrm>
            <a:prstGeom prst="ellipse">
              <a:avLst/>
            </a:prstGeom>
            <a:gradFill rotWithShape="0">
              <a:gsLst>
                <a:gs pos="0">
                  <a:srgbClr val="B1BB81"/>
                </a:gs>
                <a:gs pos="100000">
                  <a:srgbClr val="3E422E"/>
                </a:gs>
              </a:gsLst>
              <a:path path="rect">
                <a:fillToRect l="100000" b="100000"/>
              </a:path>
            </a:gradFill>
            <a:ln w="25400">
              <a:solidFill>
                <a:srgbClr val="FFFFFF"/>
              </a:solidFill>
              <a:round/>
              <a:headEnd/>
              <a:tailEnd/>
            </a:ln>
          </p:spPr>
          <p:txBody>
            <a:bodyPr/>
            <a:lstStyle/>
            <a:p>
              <a:endParaRPr lang="fr-FR">
                <a:latin typeface="Calibri" pitchFamily="34" charset="0"/>
              </a:endParaRPr>
            </a:p>
          </p:txBody>
        </p:sp>
        <p:sp>
          <p:nvSpPr>
            <p:cNvPr id="21188" name="Freeform 706"/>
            <p:cNvSpPr>
              <a:spLocks/>
            </p:cNvSpPr>
            <p:nvPr/>
          </p:nvSpPr>
          <p:spPr bwMode="auto">
            <a:xfrm>
              <a:off x="5801" y="2583"/>
              <a:ext cx="230" cy="288"/>
            </a:xfrm>
            <a:custGeom>
              <a:avLst/>
              <a:gdLst>
                <a:gd name="T0" fmla="*/ 1 w 328"/>
                <a:gd name="T1" fmla="*/ 2 h 360"/>
                <a:gd name="T2" fmla="*/ 1 w 328"/>
                <a:gd name="T3" fmla="*/ 2 h 360"/>
                <a:gd name="T4" fmla="*/ 1 w 328"/>
                <a:gd name="T5" fmla="*/ 2 h 360"/>
                <a:gd name="T6" fmla="*/ 1 w 328"/>
                <a:gd name="T7" fmla="*/ 2 h 360"/>
                <a:gd name="T8" fmla="*/ 1 w 328"/>
                <a:gd name="T9" fmla="*/ 2 h 360"/>
                <a:gd name="T10" fmla="*/ 1 w 328"/>
                <a:gd name="T11" fmla="*/ 2 h 360"/>
                <a:gd name="T12" fmla="*/ 1 w 328"/>
                <a:gd name="T13" fmla="*/ 2 h 360"/>
                <a:gd name="T14" fmla="*/ 1 w 328"/>
                <a:gd name="T15" fmla="*/ 2 h 360"/>
                <a:gd name="T16" fmla="*/ 0 60000 65536"/>
                <a:gd name="T17" fmla="*/ 0 60000 65536"/>
                <a:gd name="T18" fmla="*/ 0 60000 65536"/>
                <a:gd name="T19" fmla="*/ 0 60000 65536"/>
                <a:gd name="T20" fmla="*/ 0 60000 65536"/>
                <a:gd name="T21" fmla="*/ 0 60000 65536"/>
                <a:gd name="T22" fmla="*/ 0 60000 65536"/>
                <a:gd name="T23" fmla="*/ 0 60000 65536"/>
                <a:gd name="T24" fmla="*/ 0 w 328"/>
                <a:gd name="T25" fmla="*/ 0 h 360"/>
                <a:gd name="T26" fmla="*/ 328 w 328"/>
                <a:gd name="T27" fmla="*/ 360 h 36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28" h="360">
                  <a:moveTo>
                    <a:pt x="168" y="24"/>
                  </a:moveTo>
                  <a:cubicBezTo>
                    <a:pt x="136" y="48"/>
                    <a:pt x="96" y="120"/>
                    <a:pt x="72" y="168"/>
                  </a:cubicBezTo>
                  <a:cubicBezTo>
                    <a:pt x="48" y="216"/>
                    <a:pt x="0" y="280"/>
                    <a:pt x="24" y="312"/>
                  </a:cubicBezTo>
                  <a:cubicBezTo>
                    <a:pt x="48" y="344"/>
                    <a:pt x="168" y="360"/>
                    <a:pt x="216" y="360"/>
                  </a:cubicBezTo>
                  <a:cubicBezTo>
                    <a:pt x="264" y="360"/>
                    <a:pt x="296" y="344"/>
                    <a:pt x="312" y="312"/>
                  </a:cubicBezTo>
                  <a:cubicBezTo>
                    <a:pt x="328" y="280"/>
                    <a:pt x="320" y="216"/>
                    <a:pt x="312" y="168"/>
                  </a:cubicBezTo>
                  <a:cubicBezTo>
                    <a:pt x="304" y="120"/>
                    <a:pt x="288" y="48"/>
                    <a:pt x="264" y="24"/>
                  </a:cubicBezTo>
                  <a:cubicBezTo>
                    <a:pt x="240" y="0"/>
                    <a:pt x="200" y="0"/>
                    <a:pt x="168" y="24"/>
                  </a:cubicBezTo>
                  <a:close/>
                </a:path>
              </a:pathLst>
            </a:custGeom>
            <a:gradFill rotWithShape="0">
              <a:gsLst>
                <a:gs pos="0">
                  <a:srgbClr val="9C763C"/>
                </a:gs>
                <a:gs pos="100000">
                  <a:srgbClr val="43331A"/>
                </a:gs>
              </a:gsLst>
              <a:path path="rect">
                <a:fillToRect l="100000" b="100000"/>
              </a:path>
            </a:gradFill>
            <a:ln w="25400" cap="rnd">
              <a:solidFill>
                <a:srgbClr val="D8C6BC"/>
              </a:solidFill>
              <a:prstDash val="sysDot"/>
              <a:round/>
              <a:headEnd/>
              <a:tailEnd/>
            </a:ln>
          </p:spPr>
          <p:txBody>
            <a:bodyPr wrap="none" anchor="ctr"/>
            <a:lstStyle/>
            <a:p>
              <a:endParaRPr lang="fr-FR"/>
            </a:p>
          </p:txBody>
        </p:sp>
        <p:sp>
          <p:nvSpPr>
            <p:cNvPr id="21189" name="Freeform 707"/>
            <p:cNvSpPr>
              <a:spLocks noChangeAspect="1"/>
            </p:cNvSpPr>
            <p:nvPr/>
          </p:nvSpPr>
          <p:spPr bwMode="auto">
            <a:xfrm>
              <a:off x="5863" y="2712"/>
              <a:ext cx="44" cy="115"/>
            </a:xfrm>
            <a:custGeom>
              <a:avLst/>
              <a:gdLst>
                <a:gd name="T0" fmla="*/ 0 w 152"/>
                <a:gd name="T1" fmla="*/ 0 h 144"/>
                <a:gd name="T2" fmla="*/ 0 w 152"/>
                <a:gd name="T3" fmla="*/ 2 h 144"/>
                <a:gd name="T4" fmla="*/ 0 w 152"/>
                <a:gd name="T5" fmla="*/ 2 h 144"/>
                <a:gd name="T6" fmla="*/ 0 w 152"/>
                <a:gd name="T7" fmla="*/ 2 h 144"/>
                <a:gd name="T8" fmla="*/ 0 60000 65536"/>
                <a:gd name="T9" fmla="*/ 0 60000 65536"/>
                <a:gd name="T10" fmla="*/ 0 60000 65536"/>
                <a:gd name="T11" fmla="*/ 0 60000 65536"/>
                <a:gd name="T12" fmla="*/ 0 w 152"/>
                <a:gd name="T13" fmla="*/ 0 h 144"/>
                <a:gd name="T14" fmla="*/ 152 w 152"/>
                <a:gd name="T15" fmla="*/ 144 h 144"/>
              </a:gdLst>
              <a:ahLst/>
              <a:cxnLst>
                <a:cxn ang="T8">
                  <a:pos x="T0" y="T1"/>
                </a:cxn>
                <a:cxn ang="T9">
                  <a:pos x="T2" y="T3"/>
                </a:cxn>
                <a:cxn ang="T10">
                  <a:pos x="T4" y="T5"/>
                </a:cxn>
                <a:cxn ang="T11">
                  <a:pos x="T6" y="T7"/>
                </a:cxn>
              </a:cxnLst>
              <a:rect l="T12" t="T13" r="T14" b="T15"/>
              <a:pathLst>
                <a:path w="152" h="144">
                  <a:moveTo>
                    <a:pt x="144" y="0"/>
                  </a:moveTo>
                  <a:cubicBezTo>
                    <a:pt x="72" y="16"/>
                    <a:pt x="0" y="32"/>
                    <a:pt x="0" y="48"/>
                  </a:cubicBezTo>
                  <a:cubicBezTo>
                    <a:pt x="0" y="64"/>
                    <a:pt x="136" y="80"/>
                    <a:pt x="144" y="96"/>
                  </a:cubicBezTo>
                  <a:cubicBezTo>
                    <a:pt x="152" y="112"/>
                    <a:pt x="64" y="128"/>
                    <a:pt x="48" y="144"/>
                  </a:cubicBezTo>
                </a:path>
              </a:pathLst>
            </a:custGeom>
            <a:noFill/>
            <a:ln w="22225">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21190" name="Freeform 708"/>
            <p:cNvSpPr>
              <a:spLocks noChangeAspect="1"/>
            </p:cNvSpPr>
            <p:nvPr/>
          </p:nvSpPr>
          <p:spPr bwMode="auto">
            <a:xfrm>
              <a:off x="5935" y="2644"/>
              <a:ext cx="44" cy="115"/>
            </a:xfrm>
            <a:custGeom>
              <a:avLst/>
              <a:gdLst>
                <a:gd name="T0" fmla="*/ 0 w 152"/>
                <a:gd name="T1" fmla="*/ 0 h 144"/>
                <a:gd name="T2" fmla="*/ 0 w 152"/>
                <a:gd name="T3" fmla="*/ 2 h 144"/>
                <a:gd name="T4" fmla="*/ 0 w 152"/>
                <a:gd name="T5" fmla="*/ 2 h 144"/>
                <a:gd name="T6" fmla="*/ 0 w 152"/>
                <a:gd name="T7" fmla="*/ 2 h 144"/>
                <a:gd name="T8" fmla="*/ 0 60000 65536"/>
                <a:gd name="T9" fmla="*/ 0 60000 65536"/>
                <a:gd name="T10" fmla="*/ 0 60000 65536"/>
                <a:gd name="T11" fmla="*/ 0 60000 65536"/>
                <a:gd name="T12" fmla="*/ 0 w 152"/>
                <a:gd name="T13" fmla="*/ 0 h 144"/>
                <a:gd name="T14" fmla="*/ 152 w 152"/>
                <a:gd name="T15" fmla="*/ 144 h 144"/>
              </a:gdLst>
              <a:ahLst/>
              <a:cxnLst>
                <a:cxn ang="T8">
                  <a:pos x="T0" y="T1"/>
                </a:cxn>
                <a:cxn ang="T9">
                  <a:pos x="T2" y="T3"/>
                </a:cxn>
                <a:cxn ang="T10">
                  <a:pos x="T4" y="T5"/>
                </a:cxn>
                <a:cxn ang="T11">
                  <a:pos x="T6" y="T7"/>
                </a:cxn>
              </a:cxnLst>
              <a:rect l="T12" t="T13" r="T14" b="T15"/>
              <a:pathLst>
                <a:path w="152" h="144">
                  <a:moveTo>
                    <a:pt x="144" y="0"/>
                  </a:moveTo>
                  <a:cubicBezTo>
                    <a:pt x="72" y="16"/>
                    <a:pt x="0" y="32"/>
                    <a:pt x="0" y="48"/>
                  </a:cubicBezTo>
                  <a:cubicBezTo>
                    <a:pt x="0" y="64"/>
                    <a:pt x="136" y="80"/>
                    <a:pt x="144" y="96"/>
                  </a:cubicBezTo>
                  <a:cubicBezTo>
                    <a:pt x="152" y="112"/>
                    <a:pt x="64" y="128"/>
                    <a:pt x="48" y="144"/>
                  </a:cubicBezTo>
                </a:path>
              </a:pathLst>
            </a:custGeom>
            <a:noFill/>
            <a:ln w="22225">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grpSp>
      <p:grpSp>
        <p:nvGrpSpPr>
          <p:cNvPr id="20488" name="Group 637"/>
          <p:cNvGrpSpPr>
            <a:grpSpLocks/>
          </p:cNvGrpSpPr>
          <p:nvPr/>
        </p:nvGrpSpPr>
        <p:grpSpPr bwMode="auto">
          <a:xfrm>
            <a:off x="9666818" y="3098800"/>
            <a:ext cx="899583" cy="787400"/>
            <a:chOff x="5714" y="2480"/>
            <a:chExt cx="478" cy="496"/>
          </a:xfrm>
        </p:grpSpPr>
        <p:sp>
          <p:nvSpPr>
            <p:cNvPr id="21121" name="Line 638"/>
            <p:cNvSpPr>
              <a:spLocks noChangeShapeType="1"/>
            </p:cNvSpPr>
            <p:nvPr/>
          </p:nvSpPr>
          <p:spPr bwMode="auto">
            <a:xfrm rot="-2984052">
              <a:off x="6088" y="2838"/>
              <a:ext cx="0" cy="54"/>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1122" name="Freeform 639"/>
            <p:cNvSpPr>
              <a:spLocks/>
            </p:cNvSpPr>
            <p:nvPr/>
          </p:nvSpPr>
          <p:spPr bwMode="auto">
            <a:xfrm>
              <a:off x="5807" y="2601"/>
              <a:ext cx="230" cy="248"/>
            </a:xfrm>
            <a:custGeom>
              <a:avLst/>
              <a:gdLst>
                <a:gd name="T0" fmla="*/ 1 w 328"/>
                <a:gd name="T1" fmla="*/ 1 h 360"/>
                <a:gd name="T2" fmla="*/ 1 w 328"/>
                <a:gd name="T3" fmla="*/ 1 h 360"/>
                <a:gd name="T4" fmla="*/ 1 w 328"/>
                <a:gd name="T5" fmla="*/ 1 h 360"/>
                <a:gd name="T6" fmla="*/ 1 w 328"/>
                <a:gd name="T7" fmla="*/ 1 h 360"/>
                <a:gd name="T8" fmla="*/ 1 w 328"/>
                <a:gd name="T9" fmla="*/ 1 h 360"/>
                <a:gd name="T10" fmla="*/ 1 w 328"/>
                <a:gd name="T11" fmla="*/ 1 h 360"/>
                <a:gd name="T12" fmla="*/ 1 w 328"/>
                <a:gd name="T13" fmla="*/ 1 h 360"/>
                <a:gd name="T14" fmla="*/ 1 w 328"/>
                <a:gd name="T15" fmla="*/ 1 h 360"/>
                <a:gd name="T16" fmla="*/ 0 60000 65536"/>
                <a:gd name="T17" fmla="*/ 0 60000 65536"/>
                <a:gd name="T18" fmla="*/ 0 60000 65536"/>
                <a:gd name="T19" fmla="*/ 0 60000 65536"/>
                <a:gd name="T20" fmla="*/ 0 60000 65536"/>
                <a:gd name="T21" fmla="*/ 0 60000 65536"/>
                <a:gd name="T22" fmla="*/ 0 60000 65536"/>
                <a:gd name="T23" fmla="*/ 0 60000 65536"/>
                <a:gd name="T24" fmla="*/ 0 w 328"/>
                <a:gd name="T25" fmla="*/ 0 h 360"/>
                <a:gd name="T26" fmla="*/ 328 w 328"/>
                <a:gd name="T27" fmla="*/ 360 h 36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28" h="360">
                  <a:moveTo>
                    <a:pt x="168" y="24"/>
                  </a:moveTo>
                  <a:cubicBezTo>
                    <a:pt x="136" y="48"/>
                    <a:pt x="96" y="120"/>
                    <a:pt x="72" y="168"/>
                  </a:cubicBezTo>
                  <a:cubicBezTo>
                    <a:pt x="48" y="216"/>
                    <a:pt x="0" y="280"/>
                    <a:pt x="24" y="312"/>
                  </a:cubicBezTo>
                  <a:cubicBezTo>
                    <a:pt x="48" y="344"/>
                    <a:pt x="168" y="360"/>
                    <a:pt x="216" y="360"/>
                  </a:cubicBezTo>
                  <a:cubicBezTo>
                    <a:pt x="264" y="360"/>
                    <a:pt x="296" y="344"/>
                    <a:pt x="312" y="312"/>
                  </a:cubicBezTo>
                  <a:cubicBezTo>
                    <a:pt x="328" y="280"/>
                    <a:pt x="320" y="216"/>
                    <a:pt x="312" y="168"/>
                  </a:cubicBezTo>
                  <a:cubicBezTo>
                    <a:pt x="304" y="120"/>
                    <a:pt x="288" y="48"/>
                    <a:pt x="264" y="24"/>
                  </a:cubicBezTo>
                  <a:cubicBezTo>
                    <a:pt x="240" y="0"/>
                    <a:pt x="200" y="0"/>
                    <a:pt x="168" y="24"/>
                  </a:cubicBezTo>
                  <a:close/>
                </a:path>
              </a:pathLst>
            </a:custGeom>
            <a:solidFill>
              <a:srgbClr val="9C763C"/>
            </a:solidFill>
            <a:ln w="28575">
              <a:solidFill>
                <a:schemeClr val="tx2"/>
              </a:solidFill>
              <a:prstDash val="sysDot"/>
              <a:round/>
              <a:headEnd/>
              <a:tailEnd/>
            </a:ln>
          </p:spPr>
          <p:txBody>
            <a:bodyPr wrap="none" anchor="ctr"/>
            <a:lstStyle/>
            <a:p>
              <a:endParaRPr lang="fr-FR"/>
            </a:p>
          </p:txBody>
        </p:sp>
        <p:sp>
          <p:nvSpPr>
            <p:cNvPr id="21123" name="Freeform 640"/>
            <p:cNvSpPr>
              <a:spLocks noChangeAspect="1"/>
            </p:cNvSpPr>
            <p:nvPr/>
          </p:nvSpPr>
          <p:spPr bwMode="auto">
            <a:xfrm>
              <a:off x="5883" y="2689"/>
              <a:ext cx="44" cy="115"/>
            </a:xfrm>
            <a:custGeom>
              <a:avLst/>
              <a:gdLst>
                <a:gd name="T0" fmla="*/ 0 w 152"/>
                <a:gd name="T1" fmla="*/ 0 h 144"/>
                <a:gd name="T2" fmla="*/ 0 w 152"/>
                <a:gd name="T3" fmla="*/ 2 h 144"/>
                <a:gd name="T4" fmla="*/ 0 w 152"/>
                <a:gd name="T5" fmla="*/ 2 h 144"/>
                <a:gd name="T6" fmla="*/ 0 w 152"/>
                <a:gd name="T7" fmla="*/ 2 h 144"/>
                <a:gd name="T8" fmla="*/ 0 60000 65536"/>
                <a:gd name="T9" fmla="*/ 0 60000 65536"/>
                <a:gd name="T10" fmla="*/ 0 60000 65536"/>
                <a:gd name="T11" fmla="*/ 0 60000 65536"/>
                <a:gd name="T12" fmla="*/ 0 w 152"/>
                <a:gd name="T13" fmla="*/ 0 h 144"/>
                <a:gd name="T14" fmla="*/ 152 w 152"/>
                <a:gd name="T15" fmla="*/ 144 h 144"/>
              </a:gdLst>
              <a:ahLst/>
              <a:cxnLst>
                <a:cxn ang="T8">
                  <a:pos x="T0" y="T1"/>
                </a:cxn>
                <a:cxn ang="T9">
                  <a:pos x="T2" y="T3"/>
                </a:cxn>
                <a:cxn ang="T10">
                  <a:pos x="T4" y="T5"/>
                </a:cxn>
                <a:cxn ang="T11">
                  <a:pos x="T6" y="T7"/>
                </a:cxn>
              </a:cxnLst>
              <a:rect l="T12" t="T13" r="T14" b="T15"/>
              <a:pathLst>
                <a:path w="152" h="144">
                  <a:moveTo>
                    <a:pt x="144" y="0"/>
                  </a:moveTo>
                  <a:cubicBezTo>
                    <a:pt x="72" y="16"/>
                    <a:pt x="0" y="32"/>
                    <a:pt x="0" y="48"/>
                  </a:cubicBezTo>
                  <a:cubicBezTo>
                    <a:pt x="0" y="64"/>
                    <a:pt x="136" y="80"/>
                    <a:pt x="144" y="96"/>
                  </a:cubicBezTo>
                  <a:cubicBezTo>
                    <a:pt x="152" y="112"/>
                    <a:pt x="64" y="128"/>
                    <a:pt x="48" y="144"/>
                  </a:cubicBezTo>
                </a:path>
              </a:pathLst>
            </a:custGeom>
            <a:noFill/>
            <a:ln w="22225">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21124" name="Freeform 641"/>
            <p:cNvSpPr>
              <a:spLocks noChangeAspect="1"/>
            </p:cNvSpPr>
            <p:nvPr/>
          </p:nvSpPr>
          <p:spPr bwMode="auto">
            <a:xfrm>
              <a:off x="5948" y="2663"/>
              <a:ext cx="44" cy="115"/>
            </a:xfrm>
            <a:custGeom>
              <a:avLst/>
              <a:gdLst>
                <a:gd name="T0" fmla="*/ 0 w 152"/>
                <a:gd name="T1" fmla="*/ 0 h 144"/>
                <a:gd name="T2" fmla="*/ 0 w 152"/>
                <a:gd name="T3" fmla="*/ 2 h 144"/>
                <a:gd name="T4" fmla="*/ 0 w 152"/>
                <a:gd name="T5" fmla="*/ 2 h 144"/>
                <a:gd name="T6" fmla="*/ 0 w 152"/>
                <a:gd name="T7" fmla="*/ 2 h 144"/>
                <a:gd name="T8" fmla="*/ 0 60000 65536"/>
                <a:gd name="T9" fmla="*/ 0 60000 65536"/>
                <a:gd name="T10" fmla="*/ 0 60000 65536"/>
                <a:gd name="T11" fmla="*/ 0 60000 65536"/>
                <a:gd name="T12" fmla="*/ 0 w 152"/>
                <a:gd name="T13" fmla="*/ 0 h 144"/>
                <a:gd name="T14" fmla="*/ 152 w 152"/>
                <a:gd name="T15" fmla="*/ 144 h 144"/>
              </a:gdLst>
              <a:ahLst/>
              <a:cxnLst>
                <a:cxn ang="T8">
                  <a:pos x="T0" y="T1"/>
                </a:cxn>
                <a:cxn ang="T9">
                  <a:pos x="T2" y="T3"/>
                </a:cxn>
                <a:cxn ang="T10">
                  <a:pos x="T4" y="T5"/>
                </a:cxn>
                <a:cxn ang="T11">
                  <a:pos x="T6" y="T7"/>
                </a:cxn>
              </a:cxnLst>
              <a:rect l="T12" t="T13" r="T14" b="T15"/>
              <a:pathLst>
                <a:path w="152" h="144">
                  <a:moveTo>
                    <a:pt x="144" y="0"/>
                  </a:moveTo>
                  <a:cubicBezTo>
                    <a:pt x="72" y="16"/>
                    <a:pt x="0" y="32"/>
                    <a:pt x="0" y="48"/>
                  </a:cubicBezTo>
                  <a:cubicBezTo>
                    <a:pt x="0" y="64"/>
                    <a:pt x="136" y="80"/>
                    <a:pt x="144" y="96"/>
                  </a:cubicBezTo>
                  <a:cubicBezTo>
                    <a:pt x="152" y="112"/>
                    <a:pt x="64" y="128"/>
                    <a:pt x="48" y="144"/>
                  </a:cubicBezTo>
                </a:path>
              </a:pathLst>
            </a:custGeom>
            <a:noFill/>
            <a:ln w="22225">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21125" name="Line 642"/>
            <p:cNvSpPr>
              <a:spLocks noChangeShapeType="1"/>
            </p:cNvSpPr>
            <p:nvPr/>
          </p:nvSpPr>
          <p:spPr bwMode="auto">
            <a:xfrm>
              <a:off x="5951" y="2499"/>
              <a:ext cx="0" cy="54"/>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1126" name="Line 643"/>
            <p:cNvSpPr>
              <a:spLocks noChangeShapeType="1"/>
            </p:cNvSpPr>
            <p:nvPr/>
          </p:nvSpPr>
          <p:spPr bwMode="auto">
            <a:xfrm rot="2021405" flipH="1">
              <a:off x="6092" y="2596"/>
              <a:ext cx="27" cy="47"/>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1127" name="Oval 644"/>
            <p:cNvSpPr>
              <a:spLocks noChangeArrowheads="1"/>
            </p:cNvSpPr>
            <p:nvPr/>
          </p:nvSpPr>
          <p:spPr bwMode="auto">
            <a:xfrm>
              <a:off x="5903" y="2483"/>
              <a:ext cx="58" cy="58"/>
            </a:xfrm>
            <a:prstGeom prst="ellipse">
              <a:avLst/>
            </a:prstGeom>
            <a:solidFill>
              <a:srgbClr val="B92E30"/>
            </a:solidFill>
            <a:ln w="12700">
              <a:solidFill>
                <a:schemeClr val="tx1"/>
              </a:solidFill>
              <a:round/>
              <a:headEnd/>
              <a:tailEnd/>
            </a:ln>
          </p:spPr>
          <p:txBody>
            <a:bodyPr wrap="none" anchor="ctr"/>
            <a:lstStyle/>
            <a:p>
              <a:endParaRPr lang="fr-FR">
                <a:latin typeface="Calibri" pitchFamily="34" charset="0"/>
              </a:endParaRPr>
            </a:p>
          </p:txBody>
        </p:sp>
        <p:sp>
          <p:nvSpPr>
            <p:cNvPr id="21128" name="Oval 645"/>
            <p:cNvSpPr>
              <a:spLocks noChangeArrowheads="1"/>
            </p:cNvSpPr>
            <p:nvPr/>
          </p:nvSpPr>
          <p:spPr bwMode="auto">
            <a:xfrm>
              <a:off x="5942" y="2486"/>
              <a:ext cx="58"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129" name="Oval 646"/>
            <p:cNvSpPr>
              <a:spLocks noChangeAspect="1" noChangeArrowheads="1"/>
            </p:cNvSpPr>
            <p:nvPr/>
          </p:nvSpPr>
          <p:spPr bwMode="auto">
            <a:xfrm>
              <a:off x="5926" y="2480"/>
              <a:ext cx="49"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130" name="Oval 647"/>
            <p:cNvSpPr>
              <a:spLocks noChangeArrowheads="1"/>
            </p:cNvSpPr>
            <p:nvPr/>
          </p:nvSpPr>
          <p:spPr bwMode="auto">
            <a:xfrm rot="4719394">
              <a:off x="6083" y="2570"/>
              <a:ext cx="46" cy="58"/>
            </a:xfrm>
            <a:prstGeom prst="ellipse">
              <a:avLst/>
            </a:prstGeom>
            <a:solidFill>
              <a:srgbClr val="B92E30"/>
            </a:solidFill>
            <a:ln w="12700">
              <a:solidFill>
                <a:schemeClr val="tx1"/>
              </a:solidFill>
              <a:round/>
              <a:headEnd/>
              <a:tailEnd/>
            </a:ln>
          </p:spPr>
          <p:txBody>
            <a:bodyPr wrap="none" anchor="ctr"/>
            <a:lstStyle/>
            <a:p>
              <a:endParaRPr lang="fr-FR">
                <a:latin typeface="Calibri" pitchFamily="34" charset="0"/>
              </a:endParaRPr>
            </a:p>
          </p:txBody>
        </p:sp>
        <p:sp>
          <p:nvSpPr>
            <p:cNvPr id="21131" name="Oval 648"/>
            <p:cNvSpPr>
              <a:spLocks noChangeArrowheads="1"/>
            </p:cNvSpPr>
            <p:nvPr/>
          </p:nvSpPr>
          <p:spPr bwMode="auto">
            <a:xfrm rot="4719394">
              <a:off x="6101" y="2603"/>
              <a:ext cx="46"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132" name="Oval 649"/>
            <p:cNvSpPr>
              <a:spLocks noChangeArrowheads="1"/>
            </p:cNvSpPr>
            <p:nvPr/>
          </p:nvSpPr>
          <p:spPr bwMode="auto">
            <a:xfrm rot="4719394">
              <a:off x="6102" y="2578"/>
              <a:ext cx="46"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133" name="Line 650"/>
            <p:cNvSpPr>
              <a:spLocks noChangeShapeType="1"/>
            </p:cNvSpPr>
            <p:nvPr/>
          </p:nvSpPr>
          <p:spPr bwMode="auto">
            <a:xfrm rot="4135323" flipH="1">
              <a:off x="6118" y="2738"/>
              <a:ext cx="27" cy="35"/>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1134" name="Oval 651"/>
            <p:cNvSpPr>
              <a:spLocks noChangeArrowheads="1"/>
            </p:cNvSpPr>
            <p:nvPr/>
          </p:nvSpPr>
          <p:spPr bwMode="auto">
            <a:xfrm rot="5700051">
              <a:off x="6127" y="2745"/>
              <a:ext cx="46"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135" name="Oval 652"/>
            <p:cNvSpPr>
              <a:spLocks noChangeArrowheads="1"/>
            </p:cNvSpPr>
            <p:nvPr/>
          </p:nvSpPr>
          <p:spPr bwMode="auto">
            <a:xfrm rot="5700051">
              <a:off x="6133" y="2713"/>
              <a:ext cx="46"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136" name="Oval 653"/>
            <p:cNvSpPr>
              <a:spLocks noChangeAspect="1" noChangeArrowheads="1"/>
            </p:cNvSpPr>
            <p:nvPr/>
          </p:nvSpPr>
          <p:spPr bwMode="auto">
            <a:xfrm rot="5700051">
              <a:off x="6138" y="2731"/>
              <a:ext cx="49"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137" name="Oval 654"/>
            <p:cNvSpPr>
              <a:spLocks noChangeAspect="1" noChangeArrowheads="1"/>
            </p:cNvSpPr>
            <p:nvPr/>
          </p:nvSpPr>
          <p:spPr bwMode="auto">
            <a:xfrm rot="-3438175">
              <a:off x="5747" y="2555"/>
              <a:ext cx="49"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138" name="Oval 655"/>
            <p:cNvSpPr>
              <a:spLocks noChangeArrowheads="1"/>
            </p:cNvSpPr>
            <p:nvPr/>
          </p:nvSpPr>
          <p:spPr bwMode="auto">
            <a:xfrm rot="-3438175">
              <a:off x="5721" y="2591"/>
              <a:ext cx="46"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139" name="Line 656"/>
            <p:cNvSpPr>
              <a:spLocks noChangeShapeType="1"/>
            </p:cNvSpPr>
            <p:nvPr/>
          </p:nvSpPr>
          <p:spPr bwMode="auto">
            <a:xfrm rot="-2984052">
              <a:off x="5765" y="2581"/>
              <a:ext cx="0" cy="54"/>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1140" name="Oval 657"/>
            <p:cNvSpPr>
              <a:spLocks noChangeArrowheads="1"/>
            </p:cNvSpPr>
            <p:nvPr/>
          </p:nvSpPr>
          <p:spPr bwMode="auto">
            <a:xfrm rot="-3438175">
              <a:off x="5726" y="2562"/>
              <a:ext cx="46" cy="69"/>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141" name="Line 658"/>
            <p:cNvSpPr>
              <a:spLocks noChangeShapeType="1"/>
            </p:cNvSpPr>
            <p:nvPr/>
          </p:nvSpPr>
          <p:spPr bwMode="auto">
            <a:xfrm rot="2540379">
              <a:off x="5775" y="2830"/>
              <a:ext cx="0" cy="54"/>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1142" name="Oval 659"/>
            <p:cNvSpPr>
              <a:spLocks noChangeArrowheads="1"/>
            </p:cNvSpPr>
            <p:nvPr/>
          </p:nvSpPr>
          <p:spPr bwMode="auto">
            <a:xfrm rot="2021403">
              <a:off x="5749" y="2855"/>
              <a:ext cx="60"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143" name="Oval 660"/>
            <p:cNvSpPr>
              <a:spLocks noChangeArrowheads="1"/>
            </p:cNvSpPr>
            <p:nvPr/>
          </p:nvSpPr>
          <p:spPr bwMode="auto">
            <a:xfrm rot="2021403">
              <a:off x="5726" y="2826"/>
              <a:ext cx="46" cy="58"/>
            </a:xfrm>
            <a:prstGeom prst="ellipse">
              <a:avLst/>
            </a:prstGeom>
            <a:solidFill>
              <a:srgbClr val="B92E30"/>
            </a:solidFill>
            <a:ln w="12700">
              <a:solidFill>
                <a:schemeClr val="tx1"/>
              </a:solidFill>
              <a:round/>
              <a:headEnd/>
              <a:tailEnd/>
            </a:ln>
          </p:spPr>
          <p:txBody>
            <a:bodyPr wrap="none" anchor="ctr"/>
            <a:lstStyle/>
            <a:p>
              <a:endParaRPr lang="fr-FR">
                <a:latin typeface="Calibri" pitchFamily="34" charset="0"/>
              </a:endParaRPr>
            </a:p>
          </p:txBody>
        </p:sp>
        <p:sp>
          <p:nvSpPr>
            <p:cNvPr id="21144" name="Oval 661"/>
            <p:cNvSpPr>
              <a:spLocks noChangeAspect="1" noChangeArrowheads="1"/>
            </p:cNvSpPr>
            <p:nvPr/>
          </p:nvSpPr>
          <p:spPr bwMode="auto">
            <a:xfrm rot="2102340">
              <a:off x="5739" y="2848"/>
              <a:ext cx="49"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145" name="Oval 662"/>
            <p:cNvSpPr>
              <a:spLocks noChangeAspect="1" noChangeArrowheads="1"/>
            </p:cNvSpPr>
            <p:nvPr/>
          </p:nvSpPr>
          <p:spPr bwMode="auto">
            <a:xfrm rot="-3438175">
              <a:off x="6085" y="2835"/>
              <a:ext cx="49"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146" name="Oval 663"/>
            <p:cNvSpPr>
              <a:spLocks noChangeArrowheads="1"/>
            </p:cNvSpPr>
            <p:nvPr/>
          </p:nvSpPr>
          <p:spPr bwMode="auto">
            <a:xfrm rot="-3438175">
              <a:off x="6067" y="2857"/>
              <a:ext cx="46"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147" name="Oval 664"/>
            <p:cNvSpPr>
              <a:spLocks noChangeArrowheads="1"/>
            </p:cNvSpPr>
            <p:nvPr/>
          </p:nvSpPr>
          <p:spPr bwMode="auto">
            <a:xfrm rot="-3438175">
              <a:off x="6081" y="2849"/>
              <a:ext cx="46"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148" name="Line 665"/>
            <p:cNvSpPr>
              <a:spLocks noChangeShapeType="1"/>
            </p:cNvSpPr>
            <p:nvPr/>
          </p:nvSpPr>
          <p:spPr bwMode="auto">
            <a:xfrm rot="709149">
              <a:off x="5902" y="2907"/>
              <a:ext cx="0" cy="54"/>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1149" name="Oval 666"/>
            <p:cNvSpPr>
              <a:spLocks noChangeAspect="1" noChangeArrowheads="1"/>
            </p:cNvSpPr>
            <p:nvPr/>
          </p:nvSpPr>
          <p:spPr bwMode="auto">
            <a:xfrm rot="460228">
              <a:off x="5895" y="2918"/>
              <a:ext cx="49"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150" name="Oval 667"/>
            <p:cNvSpPr>
              <a:spLocks noChangeAspect="1" noChangeArrowheads="1"/>
            </p:cNvSpPr>
            <p:nvPr/>
          </p:nvSpPr>
          <p:spPr bwMode="auto">
            <a:xfrm rot="460228">
              <a:off x="5853" y="2910"/>
              <a:ext cx="49"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151" name="Oval 668"/>
            <p:cNvSpPr>
              <a:spLocks noChangeAspect="1" noChangeArrowheads="1"/>
            </p:cNvSpPr>
            <p:nvPr/>
          </p:nvSpPr>
          <p:spPr bwMode="auto">
            <a:xfrm rot="460228">
              <a:off x="5872" y="2918"/>
              <a:ext cx="49"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152" name="Oval 669"/>
            <p:cNvSpPr>
              <a:spLocks noChangeArrowheads="1"/>
            </p:cNvSpPr>
            <p:nvPr/>
          </p:nvSpPr>
          <p:spPr bwMode="invGray">
            <a:xfrm>
              <a:off x="5763" y="2563"/>
              <a:ext cx="336" cy="336"/>
            </a:xfrm>
            <a:prstGeom prst="ellipse">
              <a:avLst/>
            </a:prstGeom>
            <a:gradFill rotWithShape="0">
              <a:gsLst>
                <a:gs pos="0">
                  <a:srgbClr val="B1BB81"/>
                </a:gs>
                <a:gs pos="100000">
                  <a:srgbClr val="3E422E"/>
                </a:gs>
              </a:gsLst>
              <a:path path="rect">
                <a:fillToRect l="100000" b="100000"/>
              </a:path>
            </a:gradFill>
            <a:ln w="25400">
              <a:solidFill>
                <a:srgbClr val="FFFFFF"/>
              </a:solidFill>
              <a:round/>
              <a:headEnd/>
              <a:tailEnd/>
            </a:ln>
          </p:spPr>
          <p:txBody>
            <a:bodyPr/>
            <a:lstStyle/>
            <a:p>
              <a:endParaRPr lang="fr-FR">
                <a:latin typeface="Calibri" pitchFamily="34" charset="0"/>
              </a:endParaRPr>
            </a:p>
          </p:txBody>
        </p:sp>
        <p:sp>
          <p:nvSpPr>
            <p:cNvPr id="21153" name="Freeform 670"/>
            <p:cNvSpPr>
              <a:spLocks/>
            </p:cNvSpPr>
            <p:nvPr/>
          </p:nvSpPr>
          <p:spPr bwMode="auto">
            <a:xfrm>
              <a:off x="5801" y="2583"/>
              <a:ext cx="230" cy="288"/>
            </a:xfrm>
            <a:custGeom>
              <a:avLst/>
              <a:gdLst>
                <a:gd name="T0" fmla="*/ 1 w 328"/>
                <a:gd name="T1" fmla="*/ 2 h 360"/>
                <a:gd name="T2" fmla="*/ 1 w 328"/>
                <a:gd name="T3" fmla="*/ 2 h 360"/>
                <a:gd name="T4" fmla="*/ 1 w 328"/>
                <a:gd name="T5" fmla="*/ 2 h 360"/>
                <a:gd name="T6" fmla="*/ 1 w 328"/>
                <a:gd name="T7" fmla="*/ 2 h 360"/>
                <a:gd name="T8" fmla="*/ 1 w 328"/>
                <a:gd name="T9" fmla="*/ 2 h 360"/>
                <a:gd name="T10" fmla="*/ 1 w 328"/>
                <a:gd name="T11" fmla="*/ 2 h 360"/>
                <a:gd name="T12" fmla="*/ 1 w 328"/>
                <a:gd name="T13" fmla="*/ 2 h 360"/>
                <a:gd name="T14" fmla="*/ 1 w 328"/>
                <a:gd name="T15" fmla="*/ 2 h 360"/>
                <a:gd name="T16" fmla="*/ 0 60000 65536"/>
                <a:gd name="T17" fmla="*/ 0 60000 65536"/>
                <a:gd name="T18" fmla="*/ 0 60000 65536"/>
                <a:gd name="T19" fmla="*/ 0 60000 65536"/>
                <a:gd name="T20" fmla="*/ 0 60000 65536"/>
                <a:gd name="T21" fmla="*/ 0 60000 65536"/>
                <a:gd name="T22" fmla="*/ 0 60000 65536"/>
                <a:gd name="T23" fmla="*/ 0 60000 65536"/>
                <a:gd name="T24" fmla="*/ 0 w 328"/>
                <a:gd name="T25" fmla="*/ 0 h 360"/>
                <a:gd name="T26" fmla="*/ 328 w 328"/>
                <a:gd name="T27" fmla="*/ 360 h 36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28" h="360">
                  <a:moveTo>
                    <a:pt x="168" y="24"/>
                  </a:moveTo>
                  <a:cubicBezTo>
                    <a:pt x="136" y="48"/>
                    <a:pt x="96" y="120"/>
                    <a:pt x="72" y="168"/>
                  </a:cubicBezTo>
                  <a:cubicBezTo>
                    <a:pt x="48" y="216"/>
                    <a:pt x="0" y="280"/>
                    <a:pt x="24" y="312"/>
                  </a:cubicBezTo>
                  <a:cubicBezTo>
                    <a:pt x="48" y="344"/>
                    <a:pt x="168" y="360"/>
                    <a:pt x="216" y="360"/>
                  </a:cubicBezTo>
                  <a:cubicBezTo>
                    <a:pt x="264" y="360"/>
                    <a:pt x="296" y="344"/>
                    <a:pt x="312" y="312"/>
                  </a:cubicBezTo>
                  <a:cubicBezTo>
                    <a:pt x="328" y="280"/>
                    <a:pt x="320" y="216"/>
                    <a:pt x="312" y="168"/>
                  </a:cubicBezTo>
                  <a:cubicBezTo>
                    <a:pt x="304" y="120"/>
                    <a:pt x="288" y="48"/>
                    <a:pt x="264" y="24"/>
                  </a:cubicBezTo>
                  <a:cubicBezTo>
                    <a:pt x="240" y="0"/>
                    <a:pt x="200" y="0"/>
                    <a:pt x="168" y="24"/>
                  </a:cubicBezTo>
                  <a:close/>
                </a:path>
              </a:pathLst>
            </a:custGeom>
            <a:gradFill rotWithShape="0">
              <a:gsLst>
                <a:gs pos="0">
                  <a:srgbClr val="9C763C"/>
                </a:gs>
                <a:gs pos="100000">
                  <a:srgbClr val="43331A"/>
                </a:gs>
              </a:gsLst>
              <a:path path="rect">
                <a:fillToRect l="100000" b="100000"/>
              </a:path>
            </a:gradFill>
            <a:ln w="25400" cap="rnd">
              <a:solidFill>
                <a:srgbClr val="D8C6BC"/>
              </a:solidFill>
              <a:prstDash val="sysDot"/>
              <a:round/>
              <a:headEnd/>
              <a:tailEnd/>
            </a:ln>
          </p:spPr>
          <p:txBody>
            <a:bodyPr wrap="none" anchor="ctr"/>
            <a:lstStyle/>
            <a:p>
              <a:endParaRPr lang="fr-FR"/>
            </a:p>
          </p:txBody>
        </p:sp>
        <p:sp>
          <p:nvSpPr>
            <p:cNvPr id="21154" name="Freeform 671"/>
            <p:cNvSpPr>
              <a:spLocks noChangeAspect="1"/>
            </p:cNvSpPr>
            <p:nvPr/>
          </p:nvSpPr>
          <p:spPr bwMode="auto">
            <a:xfrm>
              <a:off x="5863" y="2712"/>
              <a:ext cx="44" cy="115"/>
            </a:xfrm>
            <a:custGeom>
              <a:avLst/>
              <a:gdLst>
                <a:gd name="T0" fmla="*/ 0 w 152"/>
                <a:gd name="T1" fmla="*/ 0 h 144"/>
                <a:gd name="T2" fmla="*/ 0 w 152"/>
                <a:gd name="T3" fmla="*/ 2 h 144"/>
                <a:gd name="T4" fmla="*/ 0 w 152"/>
                <a:gd name="T5" fmla="*/ 2 h 144"/>
                <a:gd name="T6" fmla="*/ 0 w 152"/>
                <a:gd name="T7" fmla="*/ 2 h 144"/>
                <a:gd name="T8" fmla="*/ 0 60000 65536"/>
                <a:gd name="T9" fmla="*/ 0 60000 65536"/>
                <a:gd name="T10" fmla="*/ 0 60000 65536"/>
                <a:gd name="T11" fmla="*/ 0 60000 65536"/>
                <a:gd name="T12" fmla="*/ 0 w 152"/>
                <a:gd name="T13" fmla="*/ 0 h 144"/>
                <a:gd name="T14" fmla="*/ 152 w 152"/>
                <a:gd name="T15" fmla="*/ 144 h 144"/>
              </a:gdLst>
              <a:ahLst/>
              <a:cxnLst>
                <a:cxn ang="T8">
                  <a:pos x="T0" y="T1"/>
                </a:cxn>
                <a:cxn ang="T9">
                  <a:pos x="T2" y="T3"/>
                </a:cxn>
                <a:cxn ang="T10">
                  <a:pos x="T4" y="T5"/>
                </a:cxn>
                <a:cxn ang="T11">
                  <a:pos x="T6" y="T7"/>
                </a:cxn>
              </a:cxnLst>
              <a:rect l="T12" t="T13" r="T14" b="T15"/>
              <a:pathLst>
                <a:path w="152" h="144">
                  <a:moveTo>
                    <a:pt x="144" y="0"/>
                  </a:moveTo>
                  <a:cubicBezTo>
                    <a:pt x="72" y="16"/>
                    <a:pt x="0" y="32"/>
                    <a:pt x="0" y="48"/>
                  </a:cubicBezTo>
                  <a:cubicBezTo>
                    <a:pt x="0" y="64"/>
                    <a:pt x="136" y="80"/>
                    <a:pt x="144" y="96"/>
                  </a:cubicBezTo>
                  <a:cubicBezTo>
                    <a:pt x="152" y="112"/>
                    <a:pt x="64" y="128"/>
                    <a:pt x="48" y="144"/>
                  </a:cubicBezTo>
                </a:path>
              </a:pathLst>
            </a:custGeom>
            <a:noFill/>
            <a:ln w="22225">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21155" name="Freeform 672"/>
            <p:cNvSpPr>
              <a:spLocks noChangeAspect="1"/>
            </p:cNvSpPr>
            <p:nvPr/>
          </p:nvSpPr>
          <p:spPr bwMode="auto">
            <a:xfrm>
              <a:off x="5935" y="2644"/>
              <a:ext cx="44" cy="115"/>
            </a:xfrm>
            <a:custGeom>
              <a:avLst/>
              <a:gdLst>
                <a:gd name="T0" fmla="*/ 0 w 152"/>
                <a:gd name="T1" fmla="*/ 0 h 144"/>
                <a:gd name="T2" fmla="*/ 0 w 152"/>
                <a:gd name="T3" fmla="*/ 2 h 144"/>
                <a:gd name="T4" fmla="*/ 0 w 152"/>
                <a:gd name="T5" fmla="*/ 2 h 144"/>
                <a:gd name="T6" fmla="*/ 0 w 152"/>
                <a:gd name="T7" fmla="*/ 2 h 144"/>
                <a:gd name="T8" fmla="*/ 0 60000 65536"/>
                <a:gd name="T9" fmla="*/ 0 60000 65536"/>
                <a:gd name="T10" fmla="*/ 0 60000 65536"/>
                <a:gd name="T11" fmla="*/ 0 60000 65536"/>
                <a:gd name="T12" fmla="*/ 0 w 152"/>
                <a:gd name="T13" fmla="*/ 0 h 144"/>
                <a:gd name="T14" fmla="*/ 152 w 152"/>
                <a:gd name="T15" fmla="*/ 144 h 144"/>
              </a:gdLst>
              <a:ahLst/>
              <a:cxnLst>
                <a:cxn ang="T8">
                  <a:pos x="T0" y="T1"/>
                </a:cxn>
                <a:cxn ang="T9">
                  <a:pos x="T2" y="T3"/>
                </a:cxn>
                <a:cxn ang="T10">
                  <a:pos x="T4" y="T5"/>
                </a:cxn>
                <a:cxn ang="T11">
                  <a:pos x="T6" y="T7"/>
                </a:cxn>
              </a:cxnLst>
              <a:rect l="T12" t="T13" r="T14" b="T15"/>
              <a:pathLst>
                <a:path w="152" h="144">
                  <a:moveTo>
                    <a:pt x="144" y="0"/>
                  </a:moveTo>
                  <a:cubicBezTo>
                    <a:pt x="72" y="16"/>
                    <a:pt x="0" y="32"/>
                    <a:pt x="0" y="48"/>
                  </a:cubicBezTo>
                  <a:cubicBezTo>
                    <a:pt x="0" y="64"/>
                    <a:pt x="136" y="80"/>
                    <a:pt x="144" y="96"/>
                  </a:cubicBezTo>
                  <a:cubicBezTo>
                    <a:pt x="152" y="112"/>
                    <a:pt x="64" y="128"/>
                    <a:pt x="48" y="144"/>
                  </a:cubicBezTo>
                </a:path>
              </a:pathLst>
            </a:custGeom>
            <a:noFill/>
            <a:ln w="22225">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grpSp>
      <p:grpSp>
        <p:nvGrpSpPr>
          <p:cNvPr id="20489" name="Group 529"/>
          <p:cNvGrpSpPr>
            <a:grpSpLocks/>
          </p:cNvGrpSpPr>
          <p:nvPr/>
        </p:nvGrpSpPr>
        <p:grpSpPr bwMode="auto">
          <a:xfrm>
            <a:off x="9395885" y="3022600"/>
            <a:ext cx="899583" cy="787400"/>
            <a:chOff x="5714" y="2480"/>
            <a:chExt cx="478" cy="496"/>
          </a:xfrm>
        </p:grpSpPr>
        <p:sp>
          <p:nvSpPr>
            <p:cNvPr id="21086" name="Line 530"/>
            <p:cNvSpPr>
              <a:spLocks noChangeShapeType="1"/>
            </p:cNvSpPr>
            <p:nvPr/>
          </p:nvSpPr>
          <p:spPr bwMode="auto">
            <a:xfrm rot="-2984052">
              <a:off x="6088" y="2838"/>
              <a:ext cx="0" cy="54"/>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1087" name="Freeform 531"/>
            <p:cNvSpPr>
              <a:spLocks/>
            </p:cNvSpPr>
            <p:nvPr/>
          </p:nvSpPr>
          <p:spPr bwMode="auto">
            <a:xfrm>
              <a:off x="5807" y="2601"/>
              <a:ext cx="230" cy="248"/>
            </a:xfrm>
            <a:custGeom>
              <a:avLst/>
              <a:gdLst>
                <a:gd name="T0" fmla="*/ 1 w 328"/>
                <a:gd name="T1" fmla="*/ 1 h 360"/>
                <a:gd name="T2" fmla="*/ 1 w 328"/>
                <a:gd name="T3" fmla="*/ 1 h 360"/>
                <a:gd name="T4" fmla="*/ 1 w 328"/>
                <a:gd name="T5" fmla="*/ 1 h 360"/>
                <a:gd name="T6" fmla="*/ 1 w 328"/>
                <a:gd name="T7" fmla="*/ 1 h 360"/>
                <a:gd name="T8" fmla="*/ 1 w 328"/>
                <a:gd name="T9" fmla="*/ 1 h 360"/>
                <a:gd name="T10" fmla="*/ 1 w 328"/>
                <a:gd name="T11" fmla="*/ 1 h 360"/>
                <a:gd name="T12" fmla="*/ 1 w 328"/>
                <a:gd name="T13" fmla="*/ 1 h 360"/>
                <a:gd name="T14" fmla="*/ 1 w 328"/>
                <a:gd name="T15" fmla="*/ 1 h 360"/>
                <a:gd name="T16" fmla="*/ 0 60000 65536"/>
                <a:gd name="T17" fmla="*/ 0 60000 65536"/>
                <a:gd name="T18" fmla="*/ 0 60000 65536"/>
                <a:gd name="T19" fmla="*/ 0 60000 65536"/>
                <a:gd name="T20" fmla="*/ 0 60000 65536"/>
                <a:gd name="T21" fmla="*/ 0 60000 65536"/>
                <a:gd name="T22" fmla="*/ 0 60000 65536"/>
                <a:gd name="T23" fmla="*/ 0 60000 65536"/>
                <a:gd name="T24" fmla="*/ 0 w 328"/>
                <a:gd name="T25" fmla="*/ 0 h 360"/>
                <a:gd name="T26" fmla="*/ 328 w 328"/>
                <a:gd name="T27" fmla="*/ 360 h 36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28" h="360">
                  <a:moveTo>
                    <a:pt x="168" y="24"/>
                  </a:moveTo>
                  <a:cubicBezTo>
                    <a:pt x="136" y="48"/>
                    <a:pt x="96" y="120"/>
                    <a:pt x="72" y="168"/>
                  </a:cubicBezTo>
                  <a:cubicBezTo>
                    <a:pt x="48" y="216"/>
                    <a:pt x="0" y="280"/>
                    <a:pt x="24" y="312"/>
                  </a:cubicBezTo>
                  <a:cubicBezTo>
                    <a:pt x="48" y="344"/>
                    <a:pt x="168" y="360"/>
                    <a:pt x="216" y="360"/>
                  </a:cubicBezTo>
                  <a:cubicBezTo>
                    <a:pt x="264" y="360"/>
                    <a:pt x="296" y="344"/>
                    <a:pt x="312" y="312"/>
                  </a:cubicBezTo>
                  <a:cubicBezTo>
                    <a:pt x="328" y="280"/>
                    <a:pt x="320" y="216"/>
                    <a:pt x="312" y="168"/>
                  </a:cubicBezTo>
                  <a:cubicBezTo>
                    <a:pt x="304" y="120"/>
                    <a:pt x="288" y="48"/>
                    <a:pt x="264" y="24"/>
                  </a:cubicBezTo>
                  <a:cubicBezTo>
                    <a:pt x="240" y="0"/>
                    <a:pt x="200" y="0"/>
                    <a:pt x="168" y="24"/>
                  </a:cubicBezTo>
                  <a:close/>
                </a:path>
              </a:pathLst>
            </a:custGeom>
            <a:solidFill>
              <a:srgbClr val="9C763C"/>
            </a:solidFill>
            <a:ln w="28575">
              <a:solidFill>
                <a:schemeClr val="tx2"/>
              </a:solidFill>
              <a:prstDash val="sysDot"/>
              <a:round/>
              <a:headEnd/>
              <a:tailEnd/>
            </a:ln>
          </p:spPr>
          <p:txBody>
            <a:bodyPr wrap="none" anchor="ctr"/>
            <a:lstStyle/>
            <a:p>
              <a:endParaRPr lang="fr-FR"/>
            </a:p>
          </p:txBody>
        </p:sp>
        <p:sp>
          <p:nvSpPr>
            <p:cNvPr id="21088" name="Freeform 532"/>
            <p:cNvSpPr>
              <a:spLocks noChangeAspect="1"/>
            </p:cNvSpPr>
            <p:nvPr/>
          </p:nvSpPr>
          <p:spPr bwMode="auto">
            <a:xfrm>
              <a:off x="5883" y="2689"/>
              <a:ext cx="44" cy="115"/>
            </a:xfrm>
            <a:custGeom>
              <a:avLst/>
              <a:gdLst>
                <a:gd name="T0" fmla="*/ 0 w 152"/>
                <a:gd name="T1" fmla="*/ 0 h 144"/>
                <a:gd name="T2" fmla="*/ 0 w 152"/>
                <a:gd name="T3" fmla="*/ 2 h 144"/>
                <a:gd name="T4" fmla="*/ 0 w 152"/>
                <a:gd name="T5" fmla="*/ 2 h 144"/>
                <a:gd name="T6" fmla="*/ 0 w 152"/>
                <a:gd name="T7" fmla="*/ 2 h 144"/>
                <a:gd name="T8" fmla="*/ 0 60000 65536"/>
                <a:gd name="T9" fmla="*/ 0 60000 65536"/>
                <a:gd name="T10" fmla="*/ 0 60000 65536"/>
                <a:gd name="T11" fmla="*/ 0 60000 65536"/>
                <a:gd name="T12" fmla="*/ 0 w 152"/>
                <a:gd name="T13" fmla="*/ 0 h 144"/>
                <a:gd name="T14" fmla="*/ 152 w 152"/>
                <a:gd name="T15" fmla="*/ 144 h 144"/>
              </a:gdLst>
              <a:ahLst/>
              <a:cxnLst>
                <a:cxn ang="T8">
                  <a:pos x="T0" y="T1"/>
                </a:cxn>
                <a:cxn ang="T9">
                  <a:pos x="T2" y="T3"/>
                </a:cxn>
                <a:cxn ang="T10">
                  <a:pos x="T4" y="T5"/>
                </a:cxn>
                <a:cxn ang="T11">
                  <a:pos x="T6" y="T7"/>
                </a:cxn>
              </a:cxnLst>
              <a:rect l="T12" t="T13" r="T14" b="T15"/>
              <a:pathLst>
                <a:path w="152" h="144">
                  <a:moveTo>
                    <a:pt x="144" y="0"/>
                  </a:moveTo>
                  <a:cubicBezTo>
                    <a:pt x="72" y="16"/>
                    <a:pt x="0" y="32"/>
                    <a:pt x="0" y="48"/>
                  </a:cubicBezTo>
                  <a:cubicBezTo>
                    <a:pt x="0" y="64"/>
                    <a:pt x="136" y="80"/>
                    <a:pt x="144" y="96"/>
                  </a:cubicBezTo>
                  <a:cubicBezTo>
                    <a:pt x="152" y="112"/>
                    <a:pt x="64" y="128"/>
                    <a:pt x="48" y="144"/>
                  </a:cubicBezTo>
                </a:path>
              </a:pathLst>
            </a:custGeom>
            <a:noFill/>
            <a:ln w="22225">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21089" name="Freeform 533"/>
            <p:cNvSpPr>
              <a:spLocks noChangeAspect="1"/>
            </p:cNvSpPr>
            <p:nvPr/>
          </p:nvSpPr>
          <p:spPr bwMode="auto">
            <a:xfrm>
              <a:off x="5948" y="2663"/>
              <a:ext cx="44" cy="115"/>
            </a:xfrm>
            <a:custGeom>
              <a:avLst/>
              <a:gdLst>
                <a:gd name="T0" fmla="*/ 0 w 152"/>
                <a:gd name="T1" fmla="*/ 0 h 144"/>
                <a:gd name="T2" fmla="*/ 0 w 152"/>
                <a:gd name="T3" fmla="*/ 2 h 144"/>
                <a:gd name="T4" fmla="*/ 0 w 152"/>
                <a:gd name="T5" fmla="*/ 2 h 144"/>
                <a:gd name="T6" fmla="*/ 0 w 152"/>
                <a:gd name="T7" fmla="*/ 2 h 144"/>
                <a:gd name="T8" fmla="*/ 0 60000 65536"/>
                <a:gd name="T9" fmla="*/ 0 60000 65536"/>
                <a:gd name="T10" fmla="*/ 0 60000 65536"/>
                <a:gd name="T11" fmla="*/ 0 60000 65536"/>
                <a:gd name="T12" fmla="*/ 0 w 152"/>
                <a:gd name="T13" fmla="*/ 0 h 144"/>
                <a:gd name="T14" fmla="*/ 152 w 152"/>
                <a:gd name="T15" fmla="*/ 144 h 144"/>
              </a:gdLst>
              <a:ahLst/>
              <a:cxnLst>
                <a:cxn ang="T8">
                  <a:pos x="T0" y="T1"/>
                </a:cxn>
                <a:cxn ang="T9">
                  <a:pos x="T2" y="T3"/>
                </a:cxn>
                <a:cxn ang="T10">
                  <a:pos x="T4" y="T5"/>
                </a:cxn>
                <a:cxn ang="T11">
                  <a:pos x="T6" y="T7"/>
                </a:cxn>
              </a:cxnLst>
              <a:rect l="T12" t="T13" r="T14" b="T15"/>
              <a:pathLst>
                <a:path w="152" h="144">
                  <a:moveTo>
                    <a:pt x="144" y="0"/>
                  </a:moveTo>
                  <a:cubicBezTo>
                    <a:pt x="72" y="16"/>
                    <a:pt x="0" y="32"/>
                    <a:pt x="0" y="48"/>
                  </a:cubicBezTo>
                  <a:cubicBezTo>
                    <a:pt x="0" y="64"/>
                    <a:pt x="136" y="80"/>
                    <a:pt x="144" y="96"/>
                  </a:cubicBezTo>
                  <a:cubicBezTo>
                    <a:pt x="152" y="112"/>
                    <a:pt x="64" y="128"/>
                    <a:pt x="48" y="144"/>
                  </a:cubicBezTo>
                </a:path>
              </a:pathLst>
            </a:custGeom>
            <a:noFill/>
            <a:ln w="22225">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21090" name="Line 534"/>
            <p:cNvSpPr>
              <a:spLocks noChangeShapeType="1"/>
            </p:cNvSpPr>
            <p:nvPr/>
          </p:nvSpPr>
          <p:spPr bwMode="auto">
            <a:xfrm>
              <a:off x="5951" y="2499"/>
              <a:ext cx="0" cy="54"/>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1091" name="Line 535"/>
            <p:cNvSpPr>
              <a:spLocks noChangeShapeType="1"/>
            </p:cNvSpPr>
            <p:nvPr/>
          </p:nvSpPr>
          <p:spPr bwMode="auto">
            <a:xfrm rot="2021405" flipH="1">
              <a:off x="6092" y="2596"/>
              <a:ext cx="27" cy="47"/>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1092" name="Oval 536"/>
            <p:cNvSpPr>
              <a:spLocks noChangeArrowheads="1"/>
            </p:cNvSpPr>
            <p:nvPr/>
          </p:nvSpPr>
          <p:spPr bwMode="auto">
            <a:xfrm>
              <a:off x="5903" y="2483"/>
              <a:ext cx="58" cy="58"/>
            </a:xfrm>
            <a:prstGeom prst="ellipse">
              <a:avLst/>
            </a:prstGeom>
            <a:solidFill>
              <a:srgbClr val="B92E30"/>
            </a:solidFill>
            <a:ln w="12700">
              <a:solidFill>
                <a:schemeClr val="tx1"/>
              </a:solidFill>
              <a:round/>
              <a:headEnd/>
              <a:tailEnd/>
            </a:ln>
          </p:spPr>
          <p:txBody>
            <a:bodyPr wrap="none" anchor="ctr"/>
            <a:lstStyle/>
            <a:p>
              <a:endParaRPr lang="fr-FR">
                <a:latin typeface="Calibri" pitchFamily="34" charset="0"/>
              </a:endParaRPr>
            </a:p>
          </p:txBody>
        </p:sp>
        <p:sp>
          <p:nvSpPr>
            <p:cNvPr id="21093" name="Oval 537"/>
            <p:cNvSpPr>
              <a:spLocks noChangeArrowheads="1"/>
            </p:cNvSpPr>
            <p:nvPr/>
          </p:nvSpPr>
          <p:spPr bwMode="auto">
            <a:xfrm>
              <a:off x="5942" y="2486"/>
              <a:ext cx="58"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094" name="Oval 538"/>
            <p:cNvSpPr>
              <a:spLocks noChangeAspect="1" noChangeArrowheads="1"/>
            </p:cNvSpPr>
            <p:nvPr/>
          </p:nvSpPr>
          <p:spPr bwMode="auto">
            <a:xfrm>
              <a:off x="5926" y="2480"/>
              <a:ext cx="49"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095" name="Oval 539"/>
            <p:cNvSpPr>
              <a:spLocks noChangeArrowheads="1"/>
            </p:cNvSpPr>
            <p:nvPr/>
          </p:nvSpPr>
          <p:spPr bwMode="auto">
            <a:xfrm rot="4719394">
              <a:off x="6083" y="2570"/>
              <a:ext cx="46" cy="58"/>
            </a:xfrm>
            <a:prstGeom prst="ellipse">
              <a:avLst/>
            </a:prstGeom>
            <a:solidFill>
              <a:srgbClr val="B92E30"/>
            </a:solidFill>
            <a:ln w="12700">
              <a:solidFill>
                <a:schemeClr val="tx1"/>
              </a:solidFill>
              <a:round/>
              <a:headEnd/>
              <a:tailEnd/>
            </a:ln>
          </p:spPr>
          <p:txBody>
            <a:bodyPr wrap="none" anchor="ctr"/>
            <a:lstStyle/>
            <a:p>
              <a:endParaRPr lang="fr-FR">
                <a:latin typeface="Calibri" pitchFamily="34" charset="0"/>
              </a:endParaRPr>
            </a:p>
          </p:txBody>
        </p:sp>
        <p:sp>
          <p:nvSpPr>
            <p:cNvPr id="21096" name="Oval 540"/>
            <p:cNvSpPr>
              <a:spLocks noChangeArrowheads="1"/>
            </p:cNvSpPr>
            <p:nvPr/>
          </p:nvSpPr>
          <p:spPr bwMode="auto">
            <a:xfrm rot="4719394">
              <a:off x="6101" y="2603"/>
              <a:ext cx="46"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097" name="Oval 541"/>
            <p:cNvSpPr>
              <a:spLocks noChangeArrowheads="1"/>
            </p:cNvSpPr>
            <p:nvPr/>
          </p:nvSpPr>
          <p:spPr bwMode="auto">
            <a:xfrm rot="4719394">
              <a:off x="6102" y="2578"/>
              <a:ext cx="46"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098" name="Line 542"/>
            <p:cNvSpPr>
              <a:spLocks noChangeShapeType="1"/>
            </p:cNvSpPr>
            <p:nvPr/>
          </p:nvSpPr>
          <p:spPr bwMode="auto">
            <a:xfrm rot="4135323" flipH="1">
              <a:off x="6118" y="2738"/>
              <a:ext cx="27" cy="35"/>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1099" name="Oval 543"/>
            <p:cNvSpPr>
              <a:spLocks noChangeArrowheads="1"/>
            </p:cNvSpPr>
            <p:nvPr/>
          </p:nvSpPr>
          <p:spPr bwMode="auto">
            <a:xfrm rot="5700051">
              <a:off x="6127" y="2745"/>
              <a:ext cx="46"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100" name="Oval 544"/>
            <p:cNvSpPr>
              <a:spLocks noChangeArrowheads="1"/>
            </p:cNvSpPr>
            <p:nvPr/>
          </p:nvSpPr>
          <p:spPr bwMode="auto">
            <a:xfrm rot="5700051">
              <a:off x="6133" y="2713"/>
              <a:ext cx="46"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101" name="Oval 545"/>
            <p:cNvSpPr>
              <a:spLocks noChangeAspect="1" noChangeArrowheads="1"/>
            </p:cNvSpPr>
            <p:nvPr/>
          </p:nvSpPr>
          <p:spPr bwMode="auto">
            <a:xfrm rot="5700051">
              <a:off x="6138" y="2731"/>
              <a:ext cx="49"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102" name="Oval 546"/>
            <p:cNvSpPr>
              <a:spLocks noChangeAspect="1" noChangeArrowheads="1"/>
            </p:cNvSpPr>
            <p:nvPr/>
          </p:nvSpPr>
          <p:spPr bwMode="auto">
            <a:xfrm rot="-3438175">
              <a:off x="5747" y="2555"/>
              <a:ext cx="49"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103" name="Oval 547"/>
            <p:cNvSpPr>
              <a:spLocks noChangeArrowheads="1"/>
            </p:cNvSpPr>
            <p:nvPr/>
          </p:nvSpPr>
          <p:spPr bwMode="auto">
            <a:xfrm rot="-3438175">
              <a:off x="5721" y="2591"/>
              <a:ext cx="46"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104" name="Line 548"/>
            <p:cNvSpPr>
              <a:spLocks noChangeShapeType="1"/>
            </p:cNvSpPr>
            <p:nvPr/>
          </p:nvSpPr>
          <p:spPr bwMode="auto">
            <a:xfrm rot="-2984052">
              <a:off x="5765" y="2581"/>
              <a:ext cx="0" cy="54"/>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1105" name="Oval 549"/>
            <p:cNvSpPr>
              <a:spLocks noChangeArrowheads="1"/>
            </p:cNvSpPr>
            <p:nvPr/>
          </p:nvSpPr>
          <p:spPr bwMode="auto">
            <a:xfrm rot="-3438175">
              <a:off x="5726" y="2562"/>
              <a:ext cx="46" cy="69"/>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106" name="Line 550"/>
            <p:cNvSpPr>
              <a:spLocks noChangeShapeType="1"/>
            </p:cNvSpPr>
            <p:nvPr/>
          </p:nvSpPr>
          <p:spPr bwMode="auto">
            <a:xfrm rot="2540379">
              <a:off x="5775" y="2830"/>
              <a:ext cx="0" cy="54"/>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1107" name="Oval 551"/>
            <p:cNvSpPr>
              <a:spLocks noChangeArrowheads="1"/>
            </p:cNvSpPr>
            <p:nvPr/>
          </p:nvSpPr>
          <p:spPr bwMode="auto">
            <a:xfrm rot="2021403">
              <a:off x="5749" y="2855"/>
              <a:ext cx="60"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108" name="Oval 552"/>
            <p:cNvSpPr>
              <a:spLocks noChangeArrowheads="1"/>
            </p:cNvSpPr>
            <p:nvPr/>
          </p:nvSpPr>
          <p:spPr bwMode="auto">
            <a:xfrm rot="2021403">
              <a:off x="5726" y="2826"/>
              <a:ext cx="46" cy="58"/>
            </a:xfrm>
            <a:prstGeom prst="ellipse">
              <a:avLst/>
            </a:prstGeom>
            <a:solidFill>
              <a:srgbClr val="B92E30"/>
            </a:solidFill>
            <a:ln w="12700">
              <a:solidFill>
                <a:schemeClr val="tx1"/>
              </a:solidFill>
              <a:round/>
              <a:headEnd/>
              <a:tailEnd/>
            </a:ln>
          </p:spPr>
          <p:txBody>
            <a:bodyPr wrap="none" anchor="ctr"/>
            <a:lstStyle/>
            <a:p>
              <a:endParaRPr lang="fr-FR">
                <a:latin typeface="Calibri" pitchFamily="34" charset="0"/>
              </a:endParaRPr>
            </a:p>
          </p:txBody>
        </p:sp>
        <p:sp>
          <p:nvSpPr>
            <p:cNvPr id="21109" name="Oval 553"/>
            <p:cNvSpPr>
              <a:spLocks noChangeAspect="1" noChangeArrowheads="1"/>
            </p:cNvSpPr>
            <p:nvPr/>
          </p:nvSpPr>
          <p:spPr bwMode="auto">
            <a:xfrm rot="2102340">
              <a:off x="5739" y="2848"/>
              <a:ext cx="49"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110" name="Oval 554"/>
            <p:cNvSpPr>
              <a:spLocks noChangeAspect="1" noChangeArrowheads="1"/>
            </p:cNvSpPr>
            <p:nvPr/>
          </p:nvSpPr>
          <p:spPr bwMode="auto">
            <a:xfrm rot="-3438175">
              <a:off x="6085" y="2835"/>
              <a:ext cx="49"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111" name="Oval 555"/>
            <p:cNvSpPr>
              <a:spLocks noChangeArrowheads="1"/>
            </p:cNvSpPr>
            <p:nvPr/>
          </p:nvSpPr>
          <p:spPr bwMode="auto">
            <a:xfrm rot="-3438175">
              <a:off x="6067" y="2857"/>
              <a:ext cx="46"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112" name="Oval 556"/>
            <p:cNvSpPr>
              <a:spLocks noChangeArrowheads="1"/>
            </p:cNvSpPr>
            <p:nvPr/>
          </p:nvSpPr>
          <p:spPr bwMode="auto">
            <a:xfrm rot="-3438175">
              <a:off x="6081" y="2849"/>
              <a:ext cx="46"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113" name="Line 557"/>
            <p:cNvSpPr>
              <a:spLocks noChangeShapeType="1"/>
            </p:cNvSpPr>
            <p:nvPr/>
          </p:nvSpPr>
          <p:spPr bwMode="auto">
            <a:xfrm rot="709149">
              <a:off x="5902" y="2907"/>
              <a:ext cx="0" cy="54"/>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1114" name="Oval 558"/>
            <p:cNvSpPr>
              <a:spLocks noChangeAspect="1" noChangeArrowheads="1"/>
            </p:cNvSpPr>
            <p:nvPr/>
          </p:nvSpPr>
          <p:spPr bwMode="auto">
            <a:xfrm rot="460228">
              <a:off x="5895" y="2918"/>
              <a:ext cx="49"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115" name="Oval 559"/>
            <p:cNvSpPr>
              <a:spLocks noChangeAspect="1" noChangeArrowheads="1"/>
            </p:cNvSpPr>
            <p:nvPr/>
          </p:nvSpPr>
          <p:spPr bwMode="auto">
            <a:xfrm rot="460228">
              <a:off x="5853" y="2910"/>
              <a:ext cx="49"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116" name="Oval 560"/>
            <p:cNvSpPr>
              <a:spLocks noChangeAspect="1" noChangeArrowheads="1"/>
            </p:cNvSpPr>
            <p:nvPr/>
          </p:nvSpPr>
          <p:spPr bwMode="auto">
            <a:xfrm rot="460228">
              <a:off x="5872" y="2918"/>
              <a:ext cx="49"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117" name="Oval 561"/>
            <p:cNvSpPr>
              <a:spLocks noChangeArrowheads="1"/>
            </p:cNvSpPr>
            <p:nvPr/>
          </p:nvSpPr>
          <p:spPr bwMode="invGray">
            <a:xfrm>
              <a:off x="5763" y="2563"/>
              <a:ext cx="336" cy="336"/>
            </a:xfrm>
            <a:prstGeom prst="ellipse">
              <a:avLst/>
            </a:prstGeom>
            <a:gradFill rotWithShape="0">
              <a:gsLst>
                <a:gs pos="0">
                  <a:srgbClr val="B1BB81"/>
                </a:gs>
                <a:gs pos="100000">
                  <a:srgbClr val="3E422E"/>
                </a:gs>
              </a:gsLst>
              <a:path path="rect">
                <a:fillToRect l="100000" b="100000"/>
              </a:path>
            </a:gradFill>
            <a:ln w="25400">
              <a:solidFill>
                <a:srgbClr val="FFFFFF"/>
              </a:solidFill>
              <a:round/>
              <a:headEnd/>
              <a:tailEnd/>
            </a:ln>
          </p:spPr>
          <p:txBody>
            <a:bodyPr/>
            <a:lstStyle/>
            <a:p>
              <a:endParaRPr lang="fr-FR">
                <a:latin typeface="Calibri" pitchFamily="34" charset="0"/>
              </a:endParaRPr>
            </a:p>
          </p:txBody>
        </p:sp>
        <p:sp>
          <p:nvSpPr>
            <p:cNvPr id="21118" name="Freeform 562"/>
            <p:cNvSpPr>
              <a:spLocks/>
            </p:cNvSpPr>
            <p:nvPr/>
          </p:nvSpPr>
          <p:spPr bwMode="auto">
            <a:xfrm>
              <a:off x="5801" y="2583"/>
              <a:ext cx="230" cy="288"/>
            </a:xfrm>
            <a:custGeom>
              <a:avLst/>
              <a:gdLst>
                <a:gd name="T0" fmla="*/ 1 w 328"/>
                <a:gd name="T1" fmla="*/ 2 h 360"/>
                <a:gd name="T2" fmla="*/ 1 w 328"/>
                <a:gd name="T3" fmla="*/ 2 h 360"/>
                <a:gd name="T4" fmla="*/ 1 w 328"/>
                <a:gd name="T5" fmla="*/ 2 h 360"/>
                <a:gd name="T6" fmla="*/ 1 w 328"/>
                <a:gd name="T7" fmla="*/ 2 h 360"/>
                <a:gd name="T8" fmla="*/ 1 w 328"/>
                <a:gd name="T9" fmla="*/ 2 h 360"/>
                <a:gd name="T10" fmla="*/ 1 w 328"/>
                <a:gd name="T11" fmla="*/ 2 h 360"/>
                <a:gd name="T12" fmla="*/ 1 w 328"/>
                <a:gd name="T13" fmla="*/ 2 h 360"/>
                <a:gd name="T14" fmla="*/ 1 w 328"/>
                <a:gd name="T15" fmla="*/ 2 h 360"/>
                <a:gd name="T16" fmla="*/ 0 60000 65536"/>
                <a:gd name="T17" fmla="*/ 0 60000 65536"/>
                <a:gd name="T18" fmla="*/ 0 60000 65536"/>
                <a:gd name="T19" fmla="*/ 0 60000 65536"/>
                <a:gd name="T20" fmla="*/ 0 60000 65536"/>
                <a:gd name="T21" fmla="*/ 0 60000 65536"/>
                <a:gd name="T22" fmla="*/ 0 60000 65536"/>
                <a:gd name="T23" fmla="*/ 0 60000 65536"/>
                <a:gd name="T24" fmla="*/ 0 w 328"/>
                <a:gd name="T25" fmla="*/ 0 h 360"/>
                <a:gd name="T26" fmla="*/ 328 w 328"/>
                <a:gd name="T27" fmla="*/ 360 h 36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28" h="360">
                  <a:moveTo>
                    <a:pt x="168" y="24"/>
                  </a:moveTo>
                  <a:cubicBezTo>
                    <a:pt x="136" y="48"/>
                    <a:pt x="96" y="120"/>
                    <a:pt x="72" y="168"/>
                  </a:cubicBezTo>
                  <a:cubicBezTo>
                    <a:pt x="48" y="216"/>
                    <a:pt x="0" y="280"/>
                    <a:pt x="24" y="312"/>
                  </a:cubicBezTo>
                  <a:cubicBezTo>
                    <a:pt x="48" y="344"/>
                    <a:pt x="168" y="360"/>
                    <a:pt x="216" y="360"/>
                  </a:cubicBezTo>
                  <a:cubicBezTo>
                    <a:pt x="264" y="360"/>
                    <a:pt x="296" y="344"/>
                    <a:pt x="312" y="312"/>
                  </a:cubicBezTo>
                  <a:cubicBezTo>
                    <a:pt x="328" y="280"/>
                    <a:pt x="320" y="216"/>
                    <a:pt x="312" y="168"/>
                  </a:cubicBezTo>
                  <a:cubicBezTo>
                    <a:pt x="304" y="120"/>
                    <a:pt x="288" y="48"/>
                    <a:pt x="264" y="24"/>
                  </a:cubicBezTo>
                  <a:cubicBezTo>
                    <a:pt x="240" y="0"/>
                    <a:pt x="200" y="0"/>
                    <a:pt x="168" y="24"/>
                  </a:cubicBezTo>
                  <a:close/>
                </a:path>
              </a:pathLst>
            </a:custGeom>
            <a:gradFill rotWithShape="0">
              <a:gsLst>
                <a:gs pos="0">
                  <a:srgbClr val="9C763C"/>
                </a:gs>
                <a:gs pos="100000">
                  <a:srgbClr val="43331A"/>
                </a:gs>
              </a:gsLst>
              <a:path path="rect">
                <a:fillToRect l="100000" b="100000"/>
              </a:path>
            </a:gradFill>
            <a:ln w="25400" cap="rnd">
              <a:solidFill>
                <a:srgbClr val="D8C6BC"/>
              </a:solidFill>
              <a:prstDash val="sysDot"/>
              <a:round/>
              <a:headEnd/>
              <a:tailEnd/>
            </a:ln>
          </p:spPr>
          <p:txBody>
            <a:bodyPr wrap="none" anchor="ctr"/>
            <a:lstStyle/>
            <a:p>
              <a:endParaRPr lang="fr-FR"/>
            </a:p>
          </p:txBody>
        </p:sp>
        <p:sp>
          <p:nvSpPr>
            <p:cNvPr id="21119" name="Freeform 563"/>
            <p:cNvSpPr>
              <a:spLocks noChangeAspect="1"/>
            </p:cNvSpPr>
            <p:nvPr/>
          </p:nvSpPr>
          <p:spPr bwMode="auto">
            <a:xfrm>
              <a:off x="5863" y="2712"/>
              <a:ext cx="44" cy="115"/>
            </a:xfrm>
            <a:custGeom>
              <a:avLst/>
              <a:gdLst>
                <a:gd name="T0" fmla="*/ 0 w 152"/>
                <a:gd name="T1" fmla="*/ 0 h 144"/>
                <a:gd name="T2" fmla="*/ 0 w 152"/>
                <a:gd name="T3" fmla="*/ 2 h 144"/>
                <a:gd name="T4" fmla="*/ 0 w 152"/>
                <a:gd name="T5" fmla="*/ 2 h 144"/>
                <a:gd name="T6" fmla="*/ 0 w 152"/>
                <a:gd name="T7" fmla="*/ 2 h 144"/>
                <a:gd name="T8" fmla="*/ 0 60000 65536"/>
                <a:gd name="T9" fmla="*/ 0 60000 65536"/>
                <a:gd name="T10" fmla="*/ 0 60000 65536"/>
                <a:gd name="T11" fmla="*/ 0 60000 65536"/>
                <a:gd name="T12" fmla="*/ 0 w 152"/>
                <a:gd name="T13" fmla="*/ 0 h 144"/>
                <a:gd name="T14" fmla="*/ 152 w 152"/>
                <a:gd name="T15" fmla="*/ 144 h 144"/>
              </a:gdLst>
              <a:ahLst/>
              <a:cxnLst>
                <a:cxn ang="T8">
                  <a:pos x="T0" y="T1"/>
                </a:cxn>
                <a:cxn ang="T9">
                  <a:pos x="T2" y="T3"/>
                </a:cxn>
                <a:cxn ang="T10">
                  <a:pos x="T4" y="T5"/>
                </a:cxn>
                <a:cxn ang="T11">
                  <a:pos x="T6" y="T7"/>
                </a:cxn>
              </a:cxnLst>
              <a:rect l="T12" t="T13" r="T14" b="T15"/>
              <a:pathLst>
                <a:path w="152" h="144">
                  <a:moveTo>
                    <a:pt x="144" y="0"/>
                  </a:moveTo>
                  <a:cubicBezTo>
                    <a:pt x="72" y="16"/>
                    <a:pt x="0" y="32"/>
                    <a:pt x="0" y="48"/>
                  </a:cubicBezTo>
                  <a:cubicBezTo>
                    <a:pt x="0" y="64"/>
                    <a:pt x="136" y="80"/>
                    <a:pt x="144" y="96"/>
                  </a:cubicBezTo>
                  <a:cubicBezTo>
                    <a:pt x="152" y="112"/>
                    <a:pt x="64" y="128"/>
                    <a:pt x="48" y="144"/>
                  </a:cubicBezTo>
                </a:path>
              </a:pathLst>
            </a:custGeom>
            <a:noFill/>
            <a:ln w="22225">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21120" name="Freeform 564"/>
            <p:cNvSpPr>
              <a:spLocks noChangeAspect="1"/>
            </p:cNvSpPr>
            <p:nvPr/>
          </p:nvSpPr>
          <p:spPr bwMode="auto">
            <a:xfrm>
              <a:off x="5935" y="2644"/>
              <a:ext cx="44" cy="115"/>
            </a:xfrm>
            <a:custGeom>
              <a:avLst/>
              <a:gdLst>
                <a:gd name="T0" fmla="*/ 0 w 152"/>
                <a:gd name="T1" fmla="*/ 0 h 144"/>
                <a:gd name="T2" fmla="*/ 0 w 152"/>
                <a:gd name="T3" fmla="*/ 2 h 144"/>
                <a:gd name="T4" fmla="*/ 0 w 152"/>
                <a:gd name="T5" fmla="*/ 2 h 144"/>
                <a:gd name="T6" fmla="*/ 0 w 152"/>
                <a:gd name="T7" fmla="*/ 2 h 144"/>
                <a:gd name="T8" fmla="*/ 0 60000 65536"/>
                <a:gd name="T9" fmla="*/ 0 60000 65536"/>
                <a:gd name="T10" fmla="*/ 0 60000 65536"/>
                <a:gd name="T11" fmla="*/ 0 60000 65536"/>
                <a:gd name="T12" fmla="*/ 0 w 152"/>
                <a:gd name="T13" fmla="*/ 0 h 144"/>
                <a:gd name="T14" fmla="*/ 152 w 152"/>
                <a:gd name="T15" fmla="*/ 144 h 144"/>
              </a:gdLst>
              <a:ahLst/>
              <a:cxnLst>
                <a:cxn ang="T8">
                  <a:pos x="T0" y="T1"/>
                </a:cxn>
                <a:cxn ang="T9">
                  <a:pos x="T2" y="T3"/>
                </a:cxn>
                <a:cxn ang="T10">
                  <a:pos x="T4" y="T5"/>
                </a:cxn>
                <a:cxn ang="T11">
                  <a:pos x="T6" y="T7"/>
                </a:cxn>
              </a:cxnLst>
              <a:rect l="T12" t="T13" r="T14" b="T15"/>
              <a:pathLst>
                <a:path w="152" h="144">
                  <a:moveTo>
                    <a:pt x="144" y="0"/>
                  </a:moveTo>
                  <a:cubicBezTo>
                    <a:pt x="72" y="16"/>
                    <a:pt x="0" y="32"/>
                    <a:pt x="0" y="48"/>
                  </a:cubicBezTo>
                  <a:cubicBezTo>
                    <a:pt x="0" y="64"/>
                    <a:pt x="136" y="80"/>
                    <a:pt x="144" y="96"/>
                  </a:cubicBezTo>
                  <a:cubicBezTo>
                    <a:pt x="152" y="112"/>
                    <a:pt x="64" y="128"/>
                    <a:pt x="48" y="144"/>
                  </a:cubicBezTo>
                </a:path>
              </a:pathLst>
            </a:custGeom>
            <a:noFill/>
            <a:ln w="22225">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grpSp>
      <p:grpSp>
        <p:nvGrpSpPr>
          <p:cNvPr id="20490" name="Group 565"/>
          <p:cNvGrpSpPr>
            <a:grpSpLocks/>
          </p:cNvGrpSpPr>
          <p:nvPr/>
        </p:nvGrpSpPr>
        <p:grpSpPr bwMode="auto">
          <a:xfrm>
            <a:off x="9753600" y="4191000"/>
            <a:ext cx="899584" cy="787400"/>
            <a:chOff x="5714" y="2480"/>
            <a:chExt cx="478" cy="496"/>
          </a:xfrm>
        </p:grpSpPr>
        <p:sp>
          <p:nvSpPr>
            <p:cNvPr id="21051" name="Line 566"/>
            <p:cNvSpPr>
              <a:spLocks noChangeShapeType="1"/>
            </p:cNvSpPr>
            <p:nvPr/>
          </p:nvSpPr>
          <p:spPr bwMode="auto">
            <a:xfrm rot="-2984052">
              <a:off x="6088" y="2838"/>
              <a:ext cx="0" cy="54"/>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1052" name="Freeform 567"/>
            <p:cNvSpPr>
              <a:spLocks/>
            </p:cNvSpPr>
            <p:nvPr/>
          </p:nvSpPr>
          <p:spPr bwMode="auto">
            <a:xfrm>
              <a:off x="5807" y="2601"/>
              <a:ext cx="230" cy="248"/>
            </a:xfrm>
            <a:custGeom>
              <a:avLst/>
              <a:gdLst>
                <a:gd name="T0" fmla="*/ 1 w 328"/>
                <a:gd name="T1" fmla="*/ 1 h 360"/>
                <a:gd name="T2" fmla="*/ 1 w 328"/>
                <a:gd name="T3" fmla="*/ 1 h 360"/>
                <a:gd name="T4" fmla="*/ 1 w 328"/>
                <a:gd name="T5" fmla="*/ 1 h 360"/>
                <a:gd name="T6" fmla="*/ 1 w 328"/>
                <a:gd name="T7" fmla="*/ 1 h 360"/>
                <a:gd name="T8" fmla="*/ 1 w 328"/>
                <a:gd name="T9" fmla="*/ 1 h 360"/>
                <a:gd name="T10" fmla="*/ 1 w 328"/>
                <a:gd name="T11" fmla="*/ 1 h 360"/>
                <a:gd name="T12" fmla="*/ 1 w 328"/>
                <a:gd name="T13" fmla="*/ 1 h 360"/>
                <a:gd name="T14" fmla="*/ 1 w 328"/>
                <a:gd name="T15" fmla="*/ 1 h 360"/>
                <a:gd name="T16" fmla="*/ 0 60000 65536"/>
                <a:gd name="T17" fmla="*/ 0 60000 65536"/>
                <a:gd name="T18" fmla="*/ 0 60000 65536"/>
                <a:gd name="T19" fmla="*/ 0 60000 65536"/>
                <a:gd name="T20" fmla="*/ 0 60000 65536"/>
                <a:gd name="T21" fmla="*/ 0 60000 65536"/>
                <a:gd name="T22" fmla="*/ 0 60000 65536"/>
                <a:gd name="T23" fmla="*/ 0 60000 65536"/>
                <a:gd name="T24" fmla="*/ 0 w 328"/>
                <a:gd name="T25" fmla="*/ 0 h 360"/>
                <a:gd name="T26" fmla="*/ 328 w 328"/>
                <a:gd name="T27" fmla="*/ 360 h 36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28" h="360">
                  <a:moveTo>
                    <a:pt x="168" y="24"/>
                  </a:moveTo>
                  <a:cubicBezTo>
                    <a:pt x="136" y="48"/>
                    <a:pt x="96" y="120"/>
                    <a:pt x="72" y="168"/>
                  </a:cubicBezTo>
                  <a:cubicBezTo>
                    <a:pt x="48" y="216"/>
                    <a:pt x="0" y="280"/>
                    <a:pt x="24" y="312"/>
                  </a:cubicBezTo>
                  <a:cubicBezTo>
                    <a:pt x="48" y="344"/>
                    <a:pt x="168" y="360"/>
                    <a:pt x="216" y="360"/>
                  </a:cubicBezTo>
                  <a:cubicBezTo>
                    <a:pt x="264" y="360"/>
                    <a:pt x="296" y="344"/>
                    <a:pt x="312" y="312"/>
                  </a:cubicBezTo>
                  <a:cubicBezTo>
                    <a:pt x="328" y="280"/>
                    <a:pt x="320" y="216"/>
                    <a:pt x="312" y="168"/>
                  </a:cubicBezTo>
                  <a:cubicBezTo>
                    <a:pt x="304" y="120"/>
                    <a:pt x="288" y="48"/>
                    <a:pt x="264" y="24"/>
                  </a:cubicBezTo>
                  <a:cubicBezTo>
                    <a:pt x="240" y="0"/>
                    <a:pt x="200" y="0"/>
                    <a:pt x="168" y="24"/>
                  </a:cubicBezTo>
                  <a:close/>
                </a:path>
              </a:pathLst>
            </a:custGeom>
            <a:solidFill>
              <a:srgbClr val="9C763C"/>
            </a:solidFill>
            <a:ln w="28575">
              <a:solidFill>
                <a:schemeClr val="tx2"/>
              </a:solidFill>
              <a:prstDash val="sysDot"/>
              <a:round/>
              <a:headEnd/>
              <a:tailEnd/>
            </a:ln>
          </p:spPr>
          <p:txBody>
            <a:bodyPr wrap="none" anchor="ctr"/>
            <a:lstStyle/>
            <a:p>
              <a:endParaRPr lang="fr-FR"/>
            </a:p>
          </p:txBody>
        </p:sp>
        <p:sp>
          <p:nvSpPr>
            <p:cNvPr id="21053" name="Freeform 568"/>
            <p:cNvSpPr>
              <a:spLocks noChangeAspect="1"/>
            </p:cNvSpPr>
            <p:nvPr/>
          </p:nvSpPr>
          <p:spPr bwMode="auto">
            <a:xfrm>
              <a:off x="5883" y="2689"/>
              <a:ext cx="44" cy="115"/>
            </a:xfrm>
            <a:custGeom>
              <a:avLst/>
              <a:gdLst>
                <a:gd name="T0" fmla="*/ 0 w 152"/>
                <a:gd name="T1" fmla="*/ 0 h 144"/>
                <a:gd name="T2" fmla="*/ 0 w 152"/>
                <a:gd name="T3" fmla="*/ 2 h 144"/>
                <a:gd name="T4" fmla="*/ 0 w 152"/>
                <a:gd name="T5" fmla="*/ 2 h 144"/>
                <a:gd name="T6" fmla="*/ 0 w 152"/>
                <a:gd name="T7" fmla="*/ 2 h 144"/>
                <a:gd name="T8" fmla="*/ 0 60000 65536"/>
                <a:gd name="T9" fmla="*/ 0 60000 65536"/>
                <a:gd name="T10" fmla="*/ 0 60000 65536"/>
                <a:gd name="T11" fmla="*/ 0 60000 65536"/>
                <a:gd name="T12" fmla="*/ 0 w 152"/>
                <a:gd name="T13" fmla="*/ 0 h 144"/>
                <a:gd name="T14" fmla="*/ 152 w 152"/>
                <a:gd name="T15" fmla="*/ 144 h 144"/>
              </a:gdLst>
              <a:ahLst/>
              <a:cxnLst>
                <a:cxn ang="T8">
                  <a:pos x="T0" y="T1"/>
                </a:cxn>
                <a:cxn ang="T9">
                  <a:pos x="T2" y="T3"/>
                </a:cxn>
                <a:cxn ang="T10">
                  <a:pos x="T4" y="T5"/>
                </a:cxn>
                <a:cxn ang="T11">
                  <a:pos x="T6" y="T7"/>
                </a:cxn>
              </a:cxnLst>
              <a:rect l="T12" t="T13" r="T14" b="T15"/>
              <a:pathLst>
                <a:path w="152" h="144">
                  <a:moveTo>
                    <a:pt x="144" y="0"/>
                  </a:moveTo>
                  <a:cubicBezTo>
                    <a:pt x="72" y="16"/>
                    <a:pt x="0" y="32"/>
                    <a:pt x="0" y="48"/>
                  </a:cubicBezTo>
                  <a:cubicBezTo>
                    <a:pt x="0" y="64"/>
                    <a:pt x="136" y="80"/>
                    <a:pt x="144" y="96"/>
                  </a:cubicBezTo>
                  <a:cubicBezTo>
                    <a:pt x="152" y="112"/>
                    <a:pt x="64" y="128"/>
                    <a:pt x="48" y="144"/>
                  </a:cubicBezTo>
                </a:path>
              </a:pathLst>
            </a:custGeom>
            <a:noFill/>
            <a:ln w="22225">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21054" name="Freeform 569"/>
            <p:cNvSpPr>
              <a:spLocks noChangeAspect="1"/>
            </p:cNvSpPr>
            <p:nvPr/>
          </p:nvSpPr>
          <p:spPr bwMode="auto">
            <a:xfrm>
              <a:off x="5948" y="2663"/>
              <a:ext cx="44" cy="115"/>
            </a:xfrm>
            <a:custGeom>
              <a:avLst/>
              <a:gdLst>
                <a:gd name="T0" fmla="*/ 0 w 152"/>
                <a:gd name="T1" fmla="*/ 0 h 144"/>
                <a:gd name="T2" fmla="*/ 0 w 152"/>
                <a:gd name="T3" fmla="*/ 2 h 144"/>
                <a:gd name="T4" fmla="*/ 0 w 152"/>
                <a:gd name="T5" fmla="*/ 2 h 144"/>
                <a:gd name="T6" fmla="*/ 0 w 152"/>
                <a:gd name="T7" fmla="*/ 2 h 144"/>
                <a:gd name="T8" fmla="*/ 0 60000 65536"/>
                <a:gd name="T9" fmla="*/ 0 60000 65536"/>
                <a:gd name="T10" fmla="*/ 0 60000 65536"/>
                <a:gd name="T11" fmla="*/ 0 60000 65536"/>
                <a:gd name="T12" fmla="*/ 0 w 152"/>
                <a:gd name="T13" fmla="*/ 0 h 144"/>
                <a:gd name="T14" fmla="*/ 152 w 152"/>
                <a:gd name="T15" fmla="*/ 144 h 144"/>
              </a:gdLst>
              <a:ahLst/>
              <a:cxnLst>
                <a:cxn ang="T8">
                  <a:pos x="T0" y="T1"/>
                </a:cxn>
                <a:cxn ang="T9">
                  <a:pos x="T2" y="T3"/>
                </a:cxn>
                <a:cxn ang="T10">
                  <a:pos x="T4" y="T5"/>
                </a:cxn>
                <a:cxn ang="T11">
                  <a:pos x="T6" y="T7"/>
                </a:cxn>
              </a:cxnLst>
              <a:rect l="T12" t="T13" r="T14" b="T15"/>
              <a:pathLst>
                <a:path w="152" h="144">
                  <a:moveTo>
                    <a:pt x="144" y="0"/>
                  </a:moveTo>
                  <a:cubicBezTo>
                    <a:pt x="72" y="16"/>
                    <a:pt x="0" y="32"/>
                    <a:pt x="0" y="48"/>
                  </a:cubicBezTo>
                  <a:cubicBezTo>
                    <a:pt x="0" y="64"/>
                    <a:pt x="136" y="80"/>
                    <a:pt x="144" y="96"/>
                  </a:cubicBezTo>
                  <a:cubicBezTo>
                    <a:pt x="152" y="112"/>
                    <a:pt x="64" y="128"/>
                    <a:pt x="48" y="144"/>
                  </a:cubicBezTo>
                </a:path>
              </a:pathLst>
            </a:custGeom>
            <a:noFill/>
            <a:ln w="22225">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21055" name="Line 570"/>
            <p:cNvSpPr>
              <a:spLocks noChangeShapeType="1"/>
            </p:cNvSpPr>
            <p:nvPr/>
          </p:nvSpPr>
          <p:spPr bwMode="auto">
            <a:xfrm>
              <a:off x="5951" y="2499"/>
              <a:ext cx="0" cy="54"/>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1056" name="Line 571"/>
            <p:cNvSpPr>
              <a:spLocks noChangeShapeType="1"/>
            </p:cNvSpPr>
            <p:nvPr/>
          </p:nvSpPr>
          <p:spPr bwMode="auto">
            <a:xfrm rot="2021405" flipH="1">
              <a:off x="6092" y="2596"/>
              <a:ext cx="27" cy="47"/>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1057" name="Oval 572"/>
            <p:cNvSpPr>
              <a:spLocks noChangeArrowheads="1"/>
            </p:cNvSpPr>
            <p:nvPr/>
          </p:nvSpPr>
          <p:spPr bwMode="auto">
            <a:xfrm>
              <a:off x="5903" y="2483"/>
              <a:ext cx="58" cy="58"/>
            </a:xfrm>
            <a:prstGeom prst="ellipse">
              <a:avLst/>
            </a:prstGeom>
            <a:solidFill>
              <a:srgbClr val="B92E30"/>
            </a:solidFill>
            <a:ln w="12700">
              <a:solidFill>
                <a:schemeClr val="tx1"/>
              </a:solidFill>
              <a:round/>
              <a:headEnd/>
              <a:tailEnd/>
            </a:ln>
          </p:spPr>
          <p:txBody>
            <a:bodyPr wrap="none" anchor="ctr"/>
            <a:lstStyle/>
            <a:p>
              <a:endParaRPr lang="fr-FR">
                <a:latin typeface="Calibri" pitchFamily="34" charset="0"/>
              </a:endParaRPr>
            </a:p>
          </p:txBody>
        </p:sp>
        <p:sp>
          <p:nvSpPr>
            <p:cNvPr id="21058" name="Oval 573"/>
            <p:cNvSpPr>
              <a:spLocks noChangeArrowheads="1"/>
            </p:cNvSpPr>
            <p:nvPr/>
          </p:nvSpPr>
          <p:spPr bwMode="auto">
            <a:xfrm>
              <a:off x="5942" y="2486"/>
              <a:ext cx="58"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059" name="Oval 574"/>
            <p:cNvSpPr>
              <a:spLocks noChangeAspect="1" noChangeArrowheads="1"/>
            </p:cNvSpPr>
            <p:nvPr/>
          </p:nvSpPr>
          <p:spPr bwMode="auto">
            <a:xfrm>
              <a:off x="5926" y="2480"/>
              <a:ext cx="49"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060" name="Oval 575"/>
            <p:cNvSpPr>
              <a:spLocks noChangeArrowheads="1"/>
            </p:cNvSpPr>
            <p:nvPr/>
          </p:nvSpPr>
          <p:spPr bwMode="auto">
            <a:xfrm rot="4719394">
              <a:off x="6083" y="2570"/>
              <a:ext cx="46" cy="58"/>
            </a:xfrm>
            <a:prstGeom prst="ellipse">
              <a:avLst/>
            </a:prstGeom>
            <a:solidFill>
              <a:srgbClr val="B92E30"/>
            </a:solidFill>
            <a:ln w="12700">
              <a:solidFill>
                <a:schemeClr val="tx1"/>
              </a:solidFill>
              <a:round/>
              <a:headEnd/>
              <a:tailEnd/>
            </a:ln>
          </p:spPr>
          <p:txBody>
            <a:bodyPr wrap="none" anchor="ctr"/>
            <a:lstStyle/>
            <a:p>
              <a:endParaRPr lang="fr-FR">
                <a:latin typeface="Calibri" pitchFamily="34" charset="0"/>
              </a:endParaRPr>
            </a:p>
          </p:txBody>
        </p:sp>
        <p:sp>
          <p:nvSpPr>
            <p:cNvPr id="21061" name="Oval 576"/>
            <p:cNvSpPr>
              <a:spLocks noChangeArrowheads="1"/>
            </p:cNvSpPr>
            <p:nvPr/>
          </p:nvSpPr>
          <p:spPr bwMode="auto">
            <a:xfrm rot="4719394">
              <a:off x="6101" y="2603"/>
              <a:ext cx="46"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062" name="Oval 577"/>
            <p:cNvSpPr>
              <a:spLocks noChangeArrowheads="1"/>
            </p:cNvSpPr>
            <p:nvPr/>
          </p:nvSpPr>
          <p:spPr bwMode="auto">
            <a:xfrm rot="4719394">
              <a:off x="6102" y="2578"/>
              <a:ext cx="46"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063" name="Line 578"/>
            <p:cNvSpPr>
              <a:spLocks noChangeShapeType="1"/>
            </p:cNvSpPr>
            <p:nvPr/>
          </p:nvSpPr>
          <p:spPr bwMode="auto">
            <a:xfrm rot="4135323" flipH="1">
              <a:off x="6118" y="2738"/>
              <a:ext cx="27" cy="35"/>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1064" name="Oval 579"/>
            <p:cNvSpPr>
              <a:spLocks noChangeArrowheads="1"/>
            </p:cNvSpPr>
            <p:nvPr/>
          </p:nvSpPr>
          <p:spPr bwMode="auto">
            <a:xfrm rot="5700051">
              <a:off x="6127" y="2745"/>
              <a:ext cx="46"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065" name="Oval 580"/>
            <p:cNvSpPr>
              <a:spLocks noChangeArrowheads="1"/>
            </p:cNvSpPr>
            <p:nvPr/>
          </p:nvSpPr>
          <p:spPr bwMode="auto">
            <a:xfrm rot="5700051">
              <a:off x="6133" y="2713"/>
              <a:ext cx="46"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066" name="Oval 581"/>
            <p:cNvSpPr>
              <a:spLocks noChangeAspect="1" noChangeArrowheads="1"/>
            </p:cNvSpPr>
            <p:nvPr/>
          </p:nvSpPr>
          <p:spPr bwMode="auto">
            <a:xfrm rot="5700051">
              <a:off x="6138" y="2731"/>
              <a:ext cx="49"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067" name="Oval 582"/>
            <p:cNvSpPr>
              <a:spLocks noChangeAspect="1" noChangeArrowheads="1"/>
            </p:cNvSpPr>
            <p:nvPr/>
          </p:nvSpPr>
          <p:spPr bwMode="auto">
            <a:xfrm rot="-3438175">
              <a:off x="5747" y="2555"/>
              <a:ext cx="49"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068" name="Oval 583"/>
            <p:cNvSpPr>
              <a:spLocks noChangeArrowheads="1"/>
            </p:cNvSpPr>
            <p:nvPr/>
          </p:nvSpPr>
          <p:spPr bwMode="auto">
            <a:xfrm rot="-3438175">
              <a:off x="5721" y="2591"/>
              <a:ext cx="46"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069" name="Line 584"/>
            <p:cNvSpPr>
              <a:spLocks noChangeShapeType="1"/>
            </p:cNvSpPr>
            <p:nvPr/>
          </p:nvSpPr>
          <p:spPr bwMode="auto">
            <a:xfrm rot="-2984052">
              <a:off x="5765" y="2581"/>
              <a:ext cx="0" cy="54"/>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1070" name="Oval 585"/>
            <p:cNvSpPr>
              <a:spLocks noChangeArrowheads="1"/>
            </p:cNvSpPr>
            <p:nvPr/>
          </p:nvSpPr>
          <p:spPr bwMode="auto">
            <a:xfrm rot="-3438175">
              <a:off x="5726" y="2562"/>
              <a:ext cx="46" cy="69"/>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071" name="Line 586"/>
            <p:cNvSpPr>
              <a:spLocks noChangeShapeType="1"/>
            </p:cNvSpPr>
            <p:nvPr/>
          </p:nvSpPr>
          <p:spPr bwMode="auto">
            <a:xfrm rot="2540379">
              <a:off x="5775" y="2830"/>
              <a:ext cx="0" cy="54"/>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1072" name="Oval 587"/>
            <p:cNvSpPr>
              <a:spLocks noChangeArrowheads="1"/>
            </p:cNvSpPr>
            <p:nvPr/>
          </p:nvSpPr>
          <p:spPr bwMode="auto">
            <a:xfrm rot="2021403">
              <a:off x="5749" y="2855"/>
              <a:ext cx="60"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073" name="Oval 588"/>
            <p:cNvSpPr>
              <a:spLocks noChangeArrowheads="1"/>
            </p:cNvSpPr>
            <p:nvPr/>
          </p:nvSpPr>
          <p:spPr bwMode="auto">
            <a:xfrm rot="2021403">
              <a:off x="5726" y="2826"/>
              <a:ext cx="46" cy="58"/>
            </a:xfrm>
            <a:prstGeom prst="ellipse">
              <a:avLst/>
            </a:prstGeom>
            <a:solidFill>
              <a:srgbClr val="B92E30"/>
            </a:solidFill>
            <a:ln w="12700">
              <a:solidFill>
                <a:schemeClr val="tx1"/>
              </a:solidFill>
              <a:round/>
              <a:headEnd/>
              <a:tailEnd/>
            </a:ln>
          </p:spPr>
          <p:txBody>
            <a:bodyPr wrap="none" anchor="ctr"/>
            <a:lstStyle/>
            <a:p>
              <a:endParaRPr lang="fr-FR">
                <a:latin typeface="Calibri" pitchFamily="34" charset="0"/>
              </a:endParaRPr>
            </a:p>
          </p:txBody>
        </p:sp>
        <p:sp>
          <p:nvSpPr>
            <p:cNvPr id="21074" name="Oval 589"/>
            <p:cNvSpPr>
              <a:spLocks noChangeAspect="1" noChangeArrowheads="1"/>
            </p:cNvSpPr>
            <p:nvPr/>
          </p:nvSpPr>
          <p:spPr bwMode="auto">
            <a:xfrm rot="2102340">
              <a:off x="5739" y="2848"/>
              <a:ext cx="49"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075" name="Oval 590"/>
            <p:cNvSpPr>
              <a:spLocks noChangeAspect="1" noChangeArrowheads="1"/>
            </p:cNvSpPr>
            <p:nvPr/>
          </p:nvSpPr>
          <p:spPr bwMode="auto">
            <a:xfrm rot="-3438175">
              <a:off x="6085" y="2835"/>
              <a:ext cx="49"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076" name="Oval 591"/>
            <p:cNvSpPr>
              <a:spLocks noChangeArrowheads="1"/>
            </p:cNvSpPr>
            <p:nvPr/>
          </p:nvSpPr>
          <p:spPr bwMode="auto">
            <a:xfrm rot="-3438175">
              <a:off x="6067" y="2857"/>
              <a:ext cx="46"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077" name="Oval 592"/>
            <p:cNvSpPr>
              <a:spLocks noChangeArrowheads="1"/>
            </p:cNvSpPr>
            <p:nvPr/>
          </p:nvSpPr>
          <p:spPr bwMode="auto">
            <a:xfrm rot="-3438175">
              <a:off x="6081" y="2849"/>
              <a:ext cx="46"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078" name="Line 593"/>
            <p:cNvSpPr>
              <a:spLocks noChangeShapeType="1"/>
            </p:cNvSpPr>
            <p:nvPr/>
          </p:nvSpPr>
          <p:spPr bwMode="auto">
            <a:xfrm rot="709149">
              <a:off x="5902" y="2907"/>
              <a:ext cx="0" cy="54"/>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1079" name="Oval 594"/>
            <p:cNvSpPr>
              <a:spLocks noChangeAspect="1" noChangeArrowheads="1"/>
            </p:cNvSpPr>
            <p:nvPr/>
          </p:nvSpPr>
          <p:spPr bwMode="auto">
            <a:xfrm rot="460228">
              <a:off x="5895" y="2918"/>
              <a:ext cx="49"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080" name="Oval 595"/>
            <p:cNvSpPr>
              <a:spLocks noChangeAspect="1" noChangeArrowheads="1"/>
            </p:cNvSpPr>
            <p:nvPr/>
          </p:nvSpPr>
          <p:spPr bwMode="auto">
            <a:xfrm rot="460228">
              <a:off x="5853" y="2910"/>
              <a:ext cx="49"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081" name="Oval 596"/>
            <p:cNvSpPr>
              <a:spLocks noChangeAspect="1" noChangeArrowheads="1"/>
            </p:cNvSpPr>
            <p:nvPr/>
          </p:nvSpPr>
          <p:spPr bwMode="auto">
            <a:xfrm rot="460228">
              <a:off x="5872" y="2918"/>
              <a:ext cx="49"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082" name="Oval 597"/>
            <p:cNvSpPr>
              <a:spLocks noChangeArrowheads="1"/>
            </p:cNvSpPr>
            <p:nvPr/>
          </p:nvSpPr>
          <p:spPr bwMode="invGray">
            <a:xfrm>
              <a:off x="5763" y="2563"/>
              <a:ext cx="336" cy="336"/>
            </a:xfrm>
            <a:prstGeom prst="ellipse">
              <a:avLst/>
            </a:prstGeom>
            <a:gradFill rotWithShape="0">
              <a:gsLst>
                <a:gs pos="0">
                  <a:srgbClr val="B1BB81"/>
                </a:gs>
                <a:gs pos="100000">
                  <a:srgbClr val="3E422E"/>
                </a:gs>
              </a:gsLst>
              <a:path path="rect">
                <a:fillToRect l="100000" b="100000"/>
              </a:path>
            </a:gradFill>
            <a:ln w="25400">
              <a:solidFill>
                <a:srgbClr val="FFFFFF"/>
              </a:solidFill>
              <a:round/>
              <a:headEnd/>
              <a:tailEnd/>
            </a:ln>
          </p:spPr>
          <p:txBody>
            <a:bodyPr/>
            <a:lstStyle/>
            <a:p>
              <a:endParaRPr lang="fr-FR">
                <a:latin typeface="Calibri" pitchFamily="34" charset="0"/>
              </a:endParaRPr>
            </a:p>
          </p:txBody>
        </p:sp>
        <p:sp>
          <p:nvSpPr>
            <p:cNvPr id="21083" name="Freeform 598"/>
            <p:cNvSpPr>
              <a:spLocks/>
            </p:cNvSpPr>
            <p:nvPr/>
          </p:nvSpPr>
          <p:spPr bwMode="auto">
            <a:xfrm>
              <a:off x="5801" y="2583"/>
              <a:ext cx="230" cy="288"/>
            </a:xfrm>
            <a:custGeom>
              <a:avLst/>
              <a:gdLst>
                <a:gd name="T0" fmla="*/ 1 w 328"/>
                <a:gd name="T1" fmla="*/ 2 h 360"/>
                <a:gd name="T2" fmla="*/ 1 w 328"/>
                <a:gd name="T3" fmla="*/ 2 h 360"/>
                <a:gd name="T4" fmla="*/ 1 w 328"/>
                <a:gd name="T5" fmla="*/ 2 h 360"/>
                <a:gd name="T6" fmla="*/ 1 w 328"/>
                <a:gd name="T7" fmla="*/ 2 h 360"/>
                <a:gd name="T8" fmla="*/ 1 w 328"/>
                <a:gd name="T9" fmla="*/ 2 h 360"/>
                <a:gd name="T10" fmla="*/ 1 w 328"/>
                <a:gd name="T11" fmla="*/ 2 h 360"/>
                <a:gd name="T12" fmla="*/ 1 w 328"/>
                <a:gd name="T13" fmla="*/ 2 h 360"/>
                <a:gd name="T14" fmla="*/ 1 w 328"/>
                <a:gd name="T15" fmla="*/ 2 h 360"/>
                <a:gd name="T16" fmla="*/ 0 60000 65536"/>
                <a:gd name="T17" fmla="*/ 0 60000 65536"/>
                <a:gd name="T18" fmla="*/ 0 60000 65536"/>
                <a:gd name="T19" fmla="*/ 0 60000 65536"/>
                <a:gd name="T20" fmla="*/ 0 60000 65536"/>
                <a:gd name="T21" fmla="*/ 0 60000 65536"/>
                <a:gd name="T22" fmla="*/ 0 60000 65536"/>
                <a:gd name="T23" fmla="*/ 0 60000 65536"/>
                <a:gd name="T24" fmla="*/ 0 w 328"/>
                <a:gd name="T25" fmla="*/ 0 h 360"/>
                <a:gd name="T26" fmla="*/ 328 w 328"/>
                <a:gd name="T27" fmla="*/ 360 h 36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28" h="360">
                  <a:moveTo>
                    <a:pt x="168" y="24"/>
                  </a:moveTo>
                  <a:cubicBezTo>
                    <a:pt x="136" y="48"/>
                    <a:pt x="96" y="120"/>
                    <a:pt x="72" y="168"/>
                  </a:cubicBezTo>
                  <a:cubicBezTo>
                    <a:pt x="48" y="216"/>
                    <a:pt x="0" y="280"/>
                    <a:pt x="24" y="312"/>
                  </a:cubicBezTo>
                  <a:cubicBezTo>
                    <a:pt x="48" y="344"/>
                    <a:pt x="168" y="360"/>
                    <a:pt x="216" y="360"/>
                  </a:cubicBezTo>
                  <a:cubicBezTo>
                    <a:pt x="264" y="360"/>
                    <a:pt x="296" y="344"/>
                    <a:pt x="312" y="312"/>
                  </a:cubicBezTo>
                  <a:cubicBezTo>
                    <a:pt x="328" y="280"/>
                    <a:pt x="320" y="216"/>
                    <a:pt x="312" y="168"/>
                  </a:cubicBezTo>
                  <a:cubicBezTo>
                    <a:pt x="304" y="120"/>
                    <a:pt x="288" y="48"/>
                    <a:pt x="264" y="24"/>
                  </a:cubicBezTo>
                  <a:cubicBezTo>
                    <a:pt x="240" y="0"/>
                    <a:pt x="200" y="0"/>
                    <a:pt x="168" y="24"/>
                  </a:cubicBezTo>
                  <a:close/>
                </a:path>
              </a:pathLst>
            </a:custGeom>
            <a:gradFill rotWithShape="0">
              <a:gsLst>
                <a:gs pos="0">
                  <a:srgbClr val="9C763C"/>
                </a:gs>
                <a:gs pos="100000">
                  <a:srgbClr val="43331A"/>
                </a:gs>
              </a:gsLst>
              <a:path path="rect">
                <a:fillToRect l="100000" b="100000"/>
              </a:path>
            </a:gradFill>
            <a:ln w="25400" cap="rnd">
              <a:solidFill>
                <a:srgbClr val="D8C6BC"/>
              </a:solidFill>
              <a:prstDash val="sysDot"/>
              <a:round/>
              <a:headEnd/>
              <a:tailEnd/>
            </a:ln>
          </p:spPr>
          <p:txBody>
            <a:bodyPr wrap="none" anchor="ctr"/>
            <a:lstStyle/>
            <a:p>
              <a:endParaRPr lang="fr-FR"/>
            </a:p>
          </p:txBody>
        </p:sp>
        <p:sp>
          <p:nvSpPr>
            <p:cNvPr id="21084" name="Freeform 599"/>
            <p:cNvSpPr>
              <a:spLocks noChangeAspect="1"/>
            </p:cNvSpPr>
            <p:nvPr/>
          </p:nvSpPr>
          <p:spPr bwMode="auto">
            <a:xfrm>
              <a:off x="5863" y="2712"/>
              <a:ext cx="44" cy="115"/>
            </a:xfrm>
            <a:custGeom>
              <a:avLst/>
              <a:gdLst>
                <a:gd name="T0" fmla="*/ 0 w 152"/>
                <a:gd name="T1" fmla="*/ 0 h 144"/>
                <a:gd name="T2" fmla="*/ 0 w 152"/>
                <a:gd name="T3" fmla="*/ 2 h 144"/>
                <a:gd name="T4" fmla="*/ 0 w 152"/>
                <a:gd name="T5" fmla="*/ 2 h 144"/>
                <a:gd name="T6" fmla="*/ 0 w 152"/>
                <a:gd name="T7" fmla="*/ 2 h 144"/>
                <a:gd name="T8" fmla="*/ 0 60000 65536"/>
                <a:gd name="T9" fmla="*/ 0 60000 65536"/>
                <a:gd name="T10" fmla="*/ 0 60000 65536"/>
                <a:gd name="T11" fmla="*/ 0 60000 65536"/>
                <a:gd name="T12" fmla="*/ 0 w 152"/>
                <a:gd name="T13" fmla="*/ 0 h 144"/>
                <a:gd name="T14" fmla="*/ 152 w 152"/>
                <a:gd name="T15" fmla="*/ 144 h 144"/>
              </a:gdLst>
              <a:ahLst/>
              <a:cxnLst>
                <a:cxn ang="T8">
                  <a:pos x="T0" y="T1"/>
                </a:cxn>
                <a:cxn ang="T9">
                  <a:pos x="T2" y="T3"/>
                </a:cxn>
                <a:cxn ang="T10">
                  <a:pos x="T4" y="T5"/>
                </a:cxn>
                <a:cxn ang="T11">
                  <a:pos x="T6" y="T7"/>
                </a:cxn>
              </a:cxnLst>
              <a:rect l="T12" t="T13" r="T14" b="T15"/>
              <a:pathLst>
                <a:path w="152" h="144">
                  <a:moveTo>
                    <a:pt x="144" y="0"/>
                  </a:moveTo>
                  <a:cubicBezTo>
                    <a:pt x="72" y="16"/>
                    <a:pt x="0" y="32"/>
                    <a:pt x="0" y="48"/>
                  </a:cubicBezTo>
                  <a:cubicBezTo>
                    <a:pt x="0" y="64"/>
                    <a:pt x="136" y="80"/>
                    <a:pt x="144" y="96"/>
                  </a:cubicBezTo>
                  <a:cubicBezTo>
                    <a:pt x="152" y="112"/>
                    <a:pt x="64" y="128"/>
                    <a:pt x="48" y="144"/>
                  </a:cubicBezTo>
                </a:path>
              </a:pathLst>
            </a:custGeom>
            <a:noFill/>
            <a:ln w="22225">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21085" name="Freeform 600"/>
            <p:cNvSpPr>
              <a:spLocks noChangeAspect="1"/>
            </p:cNvSpPr>
            <p:nvPr/>
          </p:nvSpPr>
          <p:spPr bwMode="auto">
            <a:xfrm>
              <a:off x="5935" y="2644"/>
              <a:ext cx="44" cy="115"/>
            </a:xfrm>
            <a:custGeom>
              <a:avLst/>
              <a:gdLst>
                <a:gd name="T0" fmla="*/ 0 w 152"/>
                <a:gd name="T1" fmla="*/ 0 h 144"/>
                <a:gd name="T2" fmla="*/ 0 w 152"/>
                <a:gd name="T3" fmla="*/ 2 h 144"/>
                <a:gd name="T4" fmla="*/ 0 w 152"/>
                <a:gd name="T5" fmla="*/ 2 h 144"/>
                <a:gd name="T6" fmla="*/ 0 w 152"/>
                <a:gd name="T7" fmla="*/ 2 h 144"/>
                <a:gd name="T8" fmla="*/ 0 60000 65536"/>
                <a:gd name="T9" fmla="*/ 0 60000 65536"/>
                <a:gd name="T10" fmla="*/ 0 60000 65536"/>
                <a:gd name="T11" fmla="*/ 0 60000 65536"/>
                <a:gd name="T12" fmla="*/ 0 w 152"/>
                <a:gd name="T13" fmla="*/ 0 h 144"/>
                <a:gd name="T14" fmla="*/ 152 w 152"/>
                <a:gd name="T15" fmla="*/ 144 h 144"/>
              </a:gdLst>
              <a:ahLst/>
              <a:cxnLst>
                <a:cxn ang="T8">
                  <a:pos x="T0" y="T1"/>
                </a:cxn>
                <a:cxn ang="T9">
                  <a:pos x="T2" y="T3"/>
                </a:cxn>
                <a:cxn ang="T10">
                  <a:pos x="T4" y="T5"/>
                </a:cxn>
                <a:cxn ang="T11">
                  <a:pos x="T6" y="T7"/>
                </a:cxn>
              </a:cxnLst>
              <a:rect l="T12" t="T13" r="T14" b="T15"/>
              <a:pathLst>
                <a:path w="152" h="144">
                  <a:moveTo>
                    <a:pt x="144" y="0"/>
                  </a:moveTo>
                  <a:cubicBezTo>
                    <a:pt x="72" y="16"/>
                    <a:pt x="0" y="32"/>
                    <a:pt x="0" y="48"/>
                  </a:cubicBezTo>
                  <a:cubicBezTo>
                    <a:pt x="0" y="64"/>
                    <a:pt x="136" y="80"/>
                    <a:pt x="144" y="96"/>
                  </a:cubicBezTo>
                  <a:cubicBezTo>
                    <a:pt x="152" y="112"/>
                    <a:pt x="64" y="128"/>
                    <a:pt x="48" y="144"/>
                  </a:cubicBezTo>
                </a:path>
              </a:pathLst>
            </a:custGeom>
            <a:noFill/>
            <a:ln w="22225">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grpSp>
      <p:grpSp>
        <p:nvGrpSpPr>
          <p:cNvPr id="20491" name="Group 601"/>
          <p:cNvGrpSpPr>
            <a:grpSpLocks/>
          </p:cNvGrpSpPr>
          <p:nvPr/>
        </p:nvGrpSpPr>
        <p:grpSpPr bwMode="auto">
          <a:xfrm>
            <a:off x="9031818" y="2819400"/>
            <a:ext cx="899583" cy="787400"/>
            <a:chOff x="5714" y="2480"/>
            <a:chExt cx="478" cy="496"/>
          </a:xfrm>
        </p:grpSpPr>
        <p:sp>
          <p:nvSpPr>
            <p:cNvPr id="21016" name="Line 602"/>
            <p:cNvSpPr>
              <a:spLocks noChangeShapeType="1"/>
            </p:cNvSpPr>
            <p:nvPr/>
          </p:nvSpPr>
          <p:spPr bwMode="auto">
            <a:xfrm rot="-2984052">
              <a:off x="6088" y="2838"/>
              <a:ext cx="0" cy="54"/>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1017" name="Freeform 603"/>
            <p:cNvSpPr>
              <a:spLocks/>
            </p:cNvSpPr>
            <p:nvPr/>
          </p:nvSpPr>
          <p:spPr bwMode="auto">
            <a:xfrm>
              <a:off x="5807" y="2601"/>
              <a:ext cx="230" cy="248"/>
            </a:xfrm>
            <a:custGeom>
              <a:avLst/>
              <a:gdLst>
                <a:gd name="T0" fmla="*/ 1 w 328"/>
                <a:gd name="T1" fmla="*/ 1 h 360"/>
                <a:gd name="T2" fmla="*/ 1 w 328"/>
                <a:gd name="T3" fmla="*/ 1 h 360"/>
                <a:gd name="T4" fmla="*/ 1 w 328"/>
                <a:gd name="T5" fmla="*/ 1 h 360"/>
                <a:gd name="T6" fmla="*/ 1 w 328"/>
                <a:gd name="T7" fmla="*/ 1 h 360"/>
                <a:gd name="T8" fmla="*/ 1 w 328"/>
                <a:gd name="T9" fmla="*/ 1 h 360"/>
                <a:gd name="T10" fmla="*/ 1 w 328"/>
                <a:gd name="T11" fmla="*/ 1 h 360"/>
                <a:gd name="T12" fmla="*/ 1 w 328"/>
                <a:gd name="T13" fmla="*/ 1 h 360"/>
                <a:gd name="T14" fmla="*/ 1 w 328"/>
                <a:gd name="T15" fmla="*/ 1 h 360"/>
                <a:gd name="T16" fmla="*/ 0 60000 65536"/>
                <a:gd name="T17" fmla="*/ 0 60000 65536"/>
                <a:gd name="T18" fmla="*/ 0 60000 65536"/>
                <a:gd name="T19" fmla="*/ 0 60000 65536"/>
                <a:gd name="T20" fmla="*/ 0 60000 65536"/>
                <a:gd name="T21" fmla="*/ 0 60000 65536"/>
                <a:gd name="T22" fmla="*/ 0 60000 65536"/>
                <a:gd name="T23" fmla="*/ 0 60000 65536"/>
                <a:gd name="T24" fmla="*/ 0 w 328"/>
                <a:gd name="T25" fmla="*/ 0 h 360"/>
                <a:gd name="T26" fmla="*/ 328 w 328"/>
                <a:gd name="T27" fmla="*/ 360 h 36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28" h="360">
                  <a:moveTo>
                    <a:pt x="168" y="24"/>
                  </a:moveTo>
                  <a:cubicBezTo>
                    <a:pt x="136" y="48"/>
                    <a:pt x="96" y="120"/>
                    <a:pt x="72" y="168"/>
                  </a:cubicBezTo>
                  <a:cubicBezTo>
                    <a:pt x="48" y="216"/>
                    <a:pt x="0" y="280"/>
                    <a:pt x="24" y="312"/>
                  </a:cubicBezTo>
                  <a:cubicBezTo>
                    <a:pt x="48" y="344"/>
                    <a:pt x="168" y="360"/>
                    <a:pt x="216" y="360"/>
                  </a:cubicBezTo>
                  <a:cubicBezTo>
                    <a:pt x="264" y="360"/>
                    <a:pt x="296" y="344"/>
                    <a:pt x="312" y="312"/>
                  </a:cubicBezTo>
                  <a:cubicBezTo>
                    <a:pt x="328" y="280"/>
                    <a:pt x="320" y="216"/>
                    <a:pt x="312" y="168"/>
                  </a:cubicBezTo>
                  <a:cubicBezTo>
                    <a:pt x="304" y="120"/>
                    <a:pt x="288" y="48"/>
                    <a:pt x="264" y="24"/>
                  </a:cubicBezTo>
                  <a:cubicBezTo>
                    <a:pt x="240" y="0"/>
                    <a:pt x="200" y="0"/>
                    <a:pt x="168" y="24"/>
                  </a:cubicBezTo>
                  <a:close/>
                </a:path>
              </a:pathLst>
            </a:custGeom>
            <a:solidFill>
              <a:srgbClr val="9C763C"/>
            </a:solidFill>
            <a:ln w="28575">
              <a:solidFill>
                <a:schemeClr val="tx2"/>
              </a:solidFill>
              <a:prstDash val="sysDot"/>
              <a:round/>
              <a:headEnd/>
              <a:tailEnd/>
            </a:ln>
          </p:spPr>
          <p:txBody>
            <a:bodyPr wrap="none" anchor="ctr"/>
            <a:lstStyle/>
            <a:p>
              <a:endParaRPr lang="fr-FR"/>
            </a:p>
          </p:txBody>
        </p:sp>
        <p:sp>
          <p:nvSpPr>
            <p:cNvPr id="21018" name="Freeform 604"/>
            <p:cNvSpPr>
              <a:spLocks noChangeAspect="1"/>
            </p:cNvSpPr>
            <p:nvPr/>
          </p:nvSpPr>
          <p:spPr bwMode="auto">
            <a:xfrm>
              <a:off x="5883" y="2689"/>
              <a:ext cx="44" cy="115"/>
            </a:xfrm>
            <a:custGeom>
              <a:avLst/>
              <a:gdLst>
                <a:gd name="T0" fmla="*/ 0 w 152"/>
                <a:gd name="T1" fmla="*/ 0 h 144"/>
                <a:gd name="T2" fmla="*/ 0 w 152"/>
                <a:gd name="T3" fmla="*/ 2 h 144"/>
                <a:gd name="T4" fmla="*/ 0 w 152"/>
                <a:gd name="T5" fmla="*/ 2 h 144"/>
                <a:gd name="T6" fmla="*/ 0 w 152"/>
                <a:gd name="T7" fmla="*/ 2 h 144"/>
                <a:gd name="T8" fmla="*/ 0 60000 65536"/>
                <a:gd name="T9" fmla="*/ 0 60000 65536"/>
                <a:gd name="T10" fmla="*/ 0 60000 65536"/>
                <a:gd name="T11" fmla="*/ 0 60000 65536"/>
                <a:gd name="T12" fmla="*/ 0 w 152"/>
                <a:gd name="T13" fmla="*/ 0 h 144"/>
                <a:gd name="T14" fmla="*/ 152 w 152"/>
                <a:gd name="T15" fmla="*/ 144 h 144"/>
              </a:gdLst>
              <a:ahLst/>
              <a:cxnLst>
                <a:cxn ang="T8">
                  <a:pos x="T0" y="T1"/>
                </a:cxn>
                <a:cxn ang="T9">
                  <a:pos x="T2" y="T3"/>
                </a:cxn>
                <a:cxn ang="T10">
                  <a:pos x="T4" y="T5"/>
                </a:cxn>
                <a:cxn ang="T11">
                  <a:pos x="T6" y="T7"/>
                </a:cxn>
              </a:cxnLst>
              <a:rect l="T12" t="T13" r="T14" b="T15"/>
              <a:pathLst>
                <a:path w="152" h="144">
                  <a:moveTo>
                    <a:pt x="144" y="0"/>
                  </a:moveTo>
                  <a:cubicBezTo>
                    <a:pt x="72" y="16"/>
                    <a:pt x="0" y="32"/>
                    <a:pt x="0" y="48"/>
                  </a:cubicBezTo>
                  <a:cubicBezTo>
                    <a:pt x="0" y="64"/>
                    <a:pt x="136" y="80"/>
                    <a:pt x="144" y="96"/>
                  </a:cubicBezTo>
                  <a:cubicBezTo>
                    <a:pt x="152" y="112"/>
                    <a:pt x="64" y="128"/>
                    <a:pt x="48" y="144"/>
                  </a:cubicBezTo>
                </a:path>
              </a:pathLst>
            </a:custGeom>
            <a:noFill/>
            <a:ln w="22225">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21019" name="Freeform 605"/>
            <p:cNvSpPr>
              <a:spLocks noChangeAspect="1"/>
            </p:cNvSpPr>
            <p:nvPr/>
          </p:nvSpPr>
          <p:spPr bwMode="auto">
            <a:xfrm>
              <a:off x="5948" y="2663"/>
              <a:ext cx="44" cy="115"/>
            </a:xfrm>
            <a:custGeom>
              <a:avLst/>
              <a:gdLst>
                <a:gd name="T0" fmla="*/ 0 w 152"/>
                <a:gd name="T1" fmla="*/ 0 h 144"/>
                <a:gd name="T2" fmla="*/ 0 w 152"/>
                <a:gd name="T3" fmla="*/ 2 h 144"/>
                <a:gd name="T4" fmla="*/ 0 w 152"/>
                <a:gd name="T5" fmla="*/ 2 h 144"/>
                <a:gd name="T6" fmla="*/ 0 w 152"/>
                <a:gd name="T7" fmla="*/ 2 h 144"/>
                <a:gd name="T8" fmla="*/ 0 60000 65536"/>
                <a:gd name="T9" fmla="*/ 0 60000 65536"/>
                <a:gd name="T10" fmla="*/ 0 60000 65536"/>
                <a:gd name="T11" fmla="*/ 0 60000 65536"/>
                <a:gd name="T12" fmla="*/ 0 w 152"/>
                <a:gd name="T13" fmla="*/ 0 h 144"/>
                <a:gd name="T14" fmla="*/ 152 w 152"/>
                <a:gd name="T15" fmla="*/ 144 h 144"/>
              </a:gdLst>
              <a:ahLst/>
              <a:cxnLst>
                <a:cxn ang="T8">
                  <a:pos x="T0" y="T1"/>
                </a:cxn>
                <a:cxn ang="T9">
                  <a:pos x="T2" y="T3"/>
                </a:cxn>
                <a:cxn ang="T10">
                  <a:pos x="T4" y="T5"/>
                </a:cxn>
                <a:cxn ang="T11">
                  <a:pos x="T6" y="T7"/>
                </a:cxn>
              </a:cxnLst>
              <a:rect l="T12" t="T13" r="T14" b="T15"/>
              <a:pathLst>
                <a:path w="152" h="144">
                  <a:moveTo>
                    <a:pt x="144" y="0"/>
                  </a:moveTo>
                  <a:cubicBezTo>
                    <a:pt x="72" y="16"/>
                    <a:pt x="0" y="32"/>
                    <a:pt x="0" y="48"/>
                  </a:cubicBezTo>
                  <a:cubicBezTo>
                    <a:pt x="0" y="64"/>
                    <a:pt x="136" y="80"/>
                    <a:pt x="144" y="96"/>
                  </a:cubicBezTo>
                  <a:cubicBezTo>
                    <a:pt x="152" y="112"/>
                    <a:pt x="64" y="128"/>
                    <a:pt x="48" y="144"/>
                  </a:cubicBezTo>
                </a:path>
              </a:pathLst>
            </a:custGeom>
            <a:noFill/>
            <a:ln w="22225">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21020" name="Line 606"/>
            <p:cNvSpPr>
              <a:spLocks noChangeShapeType="1"/>
            </p:cNvSpPr>
            <p:nvPr/>
          </p:nvSpPr>
          <p:spPr bwMode="auto">
            <a:xfrm>
              <a:off x="5951" y="2499"/>
              <a:ext cx="0" cy="54"/>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1021" name="Line 607"/>
            <p:cNvSpPr>
              <a:spLocks noChangeShapeType="1"/>
            </p:cNvSpPr>
            <p:nvPr/>
          </p:nvSpPr>
          <p:spPr bwMode="auto">
            <a:xfrm rot="2021405" flipH="1">
              <a:off x="6092" y="2596"/>
              <a:ext cx="27" cy="47"/>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1022" name="Oval 608"/>
            <p:cNvSpPr>
              <a:spLocks noChangeArrowheads="1"/>
            </p:cNvSpPr>
            <p:nvPr/>
          </p:nvSpPr>
          <p:spPr bwMode="auto">
            <a:xfrm>
              <a:off x="5903" y="2483"/>
              <a:ext cx="58" cy="58"/>
            </a:xfrm>
            <a:prstGeom prst="ellipse">
              <a:avLst/>
            </a:prstGeom>
            <a:solidFill>
              <a:srgbClr val="B92E30"/>
            </a:solidFill>
            <a:ln w="12700">
              <a:solidFill>
                <a:schemeClr val="tx1"/>
              </a:solidFill>
              <a:round/>
              <a:headEnd/>
              <a:tailEnd/>
            </a:ln>
          </p:spPr>
          <p:txBody>
            <a:bodyPr wrap="none" anchor="ctr"/>
            <a:lstStyle/>
            <a:p>
              <a:endParaRPr lang="fr-FR">
                <a:latin typeface="Calibri" pitchFamily="34" charset="0"/>
              </a:endParaRPr>
            </a:p>
          </p:txBody>
        </p:sp>
        <p:sp>
          <p:nvSpPr>
            <p:cNvPr id="21023" name="Oval 609"/>
            <p:cNvSpPr>
              <a:spLocks noChangeArrowheads="1"/>
            </p:cNvSpPr>
            <p:nvPr/>
          </p:nvSpPr>
          <p:spPr bwMode="auto">
            <a:xfrm>
              <a:off x="5942" y="2486"/>
              <a:ext cx="58"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024" name="Oval 610"/>
            <p:cNvSpPr>
              <a:spLocks noChangeAspect="1" noChangeArrowheads="1"/>
            </p:cNvSpPr>
            <p:nvPr/>
          </p:nvSpPr>
          <p:spPr bwMode="auto">
            <a:xfrm>
              <a:off x="5926" y="2480"/>
              <a:ext cx="49"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025" name="Oval 611"/>
            <p:cNvSpPr>
              <a:spLocks noChangeArrowheads="1"/>
            </p:cNvSpPr>
            <p:nvPr/>
          </p:nvSpPr>
          <p:spPr bwMode="auto">
            <a:xfrm rot="4719394">
              <a:off x="6083" y="2570"/>
              <a:ext cx="46" cy="58"/>
            </a:xfrm>
            <a:prstGeom prst="ellipse">
              <a:avLst/>
            </a:prstGeom>
            <a:solidFill>
              <a:srgbClr val="B92E30"/>
            </a:solidFill>
            <a:ln w="12700">
              <a:solidFill>
                <a:schemeClr val="tx1"/>
              </a:solidFill>
              <a:round/>
              <a:headEnd/>
              <a:tailEnd/>
            </a:ln>
          </p:spPr>
          <p:txBody>
            <a:bodyPr wrap="none" anchor="ctr"/>
            <a:lstStyle/>
            <a:p>
              <a:endParaRPr lang="fr-FR">
                <a:latin typeface="Calibri" pitchFamily="34" charset="0"/>
              </a:endParaRPr>
            </a:p>
          </p:txBody>
        </p:sp>
        <p:sp>
          <p:nvSpPr>
            <p:cNvPr id="21026" name="Oval 612"/>
            <p:cNvSpPr>
              <a:spLocks noChangeArrowheads="1"/>
            </p:cNvSpPr>
            <p:nvPr/>
          </p:nvSpPr>
          <p:spPr bwMode="auto">
            <a:xfrm rot="4719394">
              <a:off x="6101" y="2603"/>
              <a:ext cx="46"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027" name="Oval 613"/>
            <p:cNvSpPr>
              <a:spLocks noChangeArrowheads="1"/>
            </p:cNvSpPr>
            <p:nvPr/>
          </p:nvSpPr>
          <p:spPr bwMode="auto">
            <a:xfrm rot="4719394">
              <a:off x="6102" y="2578"/>
              <a:ext cx="46"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028" name="Line 614"/>
            <p:cNvSpPr>
              <a:spLocks noChangeShapeType="1"/>
            </p:cNvSpPr>
            <p:nvPr/>
          </p:nvSpPr>
          <p:spPr bwMode="auto">
            <a:xfrm rot="4135323" flipH="1">
              <a:off x="6118" y="2738"/>
              <a:ext cx="27" cy="35"/>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1029" name="Oval 615"/>
            <p:cNvSpPr>
              <a:spLocks noChangeArrowheads="1"/>
            </p:cNvSpPr>
            <p:nvPr/>
          </p:nvSpPr>
          <p:spPr bwMode="auto">
            <a:xfrm rot="5700051">
              <a:off x="6127" y="2745"/>
              <a:ext cx="46"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030" name="Oval 616"/>
            <p:cNvSpPr>
              <a:spLocks noChangeArrowheads="1"/>
            </p:cNvSpPr>
            <p:nvPr/>
          </p:nvSpPr>
          <p:spPr bwMode="auto">
            <a:xfrm rot="5700051">
              <a:off x="6133" y="2713"/>
              <a:ext cx="46"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031" name="Oval 617"/>
            <p:cNvSpPr>
              <a:spLocks noChangeAspect="1" noChangeArrowheads="1"/>
            </p:cNvSpPr>
            <p:nvPr/>
          </p:nvSpPr>
          <p:spPr bwMode="auto">
            <a:xfrm rot="5700051">
              <a:off x="6138" y="2731"/>
              <a:ext cx="49"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032" name="Oval 618"/>
            <p:cNvSpPr>
              <a:spLocks noChangeAspect="1" noChangeArrowheads="1"/>
            </p:cNvSpPr>
            <p:nvPr/>
          </p:nvSpPr>
          <p:spPr bwMode="auto">
            <a:xfrm rot="-3438175">
              <a:off x="5747" y="2555"/>
              <a:ext cx="49"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033" name="Oval 619"/>
            <p:cNvSpPr>
              <a:spLocks noChangeArrowheads="1"/>
            </p:cNvSpPr>
            <p:nvPr/>
          </p:nvSpPr>
          <p:spPr bwMode="auto">
            <a:xfrm rot="-3438175">
              <a:off x="5721" y="2591"/>
              <a:ext cx="46"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034" name="Line 620"/>
            <p:cNvSpPr>
              <a:spLocks noChangeShapeType="1"/>
            </p:cNvSpPr>
            <p:nvPr/>
          </p:nvSpPr>
          <p:spPr bwMode="auto">
            <a:xfrm rot="-2984052">
              <a:off x="5765" y="2581"/>
              <a:ext cx="0" cy="54"/>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1035" name="Oval 621"/>
            <p:cNvSpPr>
              <a:spLocks noChangeArrowheads="1"/>
            </p:cNvSpPr>
            <p:nvPr/>
          </p:nvSpPr>
          <p:spPr bwMode="auto">
            <a:xfrm rot="-3438175">
              <a:off x="5726" y="2562"/>
              <a:ext cx="46" cy="69"/>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036" name="Line 622"/>
            <p:cNvSpPr>
              <a:spLocks noChangeShapeType="1"/>
            </p:cNvSpPr>
            <p:nvPr/>
          </p:nvSpPr>
          <p:spPr bwMode="auto">
            <a:xfrm rot="2540379">
              <a:off x="5775" y="2830"/>
              <a:ext cx="0" cy="54"/>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1037" name="Oval 623"/>
            <p:cNvSpPr>
              <a:spLocks noChangeArrowheads="1"/>
            </p:cNvSpPr>
            <p:nvPr/>
          </p:nvSpPr>
          <p:spPr bwMode="auto">
            <a:xfrm rot="2021403">
              <a:off x="5749" y="2855"/>
              <a:ext cx="60"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038" name="Oval 624"/>
            <p:cNvSpPr>
              <a:spLocks noChangeArrowheads="1"/>
            </p:cNvSpPr>
            <p:nvPr/>
          </p:nvSpPr>
          <p:spPr bwMode="auto">
            <a:xfrm rot="2021403">
              <a:off x="5726" y="2826"/>
              <a:ext cx="46" cy="58"/>
            </a:xfrm>
            <a:prstGeom prst="ellipse">
              <a:avLst/>
            </a:prstGeom>
            <a:solidFill>
              <a:srgbClr val="B92E30"/>
            </a:solidFill>
            <a:ln w="12700">
              <a:solidFill>
                <a:schemeClr val="tx1"/>
              </a:solidFill>
              <a:round/>
              <a:headEnd/>
              <a:tailEnd/>
            </a:ln>
          </p:spPr>
          <p:txBody>
            <a:bodyPr wrap="none" anchor="ctr"/>
            <a:lstStyle/>
            <a:p>
              <a:endParaRPr lang="fr-FR">
                <a:latin typeface="Calibri" pitchFamily="34" charset="0"/>
              </a:endParaRPr>
            </a:p>
          </p:txBody>
        </p:sp>
        <p:sp>
          <p:nvSpPr>
            <p:cNvPr id="21039" name="Oval 625"/>
            <p:cNvSpPr>
              <a:spLocks noChangeAspect="1" noChangeArrowheads="1"/>
            </p:cNvSpPr>
            <p:nvPr/>
          </p:nvSpPr>
          <p:spPr bwMode="auto">
            <a:xfrm rot="2102340">
              <a:off x="5739" y="2848"/>
              <a:ext cx="49"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040" name="Oval 626"/>
            <p:cNvSpPr>
              <a:spLocks noChangeAspect="1" noChangeArrowheads="1"/>
            </p:cNvSpPr>
            <p:nvPr/>
          </p:nvSpPr>
          <p:spPr bwMode="auto">
            <a:xfrm rot="-3438175">
              <a:off x="6085" y="2835"/>
              <a:ext cx="49"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041" name="Oval 627"/>
            <p:cNvSpPr>
              <a:spLocks noChangeArrowheads="1"/>
            </p:cNvSpPr>
            <p:nvPr/>
          </p:nvSpPr>
          <p:spPr bwMode="auto">
            <a:xfrm rot="-3438175">
              <a:off x="6067" y="2857"/>
              <a:ext cx="46"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042" name="Oval 628"/>
            <p:cNvSpPr>
              <a:spLocks noChangeArrowheads="1"/>
            </p:cNvSpPr>
            <p:nvPr/>
          </p:nvSpPr>
          <p:spPr bwMode="auto">
            <a:xfrm rot="-3438175">
              <a:off x="6081" y="2849"/>
              <a:ext cx="46"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043" name="Line 629"/>
            <p:cNvSpPr>
              <a:spLocks noChangeShapeType="1"/>
            </p:cNvSpPr>
            <p:nvPr/>
          </p:nvSpPr>
          <p:spPr bwMode="auto">
            <a:xfrm rot="709149">
              <a:off x="5902" y="2907"/>
              <a:ext cx="0" cy="54"/>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1044" name="Oval 630"/>
            <p:cNvSpPr>
              <a:spLocks noChangeAspect="1" noChangeArrowheads="1"/>
            </p:cNvSpPr>
            <p:nvPr/>
          </p:nvSpPr>
          <p:spPr bwMode="auto">
            <a:xfrm rot="460228">
              <a:off x="5895" y="2918"/>
              <a:ext cx="49"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045" name="Oval 631"/>
            <p:cNvSpPr>
              <a:spLocks noChangeAspect="1" noChangeArrowheads="1"/>
            </p:cNvSpPr>
            <p:nvPr/>
          </p:nvSpPr>
          <p:spPr bwMode="auto">
            <a:xfrm rot="460228">
              <a:off x="5853" y="2910"/>
              <a:ext cx="49"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046" name="Oval 632"/>
            <p:cNvSpPr>
              <a:spLocks noChangeAspect="1" noChangeArrowheads="1"/>
            </p:cNvSpPr>
            <p:nvPr/>
          </p:nvSpPr>
          <p:spPr bwMode="auto">
            <a:xfrm rot="460228">
              <a:off x="5872" y="2918"/>
              <a:ext cx="49"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047" name="Oval 633"/>
            <p:cNvSpPr>
              <a:spLocks noChangeArrowheads="1"/>
            </p:cNvSpPr>
            <p:nvPr/>
          </p:nvSpPr>
          <p:spPr bwMode="invGray">
            <a:xfrm>
              <a:off x="5763" y="2563"/>
              <a:ext cx="336" cy="336"/>
            </a:xfrm>
            <a:prstGeom prst="ellipse">
              <a:avLst/>
            </a:prstGeom>
            <a:gradFill rotWithShape="0">
              <a:gsLst>
                <a:gs pos="0">
                  <a:srgbClr val="B1BB81"/>
                </a:gs>
                <a:gs pos="100000">
                  <a:srgbClr val="3E422E"/>
                </a:gs>
              </a:gsLst>
              <a:path path="rect">
                <a:fillToRect l="100000" b="100000"/>
              </a:path>
            </a:gradFill>
            <a:ln w="25400">
              <a:solidFill>
                <a:srgbClr val="FFFFFF"/>
              </a:solidFill>
              <a:round/>
              <a:headEnd/>
              <a:tailEnd/>
            </a:ln>
          </p:spPr>
          <p:txBody>
            <a:bodyPr/>
            <a:lstStyle/>
            <a:p>
              <a:endParaRPr lang="fr-FR">
                <a:latin typeface="Calibri" pitchFamily="34" charset="0"/>
              </a:endParaRPr>
            </a:p>
          </p:txBody>
        </p:sp>
        <p:sp>
          <p:nvSpPr>
            <p:cNvPr id="21048" name="Freeform 634"/>
            <p:cNvSpPr>
              <a:spLocks/>
            </p:cNvSpPr>
            <p:nvPr/>
          </p:nvSpPr>
          <p:spPr bwMode="auto">
            <a:xfrm>
              <a:off x="5801" y="2583"/>
              <a:ext cx="230" cy="288"/>
            </a:xfrm>
            <a:custGeom>
              <a:avLst/>
              <a:gdLst>
                <a:gd name="T0" fmla="*/ 1 w 328"/>
                <a:gd name="T1" fmla="*/ 2 h 360"/>
                <a:gd name="T2" fmla="*/ 1 w 328"/>
                <a:gd name="T3" fmla="*/ 2 h 360"/>
                <a:gd name="T4" fmla="*/ 1 w 328"/>
                <a:gd name="T5" fmla="*/ 2 h 360"/>
                <a:gd name="T6" fmla="*/ 1 w 328"/>
                <a:gd name="T7" fmla="*/ 2 h 360"/>
                <a:gd name="T8" fmla="*/ 1 w 328"/>
                <a:gd name="T9" fmla="*/ 2 h 360"/>
                <a:gd name="T10" fmla="*/ 1 w 328"/>
                <a:gd name="T11" fmla="*/ 2 h 360"/>
                <a:gd name="T12" fmla="*/ 1 w 328"/>
                <a:gd name="T13" fmla="*/ 2 h 360"/>
                <a:gd name="T14" fmla="*/ 1 w 328"/>
                <a:gd name="T15" fmla="*/ 2 h 360"/>
                <a:gd name="T16" fmla="*/ 0 60000 65536"/>
                <a:gd name="T17" fmla="*/ 0 60000 65536"/>
                <a:gd name="T18" fmla="*/ 0 60000 65536"/>
                <a:gd name="T19" fmla="*/ 0 60000 65536"/>
                <a:gd name="T20" fmla="*/ 0 60000 65536"/>
                <a:gd name="T21" fmla="*/ 0 60000 65536"/>
                <a:gd name="T22" fmla="*/ 0 60000 65536"/>
                <a:gd name="T23" fmla="*/ 0 60000 65536"/>
                <a:gd name="T24" fmla="*/ 0 w 328"/>
                <a:gd name="T25" fmla="*/ 0 h 360"/>
                <a:gd name="T26" fmla="*/ 328 w 328"/>
                <a:gd name="T27" fmla="*/ 360 h 36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28" h="360">
                  <a:moveTo>
                    <a:pt x="168" y="24"/>
                  </a:moveTo>
                  <a:cubicBezTo>
                    <a:pt x="136" y="48"/>
                    <a:pt x="96" y="120"/>
                    <a:pt x="72" y="168"/>
                  </a:cubicBezTo>
                  <a:cubicBezTo>
                    <a:pt x="48" y="216"/>
                    <a:pt x="0" y="280"/>
                    <a:pt x="24" y="312"/>
                  </a:cubicBezTo>
                  <a:cubicBezTo>
                    <a:pt x="48" y="344"/>
                    <a:pt x="168" y="360"/>
                    <a:pt x="216" y="360"/>
                  </a:cubicBezTo>
                  <a:cubicBezTo>
                    <a:pt x="264" y="360"/>
                    <a:pt x="296" y="344"/>
                    <a:pt x="312" y="312"/>
                  </a:cubicBezTo>
                  <a:cubicBezTo>
                    <a:pt x="328" y="280"/>
                    <a:pt x="320" y="216"/>
                    <a:pt x="312" y="168"/>
                  </a:cubicBezTo>
                  <a:cubicBezTo>
                    <a:pt x="304" y="120"/>
                    <a:pt x="288" y="48"/>
                    <a:pt x="264" y="24"/>
                  </a:cubicBezTo>
                  <a:cubicBezTo>
                    <a:pt x="240" y="0"/>
                    <a:pt x="200" y="0"/>
                    <a:pt x="168" y="24"/>
                  </a:cubicBezTo>
                  <a:close/>
                </a:path>
              </a:pathLst>
            </a:custGeom>
            <a:gradFill rotWithShape="0">
              <a:gsLst>
                <a:gs pos="0">
                  <a:srgbClr val="9C763C"/>
                </a:gs>
                <a:gs pos="100000">
                  <a:srgbClr val="43331A"/>
                </a:gs>
              </a:gsLst>
              <a:path path="rect">
                <a:fillToRect l="100000" b="100000"/>
              </a:path>
            </a:gradFill>
            <a:ln w="25400" cap="rnd">
              <a:solidFill>
                <a:srgbClr val="D8C6BC"/>
              </a:solidFill>
              <a:prstDash val="sysDot"/>
              <a:round/>
              <a:headEnd/>
              <a:tailEnd/>
            </a:ln>
          </p:spPr>
          <p:txBody>
            <a:bodyPr wrap="none" anchor="ctr"/>
            <a:lstStyle/>
            <a:p>
              <a:endParaRPr lang="fr-FR"/>
            </a:p>
          </p:txBody>
        </p:sp>
        <p:sp>
          <p:nvSpPr>
            <p:cNvPr id="21049" name="Freeform 635"/>
            <p:cNvSpPr>
              <a:spLocks noChangeAspect="1"/>
            </p:cNvSpPr>
            <p:nvPr/>
          </p:nvSpPr>
          <p:spPr bwMode="auto">
            <a:xfrm>
              <a:off x="5863" y="2712"/>
              <a:ext cx="44" cy="115"/>
            </a:xfrm>
            <a:custGeom>
              <a:avLst/>
              <a:gdLst>
                <a:gd name="T0" fmla="*/ 0 w 152"/>
                <a:gd name="T1" fmla="*/ 0 h 144"/>
                <a:gd name="T2" fmla="*/ 0 w 152"/>
                <a:gd name="T3" fmla="*/ 2 h 144"/>
                <a:gd name="T4" fmla="*/ 0 w 152"/>
                <a:gd name="T5" fmla="*/ 2 h 144"/>
                <a:gd name="T6" fmla="*/ 0 w 152"/>
                <a:gd name="T7" fmla="*/ 2 h 144"/>
                <a:gd name="T8" fmla="*/ 0 60000 65536"/>
                <a:gd name="T9" fmla="*/ 0 60000 65536"/>
                <a:gd name="T10" fmla="*/ 0 60000 65536"/>
                <a:gd name="T11" fmla="*/ 0 60000 65536"/>
                <a:gd name="T12" fmla="*/ 0 w 152"/>
                <a:gd name="T13" fmla="*/ 0 h 144"/>
                <a:gd name="T14" fmla="*/ 152 w 152"/>
                <a:gd name="T15" fmla="*/ 144 h 144"/>
              </a:gdLst>
              <a:ahLst/>
              <a:cxnLst>
                <a:cxn ang="T8">
                  <a:pos x="T0" y="T1"/>
                </a:cxn>
                <a:cxn ang="T9">
                  <a:pos x="T2" y="T3"/>
                </a:cxn>
                <a:cxn ang="T10">
                  <a:pos x="T4" y="T5"/>
                </a:cxn>
                <a:cxn ang="T11">
                  <a:pos x="T6" y="T7"/>
                </a:cxn>
              </a:cxnLst>
              <a:rect l="T12" t="T13" r="T14" b="T15"/>
              <a:pathLst>
                <a:path w="152" h="144">
                  <a:moveTo>
                    <a:pt x="144" y="0"/>
                  </a:moveTo>
                  <a:cubicBezTo>
                    <a:pt x="72" y="16"/>
                    <a:pt x="0" y="32"/>
                    <a:pt x="0" y="48"/>
                  </a:cubicBezTo>
                  <a:cubicBezTo>
                    <a:pt x="0" y="64"/>
                    <a:pt x="136" y="80"/>
                    <a:pt x="144" y="96"/>
                  </a:cubicBezTo>
                  <a:cubicBezTo>
                    <a:pt x="152" y="112"/>
                    <a:pt x="64" y="128"/>
                    <a:pt x="48" y="144"/>
                  </a:cubicBezTo>
                </a:path>
              </a:pathLst>
            </a:custGeom>
            <a:noFill/>
            <a:ln w="22225">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21050" name="Freeform 636"/>
            <p:cNvSpPr>
              <a:spLocks noChangeAspect="1"/>
            </p:cNvSpPr>
            <p:nvPr/>
          </p:nvSpPr>
          <p:spPr bwMode="auto">
            <a:xfrm>
              <a:off x="5935" y="2644"/>
              <a:ext cx="44" cy="115"/>
            </a:xfrm>
            <a:custGeom>
              <a:avLst/>
              <a:gdLst>
                <a:gd name="T0" fmla="*/ 0 w 152"/>
                <a:gd name="T1" fmla="*/ 0 h 144"/>
                <a:gd name="T2" fmla="*/ 0 w 152"/>
                <a:gd name="T3" fmla="*/ 2 h 144"/>
                <a:gd name="T4" fmla="*/ 0 w 152"/>
                <a:gd name="T5" fmla="*/ 2 h 144"/>
                <a:gd name="T6" fmla="*/ 0 w 152"/>
                <a:gd name="T7" fmla="*/ 2 h 144"/>
                <a:gd name="T8" fmla="*/ 0 60000 65536"/>
                <a:gd name="T9" fmla="*/ 0 60000 65536"/>
                <a:gd name="T10" fmla="*/ 0 60000 65536"/>
                <a:gd name="T11" fmla="*/ 0 60000 65536"/>
                <a:gd name="T12" fmla="*/ 0 w 152"/>
                <a:gd name="T13" fmla="*/ 0 h 144"/>
                <a:gd name="T14" fmla="*/ 152 w 152"/>
                <a:gd name="T15" fmla="*/ 144 h 144"/>
              </a:gdLst>
              <a:ahLst/>
              <a:cxnLst>
                <a:cxn ang="T8">
                  <a:pos x="T0" y="T1"/>
                </a:cxn>
                <a:cxn ang="T9">
                  <a:pos x="T2" y="T3"/>
                </a:cxn>
                <a:cxn ang="T10">
                  <a:pos x="T4" y="T5"/>
                </a:cxn>
                <a:cxn ang="T11">
                  <a:pos x="T6" y="T7"/>
                </a:cxn>
              </a:cxnLst>
              <a:rect l="T12" t="T13" r="T14" b="T15"/>
              <a:pathLst>
                <a:path w="152" h="144">
                  <a:moveTo>
                    <a:pt x="144" y="0"/>
                  </a:moveTo>
                  <a:cubicBezTo>
                    <a:pt x="72" y="16"/>
                    <a:pt x="0" y="32"/>
                    <a:pt x="0" y="48"/>
                  </a:cubicBezTo>
                  <a:cubicBezTo>
                    <a:pt x="0" y="64"/>
                    <a:pt x="136" y="80"/>
                    <a:pt x="144" y="96"/>
                  </a:cubicBezTo>
                  <a:cubicBezTo>
                    <a:pt x="152" y="112"/>
                    <a:pt x="64" y="128"/>
                    <a:pt x="48" y="144"/>
                  </a:cubicBezTo>
                </a:path>
              </a:pathLst>
            </a:custGeom>
            <a:noFill/>
            <a:ln w="22225">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grpSp>
      <p:grpSp>
        <p:nvGrpSpPr>
          <p:cNvPr id="20492" name="Group 528"/>
          <p:cNvGrpSpPr>
            <a:grpSpLocks/>
          </p:cNvGrpSpPr>
          <p:nvPr/>
        </p:nvGrpSpPr>
        <p:grpSpPr bwMode="auto">
          <a:xfrm>
            <a:off x="9844618" y="3860800"/>
            <a:ext cx="899583" cy="787400"/>
            <a:chOff x="5714" y="2480"/>
            <a:chExt cx="478" cy="496"/>
          </a:xfrm>
        </p:grpSpPr>
        <p:sp>
          <p:nvSpPr>
            <p:cNvPr id="20981" name="Line 135"/>
            <p:cNvSpPr>
              <a:spLocks noChangeShapeType="1"/>
            </p:cNvSpPr>
            <p:nvPr/>
          </p:nvSpPr>
          <p:spPr bwMode="auto">
            <a:xfrm rot="-2984052">
              <a:off x="6088" y="2838"/>
              <a:ext cx="0" cy="54"/>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0982" name="Freeform 136"/>
            <p:cNvSpPr>
              <a:spLocks/>
            </p:cNvSpPr>
            <p:nvPr/>
          </p:nvSpPr>
          <p:spPr bwMode="auto">
            <a:xfrm>
              <a:off x="5807" y="2601"/>
              <a:ext cx="230" cy="248"/>
            </a:xfrm>
            <a:custGeom>
              <a:avLst/>
              <a:gdLst>
                <a:gd name="T0" fmla="*/ 1 w 328"/>
                <a:gd name="T1" fmla="*/ 1 h 360"/>
                <a:gd name="T2" fmla="*/ 1 w 328"/>
                <a:gd name="T3" fmla="*/ 1 h 360"/>
                <a:gd name="T4" fmla="*/ 1 w 328"/>
                <a:gd name="T5" fmla="*/ 1 h 360"/>
                <a:gd name="T6" fmla="*/ 1 w 328"/>
                <a:gd name="T7" fmla="*/ 1 h 360"/>
                <a:gd name="T8" fmla="*/ 1 w 328"/>
                <a:gd name="T9" fmla="*/ 1 h 360"/>
                <a:gd name="T10" fmla="*/ 1 w 328"/>
                <a:gd name="T11" fmla="*/ 1 h 360"/>
                <a:gd name="T12" fmla="*/ 1 w 328"/>
                <a:gd name="T13" fmla="*/ 1 h 360"/>
                <a:gd name="T14" fmla="*/ 1 w 328"/>
                <a:gd name="T15" fmla="*/ 1 h 360"/>
                <a:gd name="T16" fmla="*/ 0 60000 65536"/>
                <a:gd name="T17" fmla="*/ 0 60000 65536"/>
                <a:gd name="T18" fmla="*/ 0 60000 65536"/>
                <a:gd name="T19" fmla="*/ 0 60000 65536"/>
                <a:gd name="T20" fmla="*/ 0 60000 65536"/>
                <a:gd name="T21" fmla="*/ 0 60000 65536"/>
                <a:gd name="T22" fmla="*/ 0 60000 65536"/>
                <a:gd name="T23" fmla="*/ 0 60000 65536"/>
                <a:gd name="T24" fmla="*/ 0 w 328"/>
                <a:gd name="T25" fmla="*/ 0 h 360"/>
                <a:gd name="T26" fmla="*/ 328 w 328"/>
                <a:gd name="T27" fmla="*/ 360 h 36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28" h="360">
                  <a:moveTo>
                    <a:pt x="168" y="24"/>
                  </a:moveTo>
                  <a:cubicBezTo>
                    <a:pt x="136" y="48"/>
                    <a:pt x="96" y="120"/>
                    <a:pt x="72" y="168"/>
                  </a:cubicBezTo>
                  <a:cubicBezTo>
                    <a:pt x="48" y="216"/>
                    <a:pt x="0" y="280"/>
                    <a:pt x="24" y="312"/>
                  </a:cubicBezTo>
                  <a:cubicBezTo>
                    <a:pt x="48" y="344"/>
                    <a:pt x="168" y="360"/>
                    <a:pt x="216" y="360"/>
                  </a:cubicBezTo>
                  <a:cubicBezTo>
                    <a:pt x="264" y="360"/>
                    <a:pt x="296" y="344"/>
                    <a:pt x="312" y="312"/>
                  </a:cubicBezTo>
                  <a:cubicBezTo>
                    <a:pt x="328" y="280"/>
                    <a:pt x="320" y="216"/>
                    <a:pt x="312" y="168"/>
                  </a:cubicBezTo>
                  <a:cubicBezTo>
                    <a:pt x="304" y="120"/>
                    <a:pt x="288" y="48"/>
                    <a:pt x="264" y="24"/>
                  </a:cubicBezTo>
                  <a:cubicBezTo>
                    <a:pt x="240" y="0"/>
                    <a:pt x="200" y="0"/>
                    <a:pt x="168" y="24"/>
                  </a:cubicBezTo>
                  <a:close/>
                </a:path>
              </a:pathLst>
            </a:custGeom>
            <a:solidFill>
              <a:srgbClr val="9C763C"/>
            </a:solidFill>
            <a:ln w="28575">
              <a:solidFill>
                <a:schemeClr val="tx2"/>
              </a:solidFill>
              <a:prstDash val="sysDot"/>
              <a:round/>
              <a:headEnd/>
              <a:tailEnd/>
            </a:ln>
          </p:spPr>
          <p:txBody>
            <a:bodyPr wrap="none" anchor="ctr"/>
            <a:lstStyle/>
            <a:p>
              <a:endParaRPr lang="fr-FR"/>
            </a:p>
          </p:txBody>
        </p:sp>
        <p:sp>
          <p:nvSpPr>
            <p:cNvPr id="20983" name="Freeform 137"/>
            <p:cNvSpPr>
              <a:spLocks noChangeAspect="1"/>
            </p:cNvSpPr>
            <p:nvPr/>
          </p:nvSpPr>
          <p:spPr bwMode="auto">
            <a:xfrm>
              <a:off x="5883" y="2689"/>
              <a:ext cx="44" cy="115"/>
            </a:xfrm>
            <a:custGeom>
              <a:avLst/>
              <a:gdLst>
                <a:gd name="T0" fmla="*/ 0 w 152"/>
                <a:gd name="T1" fmla="*/ 0 h 144"/>
                <a:gd name="T2" fmla="*/ 0 w 152"/>
                <a:gd name="T3" fmla="*/ 2 h 144"/>
                <a:gd name="T4" fmla="*/ 0 w 152"/>
                <a:gd name="T5" fmla="*/ 2 h 144"/>
                <a:gd name="T6" fmla="*/ 0 w 152"/>
                <a:gd name="T7" fmla="*/ 2 h 144"/>
                <a:gd name="T8" fmla="*/ 0 60000 65536"/>
                <a:gd name="T9" fmla="*/ 0 60000 65536"/>
                <a:gd name="T10" fmla="*/ 0 60000 65536"/>
                <a:gd name="T11" fmla="*/ 0 60000 65536"/>
                <a:gd name="T12" fmla="*/ 0 w 152"/>
                <a:gd name="T13" fmla="*/ 0 h 144"/>
                <a:gd name="T14" fmla="*/ 152 w 152"/>
                <a:gd name="T15" fmla="*/ 144 h 144"/>
              </a:gdLst>
              <a:ahLst/>
              <a:cxnLst>
                <a:cxn ang="T8">
                  <a:pos x="T0" y="T1"/>
                </a:cxn>
                <a:cxn ang="T9">
                  <a:pos x="T2" y="T3"/>
                </a:cxn>
                <a:cxn ang="T10">
                  <a:pos x="T4" y="T5"/>
                </a:cxn>
                <a:cxn ang="T11">
                  <a:pos x="T6" y="T7"/>
                </a:cxn>
              </a:cxnLst>
              <a:rect l="T12" t="T13" r="T14" b="T15"/>
              <a:pathLst>
                <a:path w="152" h="144">
                  <a:moveTo>
                    <a:pt x="144" y="0"/>
                  </a:moveTo>
                  <a:cubicBezTo>
                    <a:pt x="72" y="16"/>
                    <a:pt x="0" y="32"/>
                    <a:pt x="0" y="48"/>
                  </a:cubicBezTo>
                  <a:cubicBezTo>
                    <a:pt x="0" y="64"/>
                    <a:pt x="136" y="80"/>
                    <a:pt x="144" y="96"/>
                  </a:cubicBezTo>
                  <a:cubicBezTo>
                    <a:pt x="152" y="112"/>
                    <a:pt x="64" y="128"/>
                    <a:pt x="48" y="144"/>
                  </a:cubicBezTo>
                </a:path>
              </a:pathLst>
            </a:custGeom>
            <a:noFill/>
            <a:ln w="22225">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20984" name="Freeform 138"/>
            <p:cNvSpPr>
              <a:spLocks noChangeAspect="1"/>
            </p:cNvSpPr>
            <p:nvPr/>
          </p:nvSpPr>
          <p:spPr bwMode="auto">
            <a:xfrm>
              <a:off x="5948" y="2663"/>
              <a:ext cx="44" cy="115"/>
            </a:xfrm>
            <a:custGeom>
              <a:avLst/>
              <a:gdLst>
                <a:gd name="T0" fmla="*/ 0 w 152"/>
                <a:gd name="T1" fmla="*/ 0 h 144"/>
                <a:gd name="T2" fmla="*/ 0 w 152"/>
                <a:gd name="T3" fmla="*/ 2 h 144"/>
                <a:gd name="T4" fmla="*/ 0 w 152"/>
                <a:gd name="T5" fmla="*/ 2 h 144"/>
                <a:gd name="T6" fmla="*/ 0 w 152"/>
                <a:gd name="T7" fmla="*/ 2 h 144"/>
                <a:gd name="T8" fmla="*/ 0 60000 65536"/>
                <a:gd name="T9" fmla="*/ 0 60000 65536"/>
                <a:gd name="T10" fmla="*/ 0 60000 65536"/>
                <a:gd name="T11" fmla="*/ 0 60000 65536"/>
                <a:gd name="T12" fmla="*/ 0 w 152"/>
                <a:gd name="T13" fmla="*/ 0 h 144"/>
                <a:gd name="T14" fmla="*/ 152 w 152"/>
                <a:gd name="T15" fmla="*/ 144 h 144"/>
              </a:gdLst>
              <a:ahLst/>
              <a:cxnLst>
                <a:cxn ang="T8">
                  <a:pos x="T0" y="T1"/>
                </a:cxn>
                <a:cxn ang="T9">
                  <a:pos x="T2" y="T3"/>
                </a:cxn>
                <a:cxn ang="T10">
                  <a:pos x="T4" y="T5"/>
                </a:cxn>
                <a:cxn ang="T11">
                  <a:pos x="T6" y="T7"/>
                </a:cxn>
              </a:cxnLst>
              <a:rect l="T12" t="T13" r="T14" b="T15"/>
              <a:pathLst>
                <a:path w="152" h="144">
                  <a:moveTo>
                    <a:pt x="144" y="0"/>
                  </a:moveTo>
                  <a:cubicBezTo>
                    <a:pt x="72" y="16"/>
                    <a:pt x="0" y="32"/>
                    <a:pt x="0" y="48"/>
                  </a:cubicBezTo>
                  <a:cubicBezTo>
                    <a:pt x="0" y="64"/>
                    <a:pt x="136" y="80"/>
                    <a:pt x="144" y="96"/>
                  </a:cubicBezTo>
                  <a:cubicBezTo>
                    <a:pt x="152" y="112"/>
                    <a:pt x="64" y="128"/>
                    <a:pt x="48" y="144"/>
                  </a:cubicBezTo>
                </a:path>
              </a:pathLst>
            </a:custGeom>
            <a:noFill/>
            <a:ln w="22225">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20985" name="Line 139"/>
            <p:cNvSpPr>
              <a:spLocks noChangeShapeType="1"/>
            </p:cNvSpPr>
            <p:nvPr/>
          </p:nvSpPr>
          <p:spPr bwMode="auto">
            <a:xfrm>
              <a:off x="5951" y="2499"/>
              <a:ext cx="0" cy="54"/>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0986" name="Line 140"/>
            <p:cNvSpPr>
              <a:spLocks noChangeShapeType="1"/>
            </p:cNvSpPr>
            <p:nvPr/>
          </p:nvSpPr>
          <p:spPr bwMode="auto">
            <a:xfrm rot="2021405" flipH="1">
              <a:off x="6092" y="2596"/>
              <a:ext cx="27" cy="47"/>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0987" name="Oval 141"/>
            <p:cNvSpPr>
              <a:spLocks noChangeArrowheads="1"/>
            </p:cNvSpPr>
            <p:nvPr/>
          </p:nvSpPr>
          <p:spPr bwMode="auto">
            <a:xfrm>
              <a:off x="5903" y="2483"/>
              <a:ext cx="58" cy="58"/>
            </a:xfrm>
            <a:prstGeom prst="ellipse">
              <a:avLst/>
            </a:prstGeom>
            <a:solidFill>
              <a:srgbClr val="B92E30"/>
            </a:solidFill>
            <a:ln w="12700">
              <a:solidFill>
                <a:schemeClr val="tx1"/>
              </a:solidFill>
              <a:round/>
              <a:headEnd/>
              <a:tailEnd/>
            </a:ln>
          </p:spPr>
          <p:txBody>
            <a:bodyPr wrap="none" anchor="ctr"/>
            <a:lstStyle/>
            <a:p>
              <a:endParaRPr lang="fr-FR">
                <a:latin typeface="Calibri" pitchFamily="34" charset="0"/>
              </a:endParaRPr>
            </a:p>
          </p:txBody>
        </p:sp>
        <p:sp>
          <p:nvSpPr>
            <p:cNvPr id="20988" name="Oval 142"/>
            <p:cNvSpPr>
              <a:spLocks noChangeArrowheads="1"/>
            </p:cNvSpPr>
            <p:nvPr/>
          </p:nvSpPr>
          <p:spPr bwMode="auto">
            <a:xfrm>
              <a:off x="5942" y="2486"/>
              <a:ext cx="58"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0989" name="Oval 143"/>
            <p:cNvSpPr>
              <a:spLocks noChangeAspect="1" noChangeArrowheads="1"/>
            </p:cNvSpPr>
            <p:nvPr/>
          </p:nvSpPr>
          <p:spPr bwMode="auto">
            <a:xfrm>
              <a:off x="5926" y="2480"/>
              <a:ext cx="49"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0990" name="Oval 144"/>
            <p:cNvSpPr>
              <a:spLocks noChangeArrowheads="1"/>
            </p:cNvSpPr>
            <p:nvPr/>
          </p:nvSpPr>
          <p:spPr bwMode="auto">
            <a:xfrm rot="4719394">
              <a:off x="6083" y="2570"/>
              <a:ext cx="46" cy="58"/>
            </a:xfrm>
            <a:prstGeom prst="ellipse">
              <a:avLst/>
            </a:prstGeom>
            <a:solidFill>
              <a:srgbClr val="B92E30"/>
            </a:solidFill>
            <a:ln w="12700">
              <a:solidFill>
                <a:schemeClr val="tx1"/>
              </a:solidFill>
              <a:round/>
              <a:headEnd/>
              <a:tailEnd/>
            </a:ln>
          </p:spPr>
          <p:txBody>
            <a:bodyPr wrap="none" anchor="ctr"/>
            <a:lstStyle/>
            <a:p>
              <a:endParaRPr lang="fr-FR">
                <a:latin typeface="Calibri" pitchFamily="34" charset="0"/>
              </a:endParaRPr>
            </a:p>
          </p:txBody>
        </p:sp>
        <p:sp>
          <p:nvSpPr>
            <p:cNvPr id="20991" name="Oval 145"/>
            <p:cNvSpPr>
              <a:spLocks noChangeArrowheads="1"/>
            </p:cNvSpPr>
            <p:nvPr/>
          </p:nvSpPr>
          <p:spPr bwMode="auto">
            <a:xfrm rot="4719394">
              <a:off x="6101" y="2603"/>
              <a:ext cx="46"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0992" name="Oval 146"/>
            <p:cNvSpPr>
              <a:spLocks noChangeArrowheads="1"/>
            </p:cNvSpPr>
            <p:nvPr/>
          </p:nvSpPr>
          <p:spPr bwMode="auto">
            <a:xfrm rot="4719394">
              <a:off x="6102" y="2578"/>
              <a:ext cx="46"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0993" name="Line 147"/>
            <p:cNvSpPr>
              <a:spLocks noChangeShapeType="1"/>
            </p:cNvSpPr>
            <p:nvPr/>
          </p:nvSpPr>
          <p:spPr bwMode="auto">
            <a:xfrm rot="4135323" flipH="1">
              <a:off x="6118" y="2738"/>
              <a:ext cx="27" cy="35"/>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0994" name="Oval 148"/>
            <p:cNvSpPr>
              <a:spLocks noChangeArrowheads="1"/>
            </p:cNvSpPr>
            <p:nvPr/>
          </p:nvSpPr>
          <p:spPr bwMode="auto">
            <a:xfrm rot="5700051">
              <a:off x="6127" y="2745"/>
              <a:ext cx="46"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0995" name="Oval 149"/>
            <p:cNvSpPr>
              <a:spLocks noChangeArrowheads="1"/>
            </p:cNvSpPr>
            <p:nvPr/>
          </p:nvSpPr>
          <p:spPr bwMode="auto">
            <a:xfrm rot="5700051">
              <a:off x="6133" y="2713"/>
              <a:ext cx="46"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0996" name="Oval 150"/>
            <p:cNvSpPr>
              <a:spLocks noChangeAspect="1" noChangeArrowheads="1"/>
            </p:cNvSpPr>
            <p:nvPr/>
          </p:nvSpPr>
          <p:spPr bwMode="auto">
            <a:xfrm rot="5700051">
              <a:off x="6138" y="2731"/>
              <a:ext cx="49"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0997" name="Oval 151"/>
            <p:cNvSpPr>
              <a:spLocks noChangeAspect="1" noChangeArrowheads="1"/>
            </p:cNvSpPr>
            <p:nvPr/>
          </p:nvSpPr>
          <p:spPr bwMode="auto">
            <a:xfrm rot="-3438175">
              <a:off x="5747" y="2555"/>
              <a:ext cx="49"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0998" name="Oval 152"/>
            <p:cNvSpPr>
              <a:spLocks noChangeArrowheads="1"/>
            </p:cNvSpPr>
            <p:nvPr/>
          </p:nvSpPr>
          <p:spPr bwMode="auto">
            <a:xfrm rot="-3438175">
              <a:off x="5721" y="2591"/>
              <a:ext cx="46"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0999" name="Line 153"/>
            <p:cNvSpPr>
              <a:spLocks noChangeShapeType="1"/>
            </p:cNvSpPr>
            <p:nvPr/>
          </p:nvSpPr>
          <p:spPr bwMode="auto">
            <a:xfrm rot="-2984052">
              <a:off x="5765" y="2581"/>
              <a:ext cx="0" cy="54"/>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1000" name="Oval 154"/>
            <p:cNvSpPr>
              <a:spLocks noChangeArrowheads="1"/>
            </p:cNvSpPr>
            <p:nvPr/>
          </p:nvSpPr>
          <p:spPr bwMode="auto">
            <a:xfrm rot="-3438175">
              <a:off x="5726" y="2562"/>
              <a:ext cx="46" cy="69"/>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001" name="Line 155"/>
            <p:cNvSpPr>
              <a:spLocks noChangeShapeType="1"/>
            </p:cNvSpPr>
            <p:nvPr/>
          </p:nvSpPr>
          <p:spPr bwMode="auto">
            <a:xfrm rot="2540379">
              <a:off x="5775" y="2830"/>
              <a:ext cx="0" cy="54"/>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1002" name="Oval 156"/>
            <p:cNvSpPr>
              <a:spLocks noChangeArrowheads="1"/>
            </p:cNvSpPr>
            <p:nvPr/>
          </p:nvSpPr>
          <p:spPr bwMode="auto">
            <a:xfrm rot="2021403">
              <a:off x="5749" y="2855"/>
              <a:ext cx="60"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003" name="Oval 157"/>
            <p:cNvSpPr>
              <a:spLocks noChangeArrowheads="1"/>
            </p:cNvSpPr>
            <p:nvPr/>
          </p:nvSpPr>
          <p:spPr bwMode="auto">
            <a:xfrm rot="2021403">
              <a:off x="5726" y="2826"/>
              <a:ext cx="46" cy="58"/>
            </a:xfrm>
            <a:prstGeom prst="ellipse">
              <a:avLst/>
            </a:prstGeom>
            <a:solidFill>
              <a:srgbClr val="B92E30"/>
            </a:solidFill>
            <a:ln w="12700">
              <a:solidFill>
                <a:schemeClr val="tx1"/>
              </a:solidFill>
              <a:round/>
              <a:headEnd/>
              <a:tailEnd/>
            </a:ln>
          </p:spPr>
          <p:txBody>
            <a:bodyPr wrap="none" anchor="ctr"/>
            <a:lstStyle/>
            <a:p>
              <a:endParaRPr lang="fr-FR">
                <a:latin typeface="Calibri" pitchFamily="34" charset="0"/>
              </a:endParaRPr>
            </a:p>
          </p:txBody>
        </p:sp>
        <p:sp>
          <p:nvSpPr>
            <p:cNvPr id="21004" name="Oval 158"/>
            <p:cNvSpPr>
              <a:spLocks noChangeAspect="1" noChangeArrowheads="1"/>
            </p:cNvSpPr>
            <p:nvPr/>
          </p:nvSpPr>
          <p:spPr bwMode="auto">
            <a:xfrm rot="2102340">
              <a:off x="5739" y="2848"/>
              <a:ext cx="49"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005" name="Oval 159"/>
            <p:cNvSpPr>
              <a:spLocks noChangeAspect="1" noChangeArrowheads="1"/>
            </p:cNvSpPr>
            <p:nvPr/>
          </p:nvSpPr>
          <p:spPr bwMode="auto">
            <a:xfrm rot="-3438175">
              <a:off x="6085" y="2835"/>
              <a:ext cx="49"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006" name="Oval 160"/>
            <p:cNvSpPr>
              <a:spLocks noChangeArrowheads="1"/>
            </p:cNvSpPr>
            <p:nvPr/>
          </p:nvSpPr>
          <p:spPr bwMode="auto">
            <a:xfrm rot="-3438175">
              <a:off x="6067" y="2857"/>
              <a:ext cx="46"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007" name="Oval 161"/>
            <p:cNvSpPr>
              <a:spLocks noChangeArrowheads="1"/>
            </p:cNvSpPr>
            <p:nvPr/>
          </p:nvSpPr>
          <p:spPr bwMode="auto">
            <a:xfrm rot="-3438175">
              <a:off x="6081" y="2849"/>
              <a:ext cx="46"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008" name="Line 162"/>
            <p:cNvSpPr>
              <a:spLocks noChangeShapeType="1"/>
            </p:cNvSpPr>
            <p:nvPr/>
          </p:nvSpPr>
          <p:spPr bwMode="auto">
            <a:xfrm rot="709149">
              <a:off x="5902" y="2907"/>
              <a:ext cx="0" cy="54"/>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1009" name="Oval 163"/>
            <p:cNvSpPr>
              <a:spLocks noChangeAspect="1" noChangeArrowheads="1"/>
            </p:cNvSpPr>
            <p:nvPr/>
          </p:nvSpPr>
          <p:spPr bwMode="auto">
            <a:xfrm rot="460228">
              <a:off x="5895" y="2918"/>
              <a:ext cx="49"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010" name="Oval 164"/>
            <p:cNvSpPr>
              <a:spLocks noChangeAspect="1" noChangeArrowheads="1"/>
            </p:cNvSpPr>
            <p:nvPr/>
          </p:nvSpPr>
          <p:spPr bwMode="auto">
            <a:xfrm rot="460228">
              <a:off x="5853" y="2910"/>
              <a:ext cx="49"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011" name="Oval 165"/>
            <p:cNvSpPr>
              <a:spLocks noChangeAspect="1" noChangeArrowheads="1"/>
            </p:cNvSpPr>
            <p:nvPr/>
          </p:nvSpPr>
          <p:spPr bwMode="auto">
            <a:xfrm rot="460228">
              <a:off x="5872" y="2918"/>
              <a:ext cx="49" cy="58"/>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1012" name="Oval 166"/>
            <p:cNvSpPr>
              <a:spLocks noChangeArrowheads="1"/>
            </p:cNvSpPr>
            <p:nvPr/>
          </p:nvSpPr>
          <p:spPr bwMode="invGray">
            <a:xfrm>
              <a:off x="5763" y="2563"/>
              <a:ext cx="336" cy="336"/>
            </a:xfrm>
            <a:prstGeom prst="ellipse">
              <a:avLst/>
            </a:prstGeom>
            <a:gradFill rotWithShape="0">
              <a:gsLst>
                <a:gs pos="0">
                  <a:srgbClr val="B1BB81"/>
                </a:gs>
                <a:gs pos="100000">
                  <a:srgbClr val="3E422E"/>
                </a:gs>
              </a:gsLst>
              <a:path path="rect">
                <a:fillToRect l="100000" b="100000"/>
              </a:path>
            </a:gradFill>
            <a:ln w="25400">
              <a:solidFill>
                <a:srgbClr val="FFFFFF"/>
              </a:solidFill>
              <a:round/>
              <a:headEnd/>
              <a:tailEnd/>
            </a:ln>
          </p:spPr>
          <p:txBody>
            <a:bodyPr/>
            <a:lstStyle/>
            <a:p>
              <a:endParaRPr lang="fr-FR">
                <a:latin typeface="Calibri" pitchFamily="34" charset="0"/>
              </a:endParaRPr>
            </a:p>
          </p:txBody>
        </p:sp>
        <p:sp>
          <p:nvSpPr>
            <p:cNvPr id="21013" name="Freeform 167"/>
            <p:cNvSpPr>
              <a:spLocks/>
            </p:cNvSpPr>
            <p:nvPr/>
          </p:nvSpPr>
          <p:spPr bwMode="auto">
            <a:xfrm>
              <a:off x="5801" y="2583"/>
              <a:ext cx="230" cy="288"/>
            </a:xfrm>
            <a:custGeom>
              <a:avLst/>
              <a:gdLst>
                <a:gd name="T0" fmla="*/ 1 w 328"/>
                <a:gd name="T1" fmla="*/ 2 h 360"/>
                <a:gd name="T2" fmla="*/ 1 w 328"/>
                <a:gd name="T3" fmla="*/ 2 h 360"/>
                <a:gd name="T4" fmla="*/ 1 w 328"/>
                <a:gd name="T5" fmla="*/ 2 h 360"/>
                <a:gd name="T6" fmla="*/ 1 w 328"/>
                <a:gd name="T7" fmla="*/ 2 h 360"/>
                <a:gd name="T8" fmla="*/ 1 w 328"/>
                <a:gd name="T9" fmla="*/ 2 h 360"/>
                <a:gd name="T10" fmla="*/ 1 w 328"/>
                <a:gd name="T11" fmla="*/ 2 h 360"/>
                <a:gd name="T12" fmla="*/ 1 w 328"/>
                <a:gd name="T13" fmla="*/ 2 h 360"/>
                <a:gd name="T14" fmla="*/ 1 w 328"/>
                <a:gd name="T15" fmla="*/ 2 h 360"/>
                <a:gd name="T16" fmla="*/ 0 60000 65536"/>
                <a:gd name="T17" fmla="*/ 0 60000 65536"/>
                <a:gd name="T18" fmla="*/ 0 60000 65536"/>
                <a:gd name="T19" fmla="*/ 0 60000 65536"/>
                <a:gd name="T20" fmla="*/ 0 60000 65536"/>
                <a:gd name="T21" fmla="*/ 0 60000 65536"/>
                <a:gd name="T22" fmla="*/ 0 60000 65536"/>
                <a:gd name="T23" fmla="*/ 0 60000 65536"/>
                <a:gd name="T24" fmla="*/ 0 w 328"/>
                <a:gd name="T25" fmla="*/ 0 h 360"/>
                <a:gd name="T26" fmla="*/ 328 w 328"/>
                <a:gd name="T27" fmla="*/ 360 h 36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28" h="360">
                  <a:moveTo>
                    <a:pt x="168" y="24"/>
                  </a:moveTo>
                  <a:cubicBezTo>
                    <a:pt x="136" y="48"/>
                    <a:pt x="96" y="120"/>
                    <a:pt x="72" y="168"/>
                  </a:cubicBezTo>
                  <a:cubicBezTo>
                    <a:pt x="48" y="216"/>
                    <a:pt x="0" y="280"/>
                    <a:pt x="24" y="312"/>
                  </a:cubicBezTo>
                  <a:cubicBezTo>
                    <a:pt x="48" y="344"/>
                    <a:pt x="168" y="360"/>
                    <a:pt x="216" y="360"/>
                  </a:cubicBezTo>
                  <a:cubicBezTo>
                    <a:pt x="264" y="360"/>
                    <a:pt x="296" y="344"/>
                    <a:pt x="312" y="312"/>
                  </a:cubicBezTo>
                  <a:cubicBezTo>
                    <a:pt x="328" y="280"/>
                    <a:pt x="320" y="216"/>
                    <a:pt x="312" y="168"/>
                  </a:cubicBezTo>
                  <a:cubicBezTo>
                    <a:pt x="304" y="120"/>
                    <a:pt x="288" y="48"/>
                    <a:pt x="264" y="24"/>
                  </a:cubicBezTo>
                  <a:cubicBezTo>
                    <a:pt x="240" y="0"/>
                    <a:pt x="200" y="0"/>
                    <a:pt x="168" y="24"/>
                  </a:cubicBezTo>
                  <a:close/>
                </a:path>
              </a:pathLst>
            </a:custGeom>
            <a:gradFill rotWithShape="0">
              <a:gsLst>
                <a:gs pos="0">
                  <a:srgbClr val="9C763C"/>
                </a:gs>
                <a:gs pos="100000">
                  <a:srgbClr val="43331A"/>
                </a:gs>
              </a:gsLst>
              <a:path path="rect">
                <a:fillToRect l="100000" b="100000"/>
              </a:path>
            </a:gradFill>
            <a:ln w="25400" cap="rnd">
              <a:solidFill>
                <a:srgbClr val="D8C6BC"/>
              </a:solidFill>
              <a:prstDash val="sysDot"/>
              <a:round/>
              <a:headEnd/>
              <a:tailEnd/>
            </a:ln>
          </p:spPr>
          <p:txBody>
            <a:bodyPr wrap="none" anchor="ctr"/>
            <a:lstStyle/>
            <a:p>
              <a:endParaRPr lang="fr-FR"/>
            </a:p>
          </p:txBody>
        </p:sp>
        <p:sp>
          <p:nvSpPr>
            <p:cNvPr id="21014" name="Freeform 168"/>
            <p:cNvSpPr>
              <a:spLocks noChangeAspect="1"/>
            </p:cNvSpPr>
            <p:nvPr/>
          </p:nvSpPr>
          <p:spPr bwMode="auto">
            <a:xfrm>
              <a:off x="5863" y="2712"/>
              <a:ext cx="44" cy="115"/>
            </a:xfrm>
            <a:custGeom>
              <a:avLst/>
              <a:gdLst>
                <a:gd name="T0" fmla="*/ 0 w 152"/>
                <a:gd name="T1" fmla="*/ 0 h 144"/>
                <a:gd name="T2" fmla="*/ 0 w 152"/>
                <a:gd name="T3" fmla="*/ 2 h 144"/>
                <a:gd name="T4" fmla="*/ 0 w 152"/>
                <a:gd name="T5" fmla="*/ 2 h 144"/>
                <a:gd name="T6" fmla="*/ 0 w 152"/>
                <a:gd name="T7" fmla="*/ 2 h 144"/>
                <a:gd name="T8" fmla="*/ 0 60000 65536"/>
                <a:gd name="T9" fmla="*/ 0 60000 65536"/>
                <a:gd name="T10" fmla="*/ 0 60000 65536"/>
                <a:gd name="T11" fmla="*/ 0 60000 65536"/>
                <a:gd name="T12" fmla="*/ 0 w 152"/>
                <a:gd name="T13" fmla="*/ 0 h 144"/>
                <a:gd name="T14" fmla="*/ 152 w 152"/>
                <a:gd name="T15" fmla="*/ 144 h 144"/>
              </a:gdLst>
              <a:ahLst/>
              <a:cxnLst>
                <a:cxn ang="T8">
                  <a:pos x="T0" y="T1"/>
                </a:cxn>
                <a:cxn ang="T9">
                  <a:pos x="T2" y="T3"/>
                </a:cxn>
                <a:cxn ang="T10">
                  <a:pos x="T4" y="T5"/>
                </a:cxn>
                <a:cxn ang="T11">
                  <a:pos x="T6" y="T7"/>
                </a:cxn>
              </a:cxnLst>
              <a:rect l="T12" t="T13" r="T14" b="T15"/>
              <a:pathLst>
                <a:path w="152" h="144">
                  <a:moveTo>
                    <a:pt x="144" y="0"/>
                  </a:moveTo>
                  <a:cubicBezTo>
                    <a:pt x="72" y="16"/>
                    <a:pt x="0" y="32"/>
                    <a:pt x="0" y="48"/>
                  </a:cubicBezTo>
                  <a:cubicBezTo>
                    <a:pt x="0" y="64"/>
                    <a:pt x="136" y="80"/>
                    <a:pt x="144" y="96"/>
                  </a:cubicBezTo>
                  <a:cubicBezTo>
                    <a:pt x="152" y="112"/>
                    <a:pt x="64" y="128"/>
                    <a:pt x="48" y="144"/>
                  </a:cubicBezTo>
                </a:path>
              </a:pathLst>
            </a:custGeom>
            <a:noFill/>
            <a:ln w="22225">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21015" name="Freeform 169"/>
            <p:cNvSpPr>
              <a:spLocks noChangeAspect="1"/>
            </p:cNvSpPr>
            <p:nvPr/>
          </p:nvSpPr>
          <p:spPr bwMode="auto">
            <a:xfrm>
              <a:off x="5935" y="2644"/>
              <a:ext cx="44" cy="115"/>
            </a:xfrm>
            <a:custGeom>
              <a:avLst/>
              <a:gdLst>
                <a:gd name="T0" fmla="*/ 0 w 152"/>
                <a:gd name="T1" fmla="*/ 0 h 144"/>
                <a:gd name="T2" fmla="*/ 0 w 152"/>
                <a:gd name="T3" fmla="*/ 2 h 144"/>
                <a:gd name="T4" fmla="*/ 0 w 152"/>
                <a:gd name="T5" fmla="*/ 2 h 144"/>
                <a:gd name="T6" fmla="*/ 0 w 152"/>
                <a:gd name="T7" fmla="*/ 2 h 144"/>
                <a:gd name="T8" fmla="*/ 0 60000 65536"/>
                <a:gd name="T9" fmla="*/ 0 60000 65536"/>
                <a:gd name="T10" fmla="*/ 0 60000 65536"/>
                <a:gd name="T11" fmla="*/ 0 60000 65536"/>
                <a:gd name="T12" fmla="*/ 0 w 152"/>
                <a:gd name="T13" fmla="*/ 0 h 144"/>
                <a:gd name="T14" fmla="*/ 152 w 152"/>
                <a:gd name="T15" fmla="*/ 144 h 144"/>
              </a:gdLst>
              <a:ahLst/>
              <a:cxnLst>
                <a:cxn ang="T8">
                  <a:pos x="T0" y="T1"/>
                </a:cxn>
                <a:cxn ang="T9">
                  <a:pos x="T2" y="T3"/>
                </a:cxn>
                <a:cxn ang="T10">
                  <a:pos x="T4" y="T5"/>
                </a:cxn>
                <a:cxn ang="T11">
                  <a:pos x="T6" y="T7"/>
                </a:cxn>
              </a:cxnLst>
              <a:rect l="T12" t="T13" r="T14" b="T15"/>
              <a:pathLst>
                <a:path w="152" h="144">
                  <a:moveTo>
                    <a:pt x="144" y="0"/>
                  </a:moveTo>
                  <a:cubicBezTo>
                    <a:pt x="72" y="16"/>
                    <a:pt x="0" y="32"/>
                    <a:pt x="0" y="48"/>
                  </a:cubicBezTo>
                  <a:cubicBezTo>
                    <a:pt x="0" y="64"/>
                    <a:pt x="136" y="80"/>
                    <a:pt x="144" y="96"/>
                  </a:cubicBezTo>
                  <a:cubicBezTo>
                    <a:pt x="152" y="112"/>
                    <a:pt x="64" y="128"/>
                    <a:pt x="48" y="144"/>
                  </a:cubicBezTo>
                </a:path>
              </a:pathLst>
            </a:custGeom>
            <a:noFill/>
            <a:ln w="22225">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grpSp>
      <p:sp>
        <p:nvSpPr>
          <p:cNvPr id="20493" name="Line 3"/>
          <p:cNvSpPr>
            <a:spLocks noChangeShapeType="1"/>
          </p:cNvSpPr>
          <p:nvPr/>
        </p:nvSpPr>
        <p:spPr bwMode="auto">
          <a:xfrm rot="-2984052">
            <a:off x="3217333" y="3662363"/>
            <a:ext cx="0" cy="101600"/>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0494" name="Freeform 4"/>
          <p:cNvSpPr>
            <a:spLocks/>
          </p:cNvSpPr>
          <p:nvPr/>
        </p:nvSpPr>
        <p:spPr bwMode="auto">
          <a:xfrm>
            <a:off x="2688167" y="3294063"/>
            <a:ext cx="433917" cy="393700"/>
          </a:xfrm>
          <a:custGeom>
            <a:avLst/>
            <a:gdLst>
              <a:gd name="T0" fmla="*/ 2147483647 w 328"/>
              <a:gd name="T1" fmla="*/ 2147483647 h 360"/>
              <a:gd name="T2" fmla="*/ 2147483647 w 328"/>
              <a:gd name="T3" fmla="*/ 2147483647 h 360"/>
              <a:gd name="T4" fmla="*/ 2147483647 w 328"/>
              <a:gd name="T5" fmla="*/ 2147483647 h 360"/>
              <a:gd name="T6" fmla="*/ 2147483647 w 328"/>
              <a:gd name="T7" fmla="*/ 2147483647 h 360"/>
              <a:gd name="T8" fmla="*/ 2147483647 w 328"/>
              <a:gd name="T9" fmla="*/ 2147483647 h 360"/>
              <a:gd name="T10" fmla="*/ 2147483647 w 328"/>
              <a:gd name="T11" fmla="*/ 2147483647 h 360"/>
              <a:gd name="T12" fmla="*/ 2147483647 w 328"/>
              <a:gd name="T13" fmla="*/ 2147483647 h 360"/>
              <a:gd name="T14" fmla="*/ 2147483647 w 328"/>
              <a:gd name="T15" fmla="*/ 2147483647 h 360"/>
              <a:gd name="T16" fmla="*/ 0 60000 65536"/>
              <a:gd name="T17" fmla="*/ 0 60000 65536"/>
              <a:gd name="T18" fmla="*/ 0 60000 65536"/>
              <a:gd name="T19" fmla="*/ 0 60000 65536"/>
              <a:gd name="T20" fmla="*/ 0 60000 65536"/>
              <a:gd name="T21" fmla="*/ 0 60000 65536"/>
              <a:gd name="T22" fmla="*/ 0 60000 65536"/>
              <a:gd name="T23" fmla="*/ 0 60000 65536"/>
              <a:gd name="T24" fmla="*/ 0 w 328"/>
              <a:gd name="T25" fmla="*/ 0 h 360"/>
              <a:gd name="T26" fmla="*/ 328 w 328"/>
              <a:gd name="T27" fmla="*/ 360 h 36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28" h="360">
                <a:moveTo>
                  <a:pt x="168" y="24"/>
                </a:moveTo>
                <a:cubicBezTo>
                  <a:pt x="136" y="48"/>
                  <a:pt x="96" y="120"/>
                  <a:pt x="72" y="168"/>
                </a:cubicBezTo>
                <a:cubicBezTo>
                  <a:pt x="48" y="216"/>
                  <a:pt x="0" y="280"/>
                  <a:pt x="24" y="312"/>
                </a:cubicBezTo>
                <a:cubicBezTo>
                  <a:pt x="48" y="344"/>
                  <a:pt x="168" y="360"/>
                  <a:pt x="216" y="360"/>
                </a:cubicBezTo>
                <a:cubicBezTo>
                  <a:pt x="264" y="360"/>
                  <a:pt x="296" y="344"/>
                  <a:pt x="312" y="312"/>
                </a:cubicBezTo>
                <a:cubicBezTo>
                  <a:pt x="328" y="280"/>
                  <a:pt x="320" y="216"/>
                  <a:pt x="312" y="168"/>
                </a:cubicBezTo>
                <a:cubicBezTo>
                  <a:pt x="304" y="120"/>
                  <a:pt x="288" y="48"/>
                  <a:pt x="264" y="24"/>
                </a:cubicBezTo>
                <a:cubicBezTo>
                  <a:pt x="240" y="0"/>
                  <a:pt x="200" y="0"/>
                  <a:pt x="168" y="24"/>
                </a:cubicBezTo>
                <a:close/>
              </a:path>
            </a:pathLst>
          </a:custGeom>
          <a:solidFill>
            <a:srgbClr val="9C763C"/>
          </a:solidFill>
          <a:ln w="28575">
            <a:solidFill>
              <a:schemeClr val="tx2"/>
            </a:solidFill>
            <a:prstDash val="sysDot"/>
            <a:round/>
            <a:headEnd/>
            <a:tailEnd/>
          </a:ln>
        </p:spPr>
        <p:txBody>
          <a:bodyPr wrap="none" anchor="ctr"/>
          <a:lstStyle/>
          <a:p>
            <a:endParaRPr lang="fr-FR"/>
          </a:p>
        </p:txBody>
      </p:sp>
      <p:sp>
        <p:nvSpPr>
          <p:cNvPr id="20495" name="Freeform 5"/>
          <p:cNvSpPr>
            <a:spLocks noChangeAspect="1"/>
          </p:cNvSpPr>
          <p:nvPr/>
        </p:nvSpPr>
        <p:spPr bwMode="auto">
          <a:xfrm>
            <a:off x="2832101" y="3433763"/>
            <a:ext cx="82551" cy="182562"/>
          </a:xfrm>
          <a:custGeom>
            <a:avLst/>
            <a:gdLst>
              <a:gd name="T0" fmla="*/ 2147483647 w 152"/>
              <a:gd name="T1" fmla="*/ 0 h 144"/>
              <a:gd name="T2" fmla="*/ 0 w 152"/>
              <a:gd name="T3" fmla="*/ 2147483647 h 144"/>
              <a:gd name="T4" fmla="*/ 2147483647 w 152"/>
              <a:gd name="T5" fmla="*/ 2147483647 h 144"/>
              <a:gd name="T6" fmla="*/ 2147483647 w 152"/>
              <a:gd name="T7" fmla="*/ 2147483647 h 144"/>
              <a:gd name="T8" fmla="*/ 0 60000 65536"/>
              <a:gd name="T9" fmla="*/ 0 60000 65536"/>
              <a:gd name="T10" fmla="*/ 0 60000 65536"/>
              <a:gd name="T11" fmla="*/ 0 60000 65536"/>
              <a:gd name="T12" fmla="*/ 0 w 152"/>
              <a:gd name="T13" fmla="*/ 0 h 144"/>
              <a:gd name="T14" fmla="*/ 152 w 152"/>
              <a:gd name="T15" fmla="*/ 144 h 144"/>
            </a:gdLst>
            <a:ahLst/>
            <a:cxnLst>
              <a:cxn ang="T8">
                <a:pos x="T0" y="T1"/>
              </a:cxn>
              <a:cxn ang="T9">
                <a:pos x="T2" y="T3"/>
              </a:cxn>
              <a:cxn ang="T10">
                <a:pos x="T4" y="T5"/>
              </a:cxn>
              <a:cxn ang="T11">
                <a:pos x="T6" y="T7"/>
              </a:cxn>
            </a:cxnLst>
            <a:rect l="T12" t="T13" r="T14" b="T15"/>
            <a:pathLst>
              <a:path w="152" h="144">
                <a:moveTo>
                  <a:pt x="144" y="0"/>
                </a:moveTo>
                <a:cubicBezTo>
                  <a:pt x="72" y="16"/>
                  <a:pt x="0" y="32"/>
                  <a:pt x="0" y="48"/>
                </a:cubicBezTo>
                <a:cubicBezTo>
                  <a:pt x="0" y="64"/>
                  <a:pt x="136" y="80"/>
                  <a:pt x="144" y="96"/>
                </a:cubicBezTo>
                <a:cubicBezTo>
                  <a:pt x="152" y="112"/>
                  <a:pt x="64" y="128"/>
                  <a:pt x="48" y="144"/>
                </a:cubicBezTo>
              </a:path>
            </a:pathLst>
          </a:custGeom>
          <a:noFill/>
          <a:ln w="22225">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20496" name="Freeform 6"/>
          <p:cNvSpPr>
            <a:spLocks noChangeAspect="1"/>
          </p:cNvSpPr>
          <p:nvPr/>
        </p:nvSpPr>
        <p:spPr bwMode="auto">
          <a:xfrm>
            <a:off x="2954867" y="3392488"/>
            <a:ext cx="82551" cy="182562"/>
          </a:xfrm>
          <a:custGeom>
            <a:avLst/>
            <a:gdLst>
              <a:gd name="T0" fmla="*/ 2147483647 w 152"/>
              <a:gd name="T1" fmla="*/ 0 h 144"/>
              <a:gd name="T2" fmla="*/ 0 w 152"/>
              <a:gd name="T3" fmla="*/ 2147483647 h 144"/>
              <a:gd name="T4" fmla="*/ 2147483647 w 152"/>
              <a:gd name="T5" fmla="*/ 2147483647 h 144"/>
              <a:gd name="T6" fmla="*/ 2147483647 w 152"/>
              <a:gd name="T7" fmla="*/ 2147483647 h 144"/>
              <a:gd name="T8" fmla="*/ 0 60000 65536"/>
              <a:gd name="T9" fmla="*/ 0 60000 65536"/>
              <a:gd name="T10" fmla="*/ 0 60000 65536"/>
              <a:gd name="T11" fmla="*/ 0 60000 65536"/>
              <a:gd name="T12" fmla="*/ 0 w 152"/>
              <a:gd name="T13" fmla="*/ 0 h 144"/>
              <a:gd name="T14" fmla="*/ 152 w 152"/>
              <a:gd name="T15" fmla="*/ 144 h 144"/>
            </a:gdLst>
            <a:ahLst/>
            <a:cxnLst>
              <a:cxn ang="T8">
                <a:pos x="T0" y="T1"/>
              </a:cxn>
              <a:cxn ang="T9">
                <a:pos x="T2" y="T3"/>
              </a:cxn>
              <a:cxn ang="T10">
                <a:pos x="T4" y="T5"/>
              </a:cxn>
              <a:cxn ang="T11">
                <a:pos x="T6" y="T7"/>
              </a:cxn>
            </a:cxnLst>
            <a:rect l="T12" t="T13" r="T14" b="T15"/>
            <a:pathLst>
              <a:path w="152" h="144">
                <a:moveTo>
                  <a:pt x="144" y="0"/>
                </a:moveTo>
                <a:cubicBezTo>
                  <a:pt x="72" y="16"/>
                  <a:pt x="0" y="32"/>
                  <a:pt x="0" y="48"/>
                </a:cubicBezTo>
                <a:cubicBezTo>
                  <a:pt x="0" y="64"/>
                  <a:pt x="136" y="80"/>
                  <a:pt x="144" y="96"/>
                </a:cubicBezTo>
                <a:cubicBezTo>
                  <a:pt x="152" y="112"/>
                  <a:pt x="64" y="128"/>
                  <a:pt x="48" y="144"/>
                </a:cubicBezTo>
              </a:path>
            </a:pathLst>
          </a:custGeom>
          <a:noFill/>
          <a:ln w="22225">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20497" name="Line 7"/>
          <p:cNvSpPr>
            <a:spLocks noChangeShapeType="1"/>
          </p:cNvSpPr>
          <p:nvPr/>
        </p:nvSpPr>
        <p:spPr bwMode="auto">
          <a:xfrm>
            <a:off x="2959100" y="3132139"/>
            <a:ext cx="0" cy="85725"/>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0498" name="Line 8"/>
          <p:cNvSpPr>
            <a:spLocks noChangeShapeType="1"/>
          </p:cNvSpPr>
          <p:nvPr/>
        </p:nvSpPr>
        <p:spPr bwMode="auto">
          <a:xfrm rot="2021405" flipH="1">
            <a:off x="3225800" y="3286126"/>
            <a:ext cx="50800" cy="74613"/>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0499" name="Oval 9"/>
          <p:cNvSpPr>
            <a:spLocks noChangeArrowheads="1"/>
          </p:cNvSpPr>
          <p:nvPr/>
        </p:nvSpPr>
        <p:spPr bwMode="auto">
          <a:xfrm>
            <a:off x="2870201" y="3106739"/>
            <a:ext cx="107951" cy="92075"/>
          </a:xfrm>
          <a:prstGeom prst="ellipse">
            <a:avLst/>
          </a:prstGeom>
          <a:solidFill>
            <a:srgbClr val="B92E30"/>
          </a:solidFill>
          <a:ln w="12700">
            <a:solidFill>
              <a:schemeClr val="tx1"/>
            </a:solidFill>
            <a:round/>
            <a:headEnd/>
            <a:tailEnd/>
          </a:ln>
        </p:spPr>
        <p:txBody>
          <a:bodyPr wrap="none" anchor="ctr"/>
          <a:lstStyle/>
          <a:p>
            <a:endParaRPr lang="fr-FR">
              <a:latin typeface="Calibri" pitchFamily="34" charset="0"/>
            </a:endParaRPr>
          </a:p>
        </p:txBody>
      </p:sp>
      <p:sp>
        <p:nvSpPr>
          <p:cNvPr id="20500" name="Oval 10"/>
          <p:cNvSpPr>
            <a:spLocks noChangeArrowheads="1"/>
          </p:cNvSpPr>
          <p:nvPr/>
        </p:nvSpPr>
        <p:spPr bwMode="auto">
          <a:xfrm>
            <a:off x="2942167" y="3111501"/>
            <a:ext cx="110067" cy="92075"/>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0501" name="Oval 11"/>
          <p:cNvSpPr>
            <a:spLocks noChangeAspect="1" noChangeArrowheads="1"/>
          </p:cNvSpPr>
          <p:nvPr/>
        </p:nvSpPr>
        <p:spPr bwMode="auto">
          <a:xfrm>
            <a:off x="2912534" y="3101976"/>
            <a:ext cx="93133" cy="92075"/>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0502" name="Oval 12"/>
          <p:cNvSpPr>
            <a:spLocks noChangeArrowheads="1"/>
          </p:cNvSpPr>
          <p:nvPr/>
        </p:nvSpPr>
        <p:spPr bwMode="auto">
          <a:xfrm rot="4719394">
            <a:off x="3214688" y="3235855"/>
            <a:ext cx="73025" cy="110067"/>
          </a:xfrm>
          <a:prstGeom prst="ellipse">
            <a:avLst/>
          </a:prstGeom>
          <a:solidFill>
            <a:srgbClr val="B92E30"/>
          </a:solidFill>
          <a:ln w="12700">
            <a:solidFill>
              <a:schemeClr val="tx1"/>
            </a:solidFill>
            <a:round/>
            <a:headEnd/>
            <a:tailEnd/>
          </a:ln>
        </p:spPr>
        <p:txBody>
          <a:bodyPr wrap="none" anchor="ctr"/>
          <a:lstStyle/>
          <a:p>
            <a:endParaRPr lang="fr-FR">
              <a:latin typeface="Calibri" pitchFamily="34" charset="0"/>
            </a:endParaRPr>
          </a:p>
        </p:txBody>
      </p:sp>
      <p:sp>
        <p:nvSpPr>
          <p:cNvPr id="20503" name="Oval 13"/>
          <p:cNvSpPr>
            <a:spLocks noChangeArrowheads="1"/>
          </p:cNvSpPr>
          <p:nvPr/>
        </p:nvSpPr>
        <p:spPr bwMode="auto">
          <a:xfrm rot="4719394">
            <a:off x="3248554" y="3288243"/>
            <a:ext cx="73025" cy="110067"/>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0504" name="Oval 14"/>
          <p:cNvSpPr>
            <a:spLocks noChangeArrowheads="1"/>
          </p:cNvSpPr>
          <p:nvPr/>
        </p:nvSpPr>
        <p:spPr bwMode="auto">
          <a:xfrm rot="4719394">
            <a:off x="3250672" y="3248555"/>
            <a:ext cx="73025" cy="110067"/>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0505" name="Line 15"/>
          <p:cNvSpPr>
            <a:spLocks noChangeShapeType="1"/>
          </p:cNvSpPr>
          <p:nvPr/>
        </p:nvSpPr>
        <p:spPr bwMode="auto">
          <a:xfrm rot="4135323" flipH="1">
            <a:off x="3277394" y="3506524"/>
            <a:ext cx="42863" cy="65616"/>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0506" name="Oval 16"/>
          <p:cNvSpPr>
            <a:spLocks noChangeArrowheads="1"/>
          </p:cNvSpPr>
          <p:nvPr/>
        </p:nvSpPr>
        <p:spPr bwMode="auto">
          <a:xfrm rot="5700051">
            <a:off x="3297238" y="3513668"/>
            <a:ext cx="73025" cy="110067"/>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0507" name="Oval 17"/>
          <p:cNvSpPr>
            <a:spLocks noChangeArrowheads="1"/>
          </p:cNvSpPr>
          <p:nvPr/>
        </p:nvSpPr>
        <p:spPr bwMode="auto">
          <a:xfrm rot="5700051">
            <a:off x="3308880" y="3463927"/>
            <a:ext cx="73025" cy="107949"/>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0508" name="Oval 18"/>
          <p:cNvSpPr>
            <a:spLocks noChangeAspect="1" noChangeArrowheads="1"/>
          </p:cNvSpPr>
          <p:nvPr/>
        </p:nvSpPr>
        <p:spPr bwMode="auto">
          <a:xfrm rot="5700051">
            <a:off x="3319199" y="3491708"/>
            <a:ext cx="77787" cy="107949"/>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0509" name="Oval 19"/>
          <p:cNvSpPr>
            <a:spLocks noChangeAspect="1" noChangeArrowheads="1"/>
          </p:cNvSpPr>
          <p:nvPr/>
        </p:nvSpPr>
        <p:spPr bwMode="auto">
          <a:xfrm rot="-3438175">
            <a:off x="2583657" y="3211249"/>
            <a:ext cx="77787" cy="110067"/>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0510" name="Oval 20"/>
          <p:cNvSpPr>
            <a:spLocks noChangeArrowheads="1"/>
          </p:cNvSpPr>
          <p:nvPr/>
        </p:nvSpPr>
        <p:spPr bwMode="auto">
          <a:xfrm rot="-3438175">
            <a:off x="2533121" y="3269193"/>
            <a:ext cx="73025" cy="110067"/>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0511" name="Line 21"/>
          <p:cNvSpPr>
            <a:spLocks noChangeShapeType="1"/>
          </p:cNvSpPr>
          <p:nvPr/>
        </p:nvSpPr>
        <p:spPr bwMode="auto">
          <a:xfrm rot="-2984052">
            <a:off x="2609851" y="3254375"/>
            <a:ext cx="0" cy="101600"/>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0512" name="Oval 22"/>
          <p:cNvSpPr>
            <a:spLocks noChangeArrowheads="1"/>
          </p:cNvSpPr>
          <p:nvPr/>
        </p:nvSpPr>
        <p:spPr bwMode="auto">
          <a:xfrm rot="-3438175">
            <a:off x="2542646" y="3223155"/>
            <a:ext cx="73025" cy="129117"/>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0513" name="Line 23"/>
          <p:cNvSpPr>
            <a:spLocks noChangeShapeType="1"/>
          </p:cNvSpPr>
          <p:nvPr/>
        </p:nvSpPr>
        <p:spPr bwMode="auto">
          <a:xfrm rot="2540379">
            <a:off x="2628900" y="3657600"/>
            <a:ext cx="0" cy="85725"/>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0514" name="Oval 24"/>
          <p:cNvSpPr>
            <a:spLocks noChangeArrowheads="1"/>
          </p:cNvSpPr>
          <p:nvPr/>
        </p:nvSpPr>
        <p:spPr bwMode="auto">
          <a:xfrm rot="2021403">
            <a:off x="2580218" y="3697289"/>
            <a:ext cx="112183" cy="92075"/>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0515" name="Oval 25"/>
          <p:cNvSpPr>
            <a:spLocks noChangeArrowheads="1"/>
          </p:cNvSpPr>
          <p:nvPr/>
        </p:nvSpPr>
        <p:spPr bwMode="auto">
          <a:xfrm rot="2021403">
            <a:off x="2535767" y="3651251"/>
            <a:ext cx="86784" cy="92075"/>
          </a:xfrm>
          <a:prstGeom prst="ellipse">
            <a:avLst/>
          </a:prstGeom>
          <a:solidFill>
            <a:srgbClr val="B92E30"/>
          </a:solidFill>
          <a:ln w="12700">
            <a:solidFill>
              <a:schemeClr val="tx1"/>
            </a:solidFill>
            <a:round/>
            <a:headEnd/>
            <a:tailEnd/>
          </a:ln>
        </p:spPr>
        <p:txBody>
          <a:bodyPr wrap="none" anchor="ctr"/>
          <a:lstStyle/>
          <a:p>
            <a:endParaRPr lang="fr-FR">
              <a:latin typeface="Calibri" pitchFamily="34" charset="0"/>
            </a:endParaRPr>
          </a:p>
        </p:txBody>
      </p:sp>
      <p:sp>
        <p:nvSpPr>
          <p:cNvPr id="20516" name="Oval 26"/>
          <p:cNvSpPr>
            <a:spLocks noChangeAspect="1" noChangeArrowheads="1"/>
          </p:cNvSpPr>
          <p:nvPr/>
        </p:nvSpPr>
        <p:spPr bwMode="auto">
          <a:xfrm rot="2102340">
            <a:off x="2561168" y="3686176"/>
            <a:ext cx="91017" cy="92075"/>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0517" name="Oval 27"/>
          <p:cNvSpPr>
            <a:spLocks noChangeAspect="1" noChangeArrowheads="1"/>
          </p:cNvSpPr>
          <p:nvPr/>
        </p:nvSpPr>
        <p:spPr bwMode="auto">
          <a:xfrm rot="-3438175">
            <a:off x="3219716" y="3656807"/>
            <a:ext cx="77787" cy="107951"/>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0518" name="Oval 28"/>
          <p:cNvSpPr>
            <a:spLocks noChangeArrowheads="1"/>
          </p:cNvSpPr>
          <p:nvPr/>
        </p:nvSpPr>
        <p:spPr bwMode="auto">
          <a:xfrm rot="-3438175">
            <a:off x="3185054" y="3691468"/>
            <a:ext cx="73025" cy="110067"/>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0519" name="Oval 29"/>
          <p:cNvSpPr>
            <a:spLocks noChangeArrowheads="1"/>
          </p:cNvSpPr>
          <p:nvPr/>
        </p:nvSpPr>
        <p:spPr bwMode="auto">
          <a:xfrm rot="-3438175">
            <a:off x="3210454" y="3678768"/>
            <a:ext cx="73025" cy="110067"/>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0520" name="Line 30"/>
          <p:cNvSpPr>
            <a:spLocks noChangeShapeType="1"/>
          </p:cNvSpPr>
          <p:nvPr/>
        </p:nvSpPr>
        <p:spPr bwMode="auto">
          <a:xfrm rot="709149">
            <a:off x="2791884" y="3716339"/>
            <a:ext cx="0" cy="85725"/>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0521" name="Oval 31"/>
          <p:cNvSpPr>
            <a:spLocks noChangeAspect="1" noChangeArrowheads="1"/>
          </p:cNvSpPr>
          <p:nvPr/>
        </p:nvSpPr>
        <p:spPr bwMode="auto">
          <a:xfrm rot="460228">
            <a:off x="2700868" y="3721101"/>
            <a:ext cx="91017" cy="92075"/>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0522" name="Oval 32"/>
          <p:cNvSpPr>
            <a:spLocks noChangeArrowheads="1"/>
          </p:cNvSpPr>
          <p:nvPr/>
        </p:nvSpPr>
        <p:spPr bwMode="invGray">
          <a:xfrm>
            <a:off x="2605617" y="3233738"/>
            <a:ext cx="632883" cy="533400"/>
          </a:xfrm>
          <a:prstGeom prst="ellipse">
            <a:avLst/>
          </a:prstGeom>
          <a:gradFill rotWithShape="0">
            <a:gsLst>
              <a:gs pos="0">
                <a:srgbClr val="B1BB81"/>
              </a:gs>
              <a:gs pos="100000">
                <a:srgbClr val="3E422E"/>
              </a:gs>
            </a:gsLst>
            <a:path path="rect">
              <a:fillToRect l="100000" b="100000"/>
            </a:path>
          </a:gradFill>
          <a:ln w="25400">
            <a:solidFill>
              <a:srgbClr val="FFFFFF"/>
            </a:solidFill>
            <a:round/>
            <a:headEnd/>
            <a:tailEnd/>
          </a:ln>
        </p:spPr>
        <p:txBody>
          <a:bodyPr/>
          <a:lstStyle/>
          <a:p>
            <a:endParaRPr lang="fr-FR">
              <a:latin typeface="Calibri" pitchFamily="34" charset="0"/>
            </a:endParaRPr>
          </a:p>
        </p:txBody>
      </p:sp>
      <p:sp>
        <p:nvSpPr>
          <p:cNvPr id="20523" name="Freeform 33"/>
          <p:cNvSpPr>
            <a:spLocks/>
          </p:cNvSpPr>
          <p:nvPr/>
        </p:nvSpPr>
        <p:spPr bwMode="auto">
          <a:xfrm>
            <a:off x="2677584" y="3265488"/>
            <a:ext cx="431800" cy="457200"/>
          </a:xfrm>
          <a:custGeom>
            <a:avLst/>
            <a:gdLst>
              <a:gd name="T0" fmla="*/ 2147483647 w 328"/>
              <a:gd name="T1" fmla="*/ 2147483647 h 360"/>
              <a:gd name="T2" fmla="*/ 2147483647 w 328"/>
              <a:gd name="T3" fmla="*/ 2147483647 h 360"/>
              <a:gd name="T4" fmla="*/ 2147483647 w 328"/>
              <a:gd name="T5" fmla="*/ 2147483647 h 360"/>
              <a:gd name="T6" fmla="*/ 2147483647 w 328"/>
              <a:gd name="T7" fmla="*/ 2147483647 h 360"/>
              <a:gd name="T8" fmla="*/ 2147483647 w 328"/>
              <a:gd name="T9" fmla="*/ 2147483647 h 360"/>
              <a:gd name="T10" fmla="*/ 2147483647 w 328"/>
              <a:gd name="T11" fmla="*/ 2147483647 h 360"/>
              <a:gd name="T12" fmla="*/ 2147483647 w 328"/>
              <a:gd name="T13" fmla="*/ 2147483647 h 360"/>
              <a:gd name="T14" fmla="*/ 2147483647 w 328"/>
              <a:gd name="T15" fmla="*/ 2147483647 h 360"/>
              <a:gd name="T16" fmla="*/ 0 60000 65536"/>
              <a:gd name="T17" fmla="*/ 0 60000 65536"/>
              <a:gd name="T18" fmla="*/ 0 60000 65536"/>
              <a:gd name="T19" fmla="*/ 0 60000 65536"/>
              <a:gd name="T20" fmla="*/ 0 60000 65536"/>
              <a:gd name="T21" fmla="*/ 0 60000 65536"/>
              <a:gd name="T22" fmla="*/ 0 60000 65536"/>
              <a:gd name="T23" fmla="*/ 0 60000 65536"/>
              <a:gd name="T24" fmla="*/ 0 w 328"/>
              <a:gd name="T25" fmla="*/ 0 h 360"/>
              <a:gd name="T26" fmla="*/ 328 w 328"/>
              <a:gd name="T27" fmla="*/ 360 h 36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28" h="360">
                <a:moveTo>
                  <a:pt x="168" y="24"/>
                </a:moveTo>
                <a:cubicBezTo>
                  <a:pt x="136" y="48"/>
                  <a:pt x="96" y="120"/>
                  <a:pt x="72" y="168"/>
                </a:cubicBezTo>
                <a:cubicBezTo>
                  <a:pt x="48" y="216"/>
                  <a:pt x="0" y="280"/>
                  <a:pt x="24" y="312"/>
                </a:cubicBezTo>
                <a:cubicBezTo>
                  <a:pt x="48" y="344"/>
                  <a:pt x="168" y="360"/>
                  <a:pt x="216" y="360"/>
                </a:cubicBezTo>
                <a:cubicBezTo>
                  <a:pt x="264" y="360"/>
                  <a:pt x="296" y="344"/>
                  <a:pt x="312" y="312"/>
                </a:cubicBezTo>
                <a:cubicBezTo>
                  <a:pt x="328" y="280"/>
                  <a:pt x="320" y="216"/>
                  <a:pt x="312" y="168"/>
                </a:cubicBezTo>
                <a:cubicBezTo>
                  <a:pt x="304" y="120"/>
                  <a:pt x="288" y="48"/>
                  <a:pt x="264" y="24"/>
                </a:cubicBezTo>
                <a:cubicBezTo>
                  <a:pt x="240" y="0"/>
                  <a:pt x="200" y="0"/>
                  <a:pt x="168" y="24"/>
                </a:cubicBezTo>
                <a:close/>
              </a:path>
            </a:pathLst>
          </a:custGeom>
          <a:gradFill rotWithShape="0">
            <a:gsLst>
              <a:gs pos="0">
                <a:srgbClr val="9C763C"/>
              </a:gs>
              <a:gs pos="100000">
                <a:srgbClr val="43331A"/>
              </a:gs>
            </a:gsLst>
            <a:path path="rect">
              <a:fillToRect l="100000" b="100000"/>
            </a:path>
          </a:gradFill>
          <a:ln w="25400" cap="rnd">
            <a:solidFill>
              <a:srgbClr val="D8C6BC"/>
            </a:solidFill>
            <a:prstDash val="sysDot"/>
            <a:round/>
            <a:headEnd/>
            <a:tailEnd/>
          </a:ln>
        </p:spPr>
        <p:txBody>
          <a:bodyPr wrap="none" anchor="ctr"/>
          <a:lstStyle/>
          <a:p>
            <a:endParaRPr lang="fr-FR"/>
          </a:p>
        </p:txBody>
      </p:sp>
      <p:sp>
        <p:nvSpPr>
          <p:cNvPr id="20524" name="Freeform 34"/>
          <p:cNvSpPr>
            <a:spLocks noChangeAspect="1"/>
          </p:cNvSpPr>
          <p:nvPr/>
        </p:nvSpPr>
        <p:spPr bwMode="auto">
          <a:xfrm>
            <a:off x="2794001" y="3470276"/>
            <a:ext cx="82551" cy="182563"/>
          </a:xfrm>
          <a:custGeom>
            <a:avLst/>
            <a:gdLst>
              <a:gd name="T0" fmla="*/ 2147483647 w 152"/>
              <a:gd name="T1" fmla="*/ 0 h 144"/>
              <a:gd name="T2" fmla="*/ 0 w 152"/>
              <a:gd name="T3" fmla="*/ 2147483647 h 144"/>
              <a:gd name="T4" fmla="*/ 2147483647 w 152"/>
              <a:gd name="T5" fmla="*/ 2147483647 h 144"/>
              <a:gd name="T6" fmla="*/ 2147483647 w 152"/>
              <a:gd name="T7" fmla="*/ 2147483647 h 144"/>
              <a:gd name="T8" fmla="*/ 0 60000 65536"/>
              <a:gd name="T9" fmla="*/ 0 60000 65536"/>
              <a:gd name="T10" fmla="*/ 0 60000 65536"/>
              <a:gd name="T11" fmla="*/ 0 60000 65536"/>
              <a:gd name="T12" fmla="*/ 0 w 152"/>
              <a:gd name="T13" fmla="*/ 0 h 144"/>
              <a:gd name="T14" fmla="*/ 152 w 152"/>
              <a:gd name="T15" fmla="*/ 144 h 144"/>
            </a:gdLst>
            <a:ahLst/>
            <a:cxnLst>
              <a:cxn ang="T8">
                <a:pos x="T0" y="T1"/>
              </a:cxn>
              <a:cxn ang="T9">
                <a:pos x="T2" y="T3"/>
              </a:cxn>
              <a:cxn ang="T10">
                <a:pos x="T4" y="T5"/>
              </a:cxn>
              <a:cxn ang="T11">
                <a:pos x="T6" y="T7"/>
              </a:cxn>
            </a:cxnLst>
            <a:rect l="T12" t="T13" r="T14" b="T15"/>
            <a:pathLst>
              <a:path w="152" h="144">
                <a:moveTo>
                  <a:pt x="144" y="0"/>
                </a:moveTo>
                <a:cubicBezTo>
                  <a:pt x="72" y="16"/>
                  <a:pt x="0" y="32"/>
                  <a:pt x="0" y="48"/>
                </a:cubicBezTo>
                <a:cubicBezTo>
                  <a:pt x="0" y="64"/>
                  <a:pt x="136" y="80"/>
                  <a:pt x="144" y="96"/>
                </a:cubicBezTo>
                <a:cubicBezTo>
                  <a:pt x="152" y="112"/>
                  <a:pt x="64" y="128"/>
                  <a:pt x="48" y="144"/>
                </a:cubicBezTo>
              </a:path>
            </a:pathLst>
          </a:custGeom>
          <a:noFill/>
          <a:ln w="22225">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20525" name="Freeform 35"/>
          <p:cNvSpPr>
            <a:spLocks noChangeAspect="1"/>
          </p:cNvSpPr>
          <p:nvPr/>
        </p:nvSpPr>
        <p:spPr bwMode="auto">
          <a:xfrm>
            <a:off x="2929467" y="3362326"/>
            <a:ext cx="82551" cy="182563"/>
          </a:xfrm>
          <a:custGeom>
            <a:avLst/>
            <a:gdLst>
              <a:gd name="T0" fmla="*/ 2147483647 w 152"/>
              <a:gd name="T1" fmla="*/ 0 h 144"/>
              <a:gd name="T2" fmla="*/ 0 w 152"/>
              <a:gd name="T3" fmla="*/ 2147483647 h 144"/>
              <a:gd name="T4" fmla="*/ 2147483647 w 152"/>
              <a:gd name="T5" fmla="*/ 2147483647 h 144"/>
              <a:gd name="T6" fmla="*/ 2147483647 w 152"/>
              <a:gd name="T7" fmla="*/ 2147483647 h 144"/>
              <a:gd name="T8" fmla="*/ 0 60000 65536"/>
              <a:gd name="T9" fmla="*/ 0 60000 65536"/>
              <a:gd name="T10" fmla="*/ 0 60000 65536"/>
              <a:gd name="T11" fmla="*/ 0 60000 65536"/>
              <a:gd name="T12" fmla="*/ 0 w 152"/>
              <a:gd name="T13" fmla="*/ 0 h 144"/>
              <a:gd name="T14" fmla="*/ 152 w 152"/>
              <a:gd name="T15" fmla="*/ 144 h 144"/>
            </a:gdLst>
            <a:ahLst/>
            <a:cxnLst>
              <a:cxn ang="T8">
                <a:pos x="T0" y="T1"/>
              </a:cxn>
              <a:cxn ang="T9">
                <a:pos x="T2" y="T3"/>
              </a:cxn>
              <a:cxn ang="T10">
                <a:pos x="T4" y="T5"/>
              </a:cxn>
              <a:cxn ang="T11">
                <a:pos x="T6" y="T7"/>
              </a:cxn>
            </a:cxnLst>
            <a:rect l="T12" t="T13" r="T14" b="T15"/>
            <a:pathLst>
              <a:path w="152" h="144">
                <a:moveTo>
                  <a:pt x="144" y="0"/>
                </a:moveTo>
                <a:cubicBezTo>
                  <a:pt x="72" y="16"/>
                  <a:pt x="0" y="32"/>
                  <a:pt x="0" y="48"/>
                </a:cubicBezTo>
                <a:cubicBezTo>
                  <a:pt x="0" y="64"/>
                  <a:pt x="136" y="80"/>
                  <a:pt x="144" y="96"/>
                </a:cubicBezTo>
                <a:cubicBezTo>
                  <a:pt x="152" y="112"/>
                  <a:pt x="64" y="128"/>
                  <a:pt x="48" y="144"/>
                </a:cubicBezTo>
              </a:path>
            </a:pathLst>
          </a:custGeom>
          <a:noFill/>
          <a:ln w="22225">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20526" name="Line 36"/>
          <p:cNvSpPr>
            <a:spLocks noChangeShapeType="1"/>
          </p:cNvSpPr>
          <p:nvPr/>
        </p:nvSpPr>
        <p:spPr bwMode="auto">
          <a:xfrm rot="709149">
            <a:off x="10016067" y="4071939"/>
            <a:ext cx="0" cy="85725"/>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0527" name="Oval 37"/>
          <p:cNvSpPr>
            <a:spLocks noChangeAspect="1" noChangeArrowheads="1"/>
          </p:cNvSpPr>
          <p:nvPr/>
        </p:nvSpPr>
        <p:spPr bwMode="auto">
          <a:xfrm rot="460228">
            <a:off x="10003367" y="4089401"/>
            <a:ext cx="93133" cy="92075"/>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0528" name="Oval 38"/>
          <p:cNvSpPr>
            <a:spLocks noChangeAspect="1" noChangeArrowheads="1"/>
          </p:cNvSpPr>
          <p:nvPr/>
        </p:nvSpPr>
        <p:spPr bwMode="auto">
          <a:xfrm rot="460228">
            <a:off x="9925051" y="4076701"/>
            <a:ext cx="91016" cy="92075"/>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0529" name="Oval 39"/>
          <p:cNvSpPr>
            <a:spLocks noChangeAspect="1" noChangeArrowheads="1"/>
          </p:cNvSpPr>
          <p:nvPr/>
        </p:nvSpPr>
        <p:spPr bwMode="auto">
          <a:xfrm rot="460228">
            <a:off x="9961034" y="4089401"/>
            <a:ext cx="91017" cy="92075"/>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0530" name="Line 40"/>
          <p:cNvSpPr>
            <a:spLocks noChangeShapeType="1"/>
          </p:cNvSpPr>
          <p:nvPr/>
        </p:nvSpPr>
        <p:spPr bwMode="auto">
          <a:xfrm rot="-2984052">
            <a:off x="10367433" y="3954463"/>
            <a:ext cx="0" cy="101600"/>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0531" name="Freeform 41"/>
          <p:cNvSpPr>
            <a:spLocks/>
          </p:cNvSpPr>
          <p:nvPr/>
        </p:nvSpPr>
        <p:spPr bwMode="auto">
          <a:xfrm>
            <a:off x="9838267" y="3586163"/>
            <a:ext cx="431800" cy="393700"/>
          </a:xfrm>
          <a:custGeom>
            <a:avLst/>
            <a:gdLst>
              <a:gd name="T0" fmla="*/ 2147483647 w 328"/>
              <a:gd name="T1" fmla="*/ 2147483647 h 360"/>
              <a:gd name="T2" fmla="*/ 2147483647 w 328"/>
              <a:gd name="T3" fmla="*/ 2147483647 h 360"/>
              <a:gd name="T4" fmla="*/ 2147483647 w 328"/>
              <a:gd name="T5" fmla="*/ 2147483647 h 360"/>
              <a:gd name="T6" fmla="*/ 2147483647 w 328"/>
              <a:gd name="T7" fmla="*/ 2147483647 h 360"/>
              <a:gd name="T8" fmla="*/ 2147483647 w 328"/>
              <a:gd name="T9" fmla="*/ 2147483647 h 360"/>
              <a:gd name="T10" fmla="*/ 2147483647 w 328"/>
              <a:gd name="T11" fmla="*/ 2147483647 h 360"/>
              <a:gd name="T12" fmla="*/ 2147483647 w 328"/>
              <a:gd name="T13" fmla="*/ 2147483647 h 360"/>
              <a:gd name="T14" fmla="*/ 2147483647 w 328"/>
              <a:gd name="T15" fmla="*/ 2147483647 h 360"/>
              <a:gd name="T16" fmla="*/ 0 60000 65536"/>
              <a:gd name="T17" fmla="*/ 0 60000 65536"/>
              <a:gd name="T18" fmla="*/ 0 60000 65536"/>
              <a:gd name="T19" fmla="*/ 0 60000 65536"/>
              <a:gd name="T20" fmla="*/ 0 60000 65536"/>
              <a:gd name="T21" fmla="*/ 0 60000 65536"/>
              <a:gd name="T22" fmla="*/ 0 60000 65536"/>
              <a:gd name="T23" fmla="*/ 0 60000 65536"/>
              <a:gd name="T24" fmla="*/ 0 w 328"/>
              <a:gd name="T25" fmla="*/ 0 h 360"/>
              <a:gd name="T26" fmla="*/ 328 w 328"/>
              <a:gd name="T27" fmla="*/ 360 h 36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28" h="360">
                <a:moveTo>
                  <a:pt x="168" y="24"/>
                </a:moveTo>
                <a:cubicBezTo>
                  <a:pt x="136" y="48"/>
                  <a:pt x="96" y="120"/>
                  <a:pt x="72" y="168"/>
                </a:cubicBezTo>
                <a:cubicBezTo>
                  <a:pt x="48" y="216"/>
                  <a:pt x="0" y="280"/>
                  <a:pt x="24" y="312"/>
                </a:cubicBezTo>
                <a:cubicBezTo>
                  <a:pt x="48" y="344"/>
                  <a:pt x="168" y="360"/>
                  <a:pt x="216" y="360"/>
                </a:cubicBezTo>
                <a:cubicBezTo>
                  <a:pt x="264" y="360"/>
                  <a:pt x="296" y="344"/>
                  <a:pt x="312" y="312"/>
                </a:cubicBezTo>
                <a:cubicBezTo>
                  <a:pt x="328" y="280"/>
                  <a:pt x="320" y="216"/>
                  <a:pt x="312" y="168"/>
                </a:cubicBezTo>
                <a:cubicBezTo>
                  <a:pt x="304" y="120"/>
                  <a:pt x="288" y="48"/>
                  <a:pt x="264" y="24"/>
                </a:cubicBezTo>
                <a:cubicBezTo>
                  <a:pt x="240" y="0"/>
                  <a:pt x="200" y="0"/>
                  <a:pt x="168" y="24"/>
                </a:cubicBezTo>
                <a:close/>
              </a:path>
            </a:pathLst>
          </a:custGeom>
          <a:solidFill>
            <a:srgbClr val="9C763C"/>
          </a:solidFill>
          <a:ln w="28575">
            <a:solidFill>
              <a:schemeClr val="tx2"/>
            </a:solidFill>
            <a:prstDash val="sysDot"/>
            <a:round/>
            <a:headEnd/>
            <a:tailEnd/>
          </a:ln>
        </p:spPr>
        <p:txBody>
          <a:bodyPr wrap="none" anchor="ctr"/>
          <a:lstStyle/>
          <a:p>
            <a:endParaRPr lang="fr-FR"/>
          </a:p>
        </p:txBody>
      </p:sp>
      <p:sp>
        <p:nvSpPr>
          <p:cNvPr id="20532" name="Freeform 42"/>
          <p:cNvSpPr>
            <a:spLocks noChangeAspect="1"/>
          </p:cNvSpPr>
          <p:nvPr/>
        </p:nvSpPr>
        <p:spPr bwMode="auto">
          <a:xfrm>
            <a:off x="9982201" y="3725863"/>
            <a:ext cx="82551" cy="182562"/>
          </a:xfrm>
          <a:custGeom>
            <a:avLst/>
            <a:gdLst>
              <a:gd name="T0" fmla="*/ 2147483647 w 152"/>
              <a:gd name="T1" fmla="*/ 0 h 144"/>
              <a:gd name="T2" fmla="*/ 0 w 152"/>
              <a:gd name="T3" fmla="*/ 2147483647 h 144"/>
              <a:gd name="T4" fmla="*/ 2147483647 w 152"/>
              <a:gd name="T5" fmla="*/ 2147483647 h 144"/>
              <a:gd name="T6" fmla="*/ 2147483647 w 152"/>
              <a:gd name="T7" fmla="*/ 2147483647 h 144"/>
              <a:gd name="T8" fmla="*/ 0 60000 65536"/>
              <a:gd name="T9" fmla="*/ 0 60000 65536"/>
              <a:gd name="T10" fmla="*/ 0 60000 65536"/>
              <a:gd name="T11" fmla="*/ 0 60000 65536"/>
              <a:gd name="T12" fmla="*/ 0 w 152"/>
              <a:gd name="T13" fmla="*/ 0 h 144"/>
              <a:gd name="T14" fmla="*/ 152 w 152"/>
              <a:gd name="T15" fmla="*/ 144 h 144"/>
            </a:gdLst>
            <a:ahLst/>
            <a:cxnLst>
              <a:cxn ang="T8">
                <a:pos x="T0" y="T1"/>
              </a:cxn>
              <a:cxn ang="T9">
                <a:pos x="T2" y="T3"/>
              </a:cxn>
              <a:cxn ang="T10">
                <a:pos x="T4" y="T5"/>
              </a:cxn>
              <a:cxn ang="T11">
                <a:pos x="T6" y="T7"/>
              </a:cxn>
            </a:cxnLst>
            <a:rect l="T12" t="T13" r="T14" b="T15"/>
            <a:pathLst>
              <a:path w="152" h="144">
                <a:moveTo>
                  <a:pt x="144" y="0"/>
                </a:moveTo>
                <a:cubicBezTo>
                  <a:pt x="72" y="16"/>
                  <a:pt x="0" y="32"/>
                  <a:pt x="0" y="48"/>
                </a:cubicBezTo>
                <a:cubicBezTo>
                  <a:pt x="0" y="64"/>
                  <a:pt x="136" y="80"/>
                  <a:pt x="144" y="96"/>
                </a:cubicBezTo>
                <a:cubicBezTo>
                  <a:pt x="152" y="112"/>
                  <a:pt x="64" y="128"/>
                  <a:pt x="48" y="144"/>
                </a:cubicBezTo>
              </a:path>
            </a:pathLst>
          </a:custGeom>
          <a:noFill/>
          <a:ln w="22225">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20533" name="Freeform 43"/>
          <p:cNvSpPr>
            <a:spLocks noChangeAspect="1"/>
          </p:cNvSpPr>
          <p:nvPr/>
        </p:nvSpPr>
        <p:spPr bwMode="auto">
          <a:xfrm>
            <a:off x="10102851" y="3684588"/>
            <a:ext cx="82549" cy="182562"/>
          </a:xfrm>
          <a:custGeom>
            <a:avLst/>
            <a:gdLst>
              <a:gd name="T0" fmla="*/ 2147483647 w 152"/>
              <a:gd name="T1" fmla="*/ 0 h 144"/>
              <a:gd name="T2" fmla="*/ 0 w 152"/>
              <a:gd name="T3" fmla="*/ 2147483647 h 144"/>
              <a:gd name="T4" fmla="*/ 2147483647 w 152"/>
              <a:gd name="T5" fmla="*/ 2147483647 h 144"/>
              <a:gd name="T6" fmla="*/ 2147483647 w 152"/>
              <a:gd name="T7" fmla="*/ 2147483647 h 144"/>
              <a:gd name="T8" fmla="*/ 0 60000 65536"/>
              <a:gd name="T9" fmla="*/ 0 60000 65536"/>
              <a:gd name="T10" fmla="*/ 0 60000 65536"/>
              <a:gd name="T11" fmla="*/ 0 60000 65536"/>
              <a:gd name="T12" fmla="*/ 0 w 152"/>
              <a:gd name="T13" fmla="*/ 0 h 144"/>
              <a:gd name="T14" fmla="*/ 152 w 152"/>
              <a:gd name="T15" fmla="*/ 144 h 144"/>
            </a:gdLst>
            <a:ahLst/>
            <a:cxnLst>
              <a:cxn ang="T8">
                <a:pos x="T0" y="T1"/>
              </a:cxn>
              <a:cxn ang="T9">
                <a:pos x="T2" y="T3"/>
              </a:cxn>
              <a:cxn ang="T10">
                <a:pos x="T4" y="T5"/>
              </a:cxn>
              <a:cxn ang="T11">
                <a:pos x="T6" y="T7"/>
              </a:cxn>
            </a:cxnLst>
            <a:rect l="T12" t="T13" r="T14" b="T15"/>
            <a:pathLst>
              <a:path w="152" h="144">
                <a:moveTo>
                  <a:pt x="144" y="0"/>
                </a:moveTo>
                <a:cubicBezTo>
                  <a:pt x="72" y="16"/>
                  <a:pt x="0" y="32"/>
                  <a:pt x="0" y="48"/>
                </a:cubicBezTo>
                <a:cubicBezTo>
                  <a:pt x="0" y="64"/>
                  <a:pt x="136" y="80"/>
                  <a:pt x="144" y="96"/>
                </a:cubicBezTo>
                <a:cubicBezTo>
                  <a:pt x="152" y="112"/>
                  <a:pt x="64" y="128"/>
                  <a:pt x="48" y="144"/>
                </a:cubicBezTo>
              </a:path>
            </a:pathLst>
          </a:custGeom>
          <a:noFill/>
          <a:ln w="22225">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20534" name="Line 44"/>
          <p:cNvSpPr>
            <a:spLocks noChangeShapeType="1"/>
          </p:cNvSpPr>
          <p:nvPr/>
        </p:nvSpPr>
        <p:spPr bwMode="auto">
          <a:xfrm>
            <a:off x="10109200" y="3424239"/>
            <a:ext cx="0" cy="85725"/>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0535" name="Line 45"/>
          <p:cNvSpPr>
            <a:spLocks noChangeShapeType="1"/>
          </p:cNvSpPr>
          <p:nvPr/>
        </p:nvSpPr>
        <p:spPr bwMode="auto">
          <a:xfrm rot="2021405" flipH="1">
            <a:off x="10373784" y="3578226"/>
            <a:ext cx="50800" cy="74613"/>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0536" name="Oval 46"/>
          <p:cNvSpPr>
            <a:spLocks noChangeArrowheads="1"/>
          </p:cNvSpPr>
          <p:nvPr/>
        </p:nvSpPr>
        <p:spPr bwMode="auto">
          <a:xfrm>
            <a:off x="10018184" y="3398839"/>
            <a:ext cx="110067" cy="92075"/>
          </a:xfrm>
          <a:prstGeom prst="ellipse">
            <a:avLst/>
          </a:prstGeom>
          <a:solidFill>
            <a:srgbClr val="B92E30"/>
          </a:solidFill>
          <a:ln w="12700">
            <a:solidFill>
              <a:schemeClr val="tx1"/>
            </a:solidFill>
            <a:round/>
            <a:headEnd/>
            <a:tailEnd/>
          </a:ln>
        </p:spPr>
        <p:txBody>
          <a:bodyPr wrap="none" anchor="ctr"/>
          <a:lstStyle/>
          <a:p>
            <a:endParaRPr lang="fr-FR">
              <a:latin typeface="Calibri" pitchFamily="34" charset="0"/>
            </a:endParaRPr>
          </a:p>
        </p:txBody>
      </p:sp>
      <p:sp>
        <p:nvSpPr>
          <p:cNvPr id="20537" name="Oval 47"/>
          <p:cNvSpPr>
            <a:spLocks noChangeArrowheads="1"/>
          </p:cNvSpPr>
          <p:nvPr/>
        </p:nvSpPr>
        <p:spPr bwMode="auto">
          <a:xfrm>
            <a:off x="10092267" y="3403600"/>
            <a:ext cx="110067" cy="92075"/>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0538" name="Oval 48"/>
          <p:cNvSpPr>
            <a:spLocks noChangeAspect="1" noChangeArrowheads="1"/>
          </p:cNvSpPr>
          <p:nvPr/>
        </p:nvSpPr>
        <p:spPr bwMode="auto">
          <a:xfrm>
            <a:off x="10062634" y="3394075"/>
            <a:ext cx="91017" cy="92075"/>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0539" name="Oval 49"/>
          <p:cNvSpPr>
            <a:spLocks noChangeArrowheads="1"/>
          </p:cNvSpPr>
          <p:nvPr/>
        </p:nvSpPr>
        <p:spPr bwMode="auto">
          <a:xfrm rot="4719394">
            <a:off x="10364788" y="3527955"/>
            <a:ext cx="73025" cy="110067"/>
          </a:xfrm>
          <a:prstGeom prst="ellipse">
            <a:avLst/>
          </a:prstGeom>
          <a:solidFill>
            <a:srgbClr val="B92E30"/>
          </a:solidFill>
          <a:ln w="12700">
            <a:solidFill>
              <a:schemeClr val="tx1"/>
            </a:solidFill>
            <a:round/>
            <a:headEnd/>
            <a:tailEnd/>
          </a:ln>
        </p:spPr>
        <p:txBody>
          <a:bodyPr wrap="none" anchor="ctr"/>
          <a:lstStyle/>
          <a:p>
            <a:endParaRPr lang="fr-FR">
              <a:latin typeface="Calibri" pitchFamily="34" charset="0"/>
            </a:endParaRPr>
          </a:p>
        </p:txBody>
      </p:sp>
      <p:sp>
        <p:nvSpPr>
          <p:cNvPr id="20540" name="Oval 50"/>
          <p:cNvSpPr>
            <a:spLocks noChangeArrowheads="1"/>
          </p:cNvSpPr>
          <p:nvPr/>
        </p:nvSpPr>
        <p:spPr bwMode="auto">
          <a:xfrm rot="4719394">
            <a:off x="10398654" y="3580342"/>
            <a:ext cx="73025" cy="110067"/>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0541" name="Oval 51"/>
          <p:cNvSpPr>
            <a:spLocks noChangeArrowheads="1"/>
          </p:cNvSpPr>
          <p:nvPr/>
        </p:nvSpPr>
        <p:spPr bwMode="auto">
          <a:xfrm rot="4719394">
            <a:off x="10399713" y="3541714"/>
            <a:ext cx="73025" cy="107949"/>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0542" name="Line 52"/>
          <p:cNvSpPr>
            <a:spLocks noChangeShapeType="1"/>
          </p:cNvSpPr>
          <p:nvPr/>
        </p:nvSpPr>
        <p:spPr bwMode="auto">
          <a:xfrm rot="4135323" flipH="1">
            <a:off x="10423789" y="3800211"/>
            <a:ext cx="39688" cy="59267"/>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0543" name="Oval 53"/>
          <p:cNvSpPr>
            <a:spLocks noChangeArrowheads="1"/>
          </p:cNvSpPr>
          <p:nvPr/>
        </p:nvSpPr>
        <p:spPr bwMode="auto">
          <a:xfrm rot="5700051">
            <a:off x="10447338" y="3805768"/>
            <a:ext cx="73025" cy="110067"/>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0544" name="Oval 54"/>
          <p:cNvSpPr>
            <a:spLocks noChangeArrowheads="1"/>
          </p:cNvSpPr>
          <p:nvPr/>
        </p:nvSpPr>
        <p:spPr bwMode="auto">
          <a:xfrm rot="5700051">
            <a:off x="10457921" y="3754968"/>
            <a:ext cx="73025" cy="110067"/>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0545" name="Oval 55"/>
          <p:cNvSpPr>
            <a:spLocks noChangeAspect="1" noChangeArrowheads="1"/>
          </p:cNvSpPr>
          <p:nvPr/>
        </p:nvSpPr>
        <p:spPr bwMode="auto">
          <a:xfrm rot="5700051">
            <a:off x="10469299" y="3783807"/>
            <a:ext cx="77787" cy="107949"/>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0546" name="Oval 56"/>
          <p:cNvSpPr>
            <a:spLocks noChangeAspect="1" noChangeArrowheads="1"/>
          </p:cNvSpPr>
          <p:nvPr/>
        </p:nvSpPr>
        <p:spPr bwMode="auto">
          <a:xfrm rot="-3438175">
            <a:off x="9733757" y="3503348"/>
            <a:ext cx="77787" cy="110067"/>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0547" name="Oval 57"/>
          <p:cNvSpPr>
            <a:spLocks noChangeArrowheads="1"/>
          </p:cNvSpPr>
          <p:nvPr/>
        </p:nvSpPr>
        <p:spPr bwMode="auto">
          <a:xfrm rot="-3438175">
            <a:off x="9683221" y="3561292"/>
            <a:ext cx="73025" cy="110067"/>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0548" name="Line 58"/>
          <p:cNvSpPr>
            <a:spLocks noChangeShapeType="1"/>
          </p:cNvSpPr>
          <p:nvPr/>
        </p:nvSpPr>
        <p:spPr bwMode="auto">
          <a:xfrm rot="-2984052">
            <a:off x="9759951" y="3546475"/>
            <a:ext cx="0" cy="101600"/>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0549" name="Oval 59"/>
          <p:cNvSpPr>
            <a:spLocks noChangeArrowheads="1"/>
          </p:cNvSpPr>
          <p:nvPr/>
        </p:nvSpPr>
        <p:spPr bwMode="auto">
          <a:xfrm rot="-3438175">
            <a:off x="9691689" y="3514196"/>
            <a:ext cx="73025" cy="131233"/>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0550" name="Line 60"/>
          <p:cNvSpPr>
            <a:spLocks noChangeShapeType="1"/>
          </p:cNvSpPr>
          <p:nvPr/>
        </p:nvSpPr>
        <p:spPr bwMode="auto">
          <a:xfrm rot="2540379">
            <a:off x="9779000" y="3949701"/>
            <a:ext cx="0" cy="85725"/>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0551" name="Oval 61"/>
          <p:cNvSpPr>
            <a:spLocks noChangeArrowheads="1"/>
          </p:cNvSpPr>
          <p:nvPr/>
        </p:nvSpPr>
        <p:spPr bwMode="auto">
          <a:xfrm rot="2021403">
            <a:off x="9728201" y="3989389"/>
            <a:ext cx="114300" cy="92075"/>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0552" name="Oval 62"/>
          <p:cNvSpPr>
            <a:spLocks noChangeArrowheads="1"/>
          </p:cNvSpPr>
          <p:nvPr/>
        </p:nvSpPr>
        <p:spPr bwMode="auto">
          <a:xfrm rot="2021403">
            <a:off x="9685867" y="3943350"/>
            <a:ext cx="86784" cy="92075"/>
          </a:xfrm>
          <a:prstGeom prst="ellipse">
            <a:avLst/>
          </a:prstGeom>
          <a:solidFill>
            <a:srgbClr val="B92E30"/>
          </a:solidFill>
          <a:ln w="12700">
            <a:solidFill>
              <a:schemeClr val="tx1"/>
            </a:solidFill>
            <a:round/>
            <a:headEnd/>
            <a:tailEnd/>
          </a:ln>
        </p:spPr>
        <p:txBody>
          <a:bodyPr wrap="none" anchor="ctr"/>
          <a:lstStyle/>
          <a:p>
            <a:endParaRPr lang="fr-FR">
              <a:latin typeface="Calibri" pitchFamily="34" charset="0"/>
            </a:endParaRPr>
          </a:p>
        </p:txBody>
      </p:sp>
      <p:sp>
        <p:nvSpPr>
          <p:cNvPr id="20553" name="Oval 63"/>
          <p:cNvSpPr>
            <a:spLocks noChangeAspect="1" noChangeArrowheads="1"/>
          </p:cNvSpPr>
          <p:nvPr/>
        </p:nvSpPr>
        <p:spPr bwMode="auto">
          <a:xfrm rot="2102340">
            <a:off x="9711268" y="3978276"/>
            <a:ext cx="91017" cy="92075"/>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0554" name="Oval 64"/>
          <p:cNvSpPr>
            <a:spLocks noChangeAspect="1" noChangeArrowheads="1"/>
          </p:cNvSpPr>
          <p:nvPr/>
        </p:nvSpPr>
        <p:spPr bwMode="auto">
          <a:xfrm rot="-3438175">
            <a:off x="10369816" y="3948907"/>
            <a:ext cx="77787" cy="107951"/>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0555" name="Oval 65"/>
          <p:cNvSpPr>
            <a:spLocks noChangeArrowheads="1"/>
          </p:cNvSpPr>
          <p:nvPr/>
        </p:nvSpPr>
        <p:spPr bwMode="auto">
          <a:xfrm rot="-3438175">
            <a:off x="10334097" y="3984626"/>
            <a:ext cx="73025" cy="107951"/>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0556" name="Oval 66"/>
          <p:cNvSpPr>
            <a:spLocks noChangeArrowheads="1"/>
          </p:cNvSpPr>
          <p:nvPr/>
        </p:nvSpPr>
        <p:spPr bwMode="auto">
          <a:xfrm rot="-3438175">
            <a:off x="10360554" y="3970868"/>
            <a:ext cx="73025" cy="110067"/>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0557" name="Oval 67"/>
          <p:cNvSpPr>
            <a:spLocks noChangeArrowheads="1"/>
          </p:cNvSpPr>
          <p:nvPr/>
        </p:nvSpPr>
        <p:spPr bwMode="invGray">
          <a:xfrm>
            <a:off x="9755717" y="3525838"/>
            <a:ext cx="632883" cy="533400"/>
          </a:xfrm>
          <a:prstGeom prst="ellipse">
            <a:avLst/>
          </a:prstGeom>
          <a:gradFill rotWithShape="0">
            <a:gsLst>
              <a:gs pos="0">
                <a:srgbClr val="B1BB81"/>
              </a:gs>
              <a:gs pos="100000">
                <a:srgbClr val="3E422E"/>
              </a:gs>
            </a:gsLst>
            <a:path path="rect">
              <a:fillToRect l="100000" b="100000"/>
            </a:path>
          </a:gradFill>
          <a:ln w="25400">
            <a:solidFill>
              <a:srgbClr val="FFFFFF"/>
            </a:solidFill>
            <a:round/>
            <a:headEnd/>
            <a:tailEnd/>
          </a:ln>
        </p:spPr>
        <p:txBody>
          <a:bodyPr/>
          <a:lstStyle/>
          <a:p>
            <a:endParaRPr lang="fr-FR">
              <a:latin typeface="Calibri" pitchFamily="34" charset="0"/>
            </a:endParaRPr>
          </a:p>
        </p:txBody>
      </p:sp>
      <p:sp>
        <p:nvSpPr>
          <p:cNvPr id="20558" name="Freeform 68"/>
          <p:cNvSpPr>
            <a:spLocks/>
          </p:cNvSpPr>
          <p:nvPr/>
        </p:nvSpPr>
        <p:spPr bwMode="auto">
          <a:xfrm>
            <a:off x="9827684" y="3557588"/>
            <a:ext cx="431800" cy="457200"/>
          </a:xfrm>
          <a:custGeom>
            <a:avLst/>
            <a:gdLst>
              <a:gd name="T0" fmla="*/ 2147483647 w 328"/>
              <a:gd name="T1" fmla="*/ 2147483647 h 360"/>
              <a:gd name="T2" fmla="*/ 2147483647 w 328"/>
              <a:gd name="T3" fmla="*/ 2147483647 h 360"/>
              <a:gd name="T4" fmla="*/ 2147483647 w 328"/>
              <a:gd name="T5" fmla="*/ 2147483647 h 360"/>
              <a:gd name="T6" fmla="*/ 2147483647 w 328"/>
              <a:gd name="T7" fmla="*/ 2147483647 h 360"/>
              <a:gd name="T8" fmla="*/ 2147483647 w 328"/>
              <a:gd name="T9" fmla="*/ 2147483647 h 360"/>
              <a:gd name="T10" fmla="*/ 2147483647 w 328"/>
              <a:gd name="T11" fmla="*/ 2147483647 h 360"/>
              <a:gd name="T12" fmla="*/ 2147483647 w 328"/>
              <a:gd name="T13" fmla="*/ 2147483647 h 360"/>
              <a:gd name="T14" fmla="*/ 2147483647 w 328"/>
              <a:gd name="T15" fmla="*/ 2147483647 h 360"/>
              <a:gd name="T16" fmla="*/ 0 60000 65536"/>
              <a:gd name="T17" fmla="*/ 0 60000 65536"/>
              <a:gd name="T18" fmla="*/ 0 60000 65536"/>
              <a:gd name="T19" fmla="*/ 0 60000 65536"/>
              <a:gd name="T20" fmla="*/ 0 60000 65536"/>
              <a:gd name="T21" fmla="*/ 0 60000 65536"/>
              <a:gd name="T22" fmla="*/ 0 60000 65536"/>
              <a:gd name="T23" fmla="*/ 0 60000 65536"/>
              <a:gd name="T24" fmla="*/ 0 w 328"/>
              <a:gd name="T25" fmla="*/ 0 h 360"/>
              <a:gd name="T26" fmla="*/ 328 w 328"/>
              <a:gd name="T27" fmla="*/ 360 h 36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28" h="360">
                <a:moveTo>
                  <a:pt x="168" y="24"/>
                </a:moveTo>
                <a:cubicBezTo>
                  <a:pt x="136" y="48"/>
                  <a:pt x="96" y="120"/>
                  <a:pt x="72" y="168"/>
                </a:cubicBezTo>
                <a:cubicBezTo>
                  <a:pt x="48" y="216"/>
                  <a:pt x="0" y="280"/>
                  <a:pt x="24" y="312"/>
                </a:cubicBezTo>
                <a:cubicBezTo>
                  <a:pt x="48" y="344"/>
                  <a:pt x="168" y="360"/>
                  <a:pt x="216" y="360"/>
                </a:cubicBezTo>
                <a:cubicBezTo>
                  <a:pt x="264" y="360"/>
                  <a:pt x="296" y="344"/>
                  <a:pt x="312" y="312"/>
                </a:cubicBezTo>
                <a:cubicBezTo>
                  <a:pt x="328" y="280"/>
                  <a:pt x="320" y="216"/>
                  <a:pt x="312" y="168"/>
                </a:cubicBezTo>
                <a:cubicBezTo>
                  <a:pt x="304" y="120"/>
                  <a:pt x="288" y="48"/>
                  <a:pt x="264" y="24"/>
                </a:cubicBezTo>
                <a:cubicBezTo>
                  <a:pt x="240" y="0"/>
                  <a:pt x="200" y="0"/>
                  <a:pt x="168" y="24"/>
                </a:cubicBezTo>
                <a:close/>
              </a:path>
            </a:pathLst>
          </a:custGeom>
          <a:gradFill rotWithShape="0">
            <a:gsLst>
              <a:gs pos="0">
                <a:srgbClr val="9C763C"/>
              </a:gs>
              <a:gs pos="100000">
                <a:srgbClr val="43331A"/>
              </a:gs>
            </a:gsLst>
            <a:path path="rect">
              <a:fillToRect l="100000" b="100000"/>
            </a:path>
          </a:gradFill>
          <a:ln>
            <a:noFill/>
          </a:ln>
          <a:extLst>
            <a:ext uri="{91240B29-F687-4F45-9708-019B960494DF}">
              <a14:hiddenLine xmlns:a14="http://schemas.microsoft.com/office/drawing/2010/main" w="25400" cap="rnd">
                <a:solidFill>
                  <a:srgbClr val="000000"/>
                </a:solidFill>
                <a:prstDash val="sysDot"/>
                <a:round/>
                <a:headEnd/>
                <a:tailEnd/>
              </a14:hiddenLine>
            </a:ext>
          </a:extLst>
        </p:spPr>
        <p:txBody>
          <a:bodyPr wrap="none" anchor="ctr"/>
          <a:lstStyle/>
          <a:p>
            <a:endParaRPr lang="fr-FR"/>
          </a:p>
        </p:txBody>
      </p:sp>
      <p:sp>
        <p:nvSpPr>
          <p:cNvPr id="20559" name="Freeform 69"/>
          <p:cNvSpPr>
            <a:spLocks noChangeAspect="1"/>
          </p:cNvSpPr>
          <p:nvPr/>
        </p:nvSpPr>
        <p:spPr bwMode="auto">
          <a:xfrm>
            <a:off x="9944101" y="3762376"/>
            <a:ext cx="82551" cy="182563"/>
          </a:xfrm>
          <a:custGeom>
            <a:avLst/>
            <a:gdLst>
              <a:gd name="T0" fmla="*/ 2147483647 w 152"/>
              <a:gd name="T1" fmla="*/ 0 h 144"/>
              <a:gd name="T2" fmla="*/ 0 w 152"/>
              <a:gd name="T3" fmla="*/ 2147483647 h 144"/>
              <a:gd name="T4" fmla="*/ 2147483647 w 152"/>
              <a:gd name="T5" fmla="*/ 2147483647 h 144"/>
              <a:gd name="T6" fmla="*/ 2147483647 w 152"/>
              <a:gd name="T7" fmla="*/ 2147483647 h 144"/>
              <a:gd name="T8" fmla="*/ 0 60000 65536"/>
              <a:gd name="T9" fmla="*/ 0 60000 65536"/>
              <a:gd name="T10" fmla="*/ 0 60000 65536"/>
              <a:gd name="T11" fmla="*/ 0 60000 65536"/>
              <a:gd name="T12" fmla="*/ 0 w 152"/>
              <a:gd name="T13" fmla="*/ 0 h 144"/>
              <a:gd name="T14" fmla="*/ 152 w 152"/>
              <a:gd name="T15" fmla="*/ 144 h 144"/>
            </a:gdLst>
            <a:ahLst/>
            <a:cxnLst>
              <a:cxn ang="T8">
                <a:pos x="T0" y="T1"/>
              </a:cxn>
              <a:cxn ang="T9">
                <a:pos x="T2" y="T3"/>
              </a:cxn>
              <a:cxn ang="T10">
                <a:pos x="T4" y="T5"/>
              </a:cxn>
              <a:cxn ang="T11">
                <a:pos x="T6" y="T7"/>
              </a:cxn>
            </a:cxnLst>
            <a:rect l="T12" t="T13" r="T14" b="T15"/>
            <a:pathLst>
              <a:path w="152" h="144">
                <a:moveTo>
                  <a:pt x="144" y="0"/>
                </a:moveTo>
                <a:cubicBezTo>
                  <a:pt x="72" y="16"/>
                  <a:pt x="0" y="32"/>
                  <a:pt x="0" y="48"/>
                </a:cubicBezTo>
                <a:cubicBezTo>
                  <a:pt x="0" y="64"/>
                  <a:pt x="136" y="80"/>
                  <a:pt x="144" y="96"/>
                </a:cubicBezTo>
                <a:cubicBezTo>
                  <a:pt x="152" y="112"/>
                  <a:pt x="64" y="128"/>
                  <a:pt x="48" y="144"/>
                </a:cubicBezTo>
              </a:path>
            </a:pathLst>
          </a:custGeom>
          <a:noFill/>
          <a:ln w="22225">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20560" name="Freeform 70"/>
          <p:cNvSpPr>
            <a:spLocks noChangeAspect="1"/>
          </p:cNvSpPr>
          <p:nvPr/>
        </p:nvSpPr>
        <p:spPr bwMode="auto">
          <a:xfrm>
            <a:off x="10079567" y="3654426"/>
            <a:ext cx="82551" cy="182563"/>
          </a:xfrm>
          <a:custGeom>
            <a:avLst/>
            <a:gdLst>
              <a:gd name="T0" fmla="*/ 2147483647 w 152"/>
              <a:gd name="T1" fmla="*/ 0 h 144"/>
              <a:gd name="T2" fmla="*/ 0 w 152"/>
              <a:gd name="T3" fmla="*/ 2147483647 h 144"/>
              <a:gd name="T4" fmla="*/ 2147483647 w 152"/>
              <a:gd name="T5" fmla="*/ 2147483647 h 144"/>
              <a:gd name="T6" fmla="*/ 2147483647 w 152"/>
              <a:gd name="T7" fmla="*/ 2147483647 h 144"/>
              <a:gd name="T8" fmla="*/ 0 60000 65536"/>
              <a:gd name="T9" fmla="*/ 0 60000 65536"/>
              <a:gd name="T10" fmla="*/ 0 60000 65536"/>
              <a:gd name="T11" fmla="*/ 0 60000 65536"/>
              <a:gd name="T12" fmla="*/ 0 w 152"/>
              <a:gd name="T13" fmla="*/ 0 h 144"/>
              <a:gd name="T14" fmla="*/ 152 w 152"/>
              <a:gd name="T15" fmla="*/ 144 h 144"/>
            </a:gdLst>
            <a:ahLst/>
            <a:cxnLst>
              <a:cxn ang="T8">
                <a:pos x="T0" y="T1"/>
              </a:cxn>
              <a:cxn ang="T9">
                <a:pos x="T2" y="T3"/>
              </a:cxn>
              <a:cxn ang="T10">
                <a:pos x="T4" y="T5"/>
              </a:cxn>
              <a:cxn ang="T11">
                <a:pos x="T6" y="T7"/>
              </a:cxn>
            </a:cxnLst>
            <a:rect l="T12" t="T13" r="T14" b="T15"/>
            <a:pathLst>
              <a:path w="152" h="144">
                <a:moveTo>
                  <a:pt x="144" y="0"/>
                </a:moveTo>
                <a:cubicBezTo>
                  <a:pt x="72" y="16"/>
                  <a:pt x="0" y="32"/>
                  <a:pt x="0" y="48"/>
                </a:cubicBezTo>
                <a:cubicBezTo>
                  <a:pt x="0" y="64"/>
                  <a:pt x="136" y="80"/>
                  <a:pt x="144" y="96"/>
                </a:cubicBezTo>
                <a:cubicBezTo>
                  <a:pt x="152" y="112"/>
                  <a:pt x="64" y="128"/>
                  <a:pt x="48" y="144"/>
                </a:cubicBezTo>
              </a:path>
            </a:pathLst>
          </a:custGeom>
          <a:noFill/>
          <a:ln w="22225">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20561" name="Freeform 71"/>
          <p:cNvSpPr>
            <a:spLocks noChangeAspect="1"/>
          </p:cNvSpPr>
          <p:nvPr/>
        </p:nvSpPr>
        <p:spPr bwMode="auto">
          <a:xfrm rot="-5400000">
            <a:off x="2194984" y="4062942"/>
            <a:ext cx="304800" cy="541867"/>
          </a:xfrm>
          <a:custGeom>
            <a:avLst/>
            <a:gdLst>
              <a:gd name="T0" fmla="*/ 2147483647 w 906"/>
              <a:gd name="T1" fmla="*/ 2147483647 h 1288"/>
              <a:gd name="T2" fmla="*/ 2147483647 w 906"/>
              <a:gd name="T3" fmla="*/ 2147483647 h 1288"/>
              <a:gd name="T4" fmla="*/ 2147483647 w 906"/>
              <a:gd name="T5" fmla="*/ 2147483647 h 1288"/>
              <a:gd name="T6" fmla="*/ 2147483647 w 906"/>
              <a:gd name="T7" fmla="*/ 2147483647 h 1288"/>
              <a:gd name="T8" fmla="*/ 2147483647 w 906"/>
              <a:gd name="T9" fmla="*/ 2147483647 h 1288"/>
              <a:gd name="T10" fmla="*/ 2147483647 w 906"/>
              <a:gd name="T11" fmla="*/ 2147483647 h 1288"/>
              <a:gd name="T12" fmla="*/ 2147483647 w 906"/>
              <a:gd name="T13" fmla="*/ 2147483647 h 1288"/>
              <a:gd name="T14" fmla="*/ 2147483647 w 906"/>
              <a:gd name="T15" fmla="*/ 2147483647 h 1288"/>
              <a:gd name="T16" fmla="*/ 2147483647 w 906"/>
              <a:gd name="T17" fmla="*/ 2147483647 h 1288"/>
              <a:gd name="T18" fmla="*/ 2147483647 w 906"/>
              <a:gd name="T19" fmla="*/ 2147483647 h 1288"/>
              <a:gd name="T20" fmla="*/ 2147483647 w 906"/>
              <a:gd name="T21" fmla="*/ 2147483647 h 1288"/>
              <a:gd name="T22" fmla="*/ 2147483647 w 906"/>
              <a:gd name="T23" fmla="*/ 0 h 1288"/>
              <a:gd name="T24" fmla="*/ 2147483647 w 906"/>
              <a:gd name="T25" fmla="*/ 2147483647 h 1288"/>
              <a:gd name="T26" fmla="*/ 2147483647 w 906"/>
              <a:gd name="T27" fmla="*/ 2147483647 h 1288"/>
              <a:gd name="T28" fmla="*/ 2147483647 w 906"/>
              <a:gd name="T29" fmla="*/ 2147483647 h 1288"/>
              <a:gd name="T30" fmla="*/ 2147483647 w 906"/>
              <a:gd name="T31" fmla="*/ 2147483647 h 1288"/>
              <a:gd name="T32" fmla="*/ 2147483647 w 906"/>
              <a:gd name="T33" fmla="*/ 2147483647 h 1288"/>
              <a:gd name="T34" fmla="*/ 2147483647 w 906"/>
              <a:gd name="T35" fmla="*/ 2147483647 h 1288"/>
              <a:gd name="T36" fmla="*/ 2147483647 w 906"/>
              <a:gd name="T37" fmla="*/ 2147483647 h 1288"/>
              <a:gd name="T38" fmla="*/ 2147483647 w 906"/>
              <a:gd name="T39" fmla="*/ 2147483647 h 1288"/>
              <a:gd name="T40" fmla="*/ 2147483647 w 906"/>
              <a:gd name="T41" fmla="*/ 2147483647 h 1288"/>
              <a:gd name="T42" fmla="*/ 2147483647 w 906"/>
              <a:gd name="T43" fmla="*/ 2147483647 h 1288"/>
              <a:gd name="T44" fmla="*/ 2147483647 w 906"/>
              <a:gd name="T45" fmla="*/ 2147483647 h 1288"/>
              <a:gd name="T46" fmla="*/ 2147483647 w 906"/>
              <a:gd name="T47" fmla="*/ 2147483647 h 1288"/>
              <a:gd name="T48" fmla="*/ 2147483647 w 906"/>
              <a:gd name="T49" fmla="*/ 2147483647 h 1288"/>
              <a:gd name="T50" fmla="*/ 2147483647 w 906"/>
              <a:gd name="T51" fmla="*/ 2147483647 h 1288"/>
              <a:gd name="T52" fmla="*/ 2147483647 w 906"/>
              <a:gd name="T53" fmla="*/ 2147483647 h 1288"/>
              <a:gd name="T54" fmla="*/ 2147483647 w 906"/>
              <a:gd name="T55" fmla="*/ 2147483647 h 1288"/>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906"/>
              <a:gd name="T85" fmla="*/ 0 h 1288"/>
              <a:gd name="T86" fmla="*/ 906 w 906"/>
              <a:gd name="T87" fmla="*/ 1288 h 1288"/>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906" h="1288">
                <a:moveTo>
                  <a:pt x="20" y="1272"/>
                </a:moveTo>
                <a:cubicBezTo>
                  <a:pt x="22" y="1029"/>
                  <a:pt x="23" y="786"/>
                  <a:pt x="28" y="544"/>
                </a:cubicBezTo>
                <a:cubicBezTo>
                  <a:pt x="28" y="494"/>
                  <a:pt x="0" y="374"/>
                  <a:pt x="68" y="352"/>
                </a:cubicBezTo>
                <a:cubicBezTo>
                  <a:pt x="93" y="313"/>
                  <a:pt x="74" y="331"/>
                  <a:pt x="132" y="312"/>
                </a:cubicBezTo>
                <a:cubicBezTo>
                  <a:pt x="140" y="309"/>
                  <a:pt x="156" y="304"/>
                  <a:pt x="156" y="304"/>
                </a:cubicBezTo>
                <a:cubicBezTo>
                  <a:pt x="206" y="312"/>
                  <a:pt x="246" y="323"/>
                  <a:pt x="300" y="304"/>
                </a:cubicBezTo>
                <a:cubicBezTo>
                  <a:pt x="311" y="299"/>
                  <a:pt x="309" y="281"/>
                  <a:pt x="316" y="272"/>
                </a:cubicBezTo>
                <a:cubicBezTo>
                  <a:pt x="334" y="245"/>
                  <a:pt x="337" y="248"/>
                  <a:pt x="364" y="240"/>
                </a:cubicBezTo>
                <a:cubicBezTo>
                  <a:pt x="395" y="193"/>
                  <a:pt x="452" y="178"/>
                  <a:pt x="500" y="152"/>
                </a:cubicBezTo>
                <a:cubicBezTo>
                  <a:pt x="516" y="142"/>
                  <a:pt x="548" y="120"/>
                  <a:pt x="548" y="120"/>
                </a:cubicBezTo>
                <a:cubicBezTo>
                  <a:pt x="568" y="78"/>
                  <a:pt x="591" y="54"/>
                  <a:pt x="636" y="40"/>
                </a:cubicBezTo>
                <a:cubicBezTo>
                  <a:pt x="657" y="8"/>
                  <a:pt x="671" y="9"/>
                  <a:pt x="708" y="0"/>
                </a:cubicBezTo>
                <a:cubicBezTo>
                  <a:pt x="753" y="5"/>
                  <a:pt x="785" y="13"/>
                  <a:pt x="828" y="24"/>
                </a:cubicBezTo>
                <a:cubicBezTo>
                  <a:pt x="868" y="50"/>
                  <a:pt x="846" y="31"/>
                  <a:pt x="884" y="88"/>
                </a:cubicBezTo>
                <a:cubicBezTo>
                  <a:pt x="889" y="96"/>
                  <a:pt x="900" y="112"/>
                  <a:pt x="900" y="112"/>
                </a:cubicBezTo>
                <a:cubicBezTo>
                  <a:pt x="897" y="144"/>
                  <a:pt x="906" y="179"/>
                  <a:pt x="892" y="208"/>
                </a:cubicBezTo>
                <a:cubicBezTo>
                  <a:pt x="884" y="223"/>
                  <a:pt x="860" y="222"/>
                  <a:pt x="844" y="224"/>
                </a:cubicBezTo>
                <a:cubicBezTo>
                  <a:pt x="804" y="226"/>
                  <a:pt x="764" y="229"/>
                  <a:pt x="724" y="232"/>
                </a:cubicBezTo>
                <a:cubicBezTo>
                  <a:pt x="657" y="254"/>
                  <a:pt x="756" y="213"/>
                  <a:pt x="692" y="296"/>
                </a:cubicBezTo>
                <a:cubicBezTo>
                  <a:pt x="681" y="309"/>
                  <a:pt x="660" y="310"/>
                  <a:pt x="644" y="312"/>
                </a:cubicBezTo>
                <a:cubicBezTo>
                  <a:pt x="612" y="314"/>
                  <a:pt x="580" y="317"/>
                  <a:pt x="548" y="320"/>
                </a:cubicBezTo>
                <a:cubicBezTo>
                  <a:pt x="540" y="322"/>
                  <a:pt x="529" y="322"/>
                  <a:pt x="524" y="328"/>
                </a:cubicBezTo>
                <a:cubicBezTo>
                  <a:pt x="496" y="355"/>
                  <a:pt x="539" y="351"/>
                  <a:pt x="500" y="376"/>
                </a:cubicBezTo>
                <a:cubicBezTo>
                  <a:pt x="485" y="384"/>
                  <a:pt x="468" y="386"/>
                  <a:pt x="452" y="392"/>
                </a:cubicBezTo>
                <a:cubicBezTo>
                  <a:pt x="444" y="394"/>
                  <a:pt x="428" y="400"/>
                  <a:pt x="428" y="400"/>
                </a:cubicBezTo>
                <a:cubicBezTo>
                  <a:pt x="372" y="455"/>
                  <a:pt x="262" y="436"/>
                  <a:pt x="196" y="440"/>
                </a:cubicBezTo>
                <a:cubicBezTo>
                  <a:pt x="122" y="513"/>
                  <a:pt x="171" y="624"/>
                  <a:pt x="140" y="720"/>
                </a:cubicBezTo>
                <a:cubicBezTo>
                  <a:pt x="127" y="910"/>
                  <a:pt x="116" y="1097"/>
                  <a:pt x="116" y="1288"/>
                </a:cubicBezTo>
              </a:path>
            </a:pathLst>
          </a:custGeom>
          <a:solidFill>
            <a:srgbClr val="DF8E12"/>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562" name="Oval 72"/>
          <p:cNvSpPr>
            <a:spLocks noChangeArrowheads="1"/>
          </p:cNvSpPr>
          <p:nvPr/>
        </p:nvSpPr>
        <p:spPr bwMode="invGray">
          <a:xfrm>
            <a:off x="2497667" y="2400301"/>
            <a:ext cx="7797800" cy="4143375"/>
          </a:xfrm>
          <a:prstGeom prst="ellipse">
            <a:avLst/>
          </a:prstGeom>
          <a:gradFill rotWithShape="0">
            <a:gsLst>
              <a:gs pos="0">
                <a:srgbClr val="221F44">
                  <a:alpha val="90999"/>
                </a:srgbClr>
              </a:gs>
              <a:gs pos="100000">
                <a:srgbClr val="375E93">
                  <a:alpha val="87000"/>
                </a:srgbClr>
              </a:gs>
            </a:gsLst>
            <a:path path="shape">
              <a:fillToRect l="50000" t="50000" r="50000" b="50000"/>
            </a:path>
          </a:gradFill>
          <a:ln w="101600">
            <a:pattFill prst="sphere">
              <a:fgClr>
                <a:srgbClr val="478094"/>
              </a:fgClr>
              <a:bgClr>
                <a:srgbClr val="4E95B1"/>
              </a:bgClr>
            </a:pattFill>
            <a:round/>
            <a:headEnd/>
            <a:tailEnd/>
          </a:ln>
        </p:spPr>
        <p:txBody>
          <a:bodyPr/>
          <a:lstStyle/>
          <a:p>
            <a:endParaRPr lang="fr-FR">
              <a:latin typeface="Calibri" pitchFamily="34" charset="0"/>
            </a:endParaRPr>
          </a:p>
        </p:txBody>
      </p:sp>
      <p:sp>
        <p:nvSpPr>
          <p:cNvPr id="20563" name="AutoShape 73"/>
          <p:cNvSpPr>
            <a:spLocks noChangeArrowheads="1"/>
          </p:cNvSpPr>
          <p:nvPr/>
        </p:nvSpPr>
        <p:spPr bwMode="auto">
          <a:xfrm rot="-5305800">
            <a:off x="5784851" y="4441825"/>
            <a:ext cx="228600" cy="203200"/>
          </a:xfrm>
          <a:prstGeom prst="can">
            <a:avLst>
              <a:gd name="adj" fmla="val 25000"/>
            </a:avLst>
          </a:prstGeom>
          <a:solidFill>
            <a:srgbClr val="815630"/>
          </a:solidFill>
          <a:ln w="3175">
            <a:solidFill>
              <a:schemeClr val="tx1"/>
            </a:solidFill>
            <a:round/>
            <a:headEnd/>
            <a:tailEnd/>
          </a:ln>
        </p:spPr>
        <p:txBody>
          <a:bodyPr vert="eaVert" wrap="none" anchor="ctr"/>
          <a:lstStyle/>
          <a:p>
            <a:pPr algn="ctr"/>
            <a:endParaRPr lang="fr-FR" sz="2400">
              <a:latin typeface="Calibri" pitchFamily="34" charset="0"/>
            </a:endParaRPr>
          </a:p>
        </p:txBody>
      </p:sp>
      <p:sp>
        <p:nvSpPr>
          <p:cNvPr id="20564" name="AutoShape 74"/>
          <p:cNvSpPr>
            <a:spLocks noChangeArrowheads="1"/>
          </p:cNvSpPr>
          <p:nvPr/>
        </p:nvSpPr>
        <p:spPr bwMode="auto">
          <a:xfrm rot="-9362057">
            <a:off x="6381751" y="5165725"/>
            <a:ext cx="270933" cy="171450"/>
          </a:xfrm>
          <a:prstGeom prst="can">
            <a:avLst>
              <a:gd name="adj" fmla="val 25000"/>
            </a:avLst>
          </a:prstGeom>
          <a:solidFill>
            <a:srgbClr val="815630"/>
          </a:solidFill>
          <a:ln w="3175">
            <a:solidFill>
              <a:schemeClr val="tx1"/>
            </a:solidFill>
            <a:round/>
            <a:headEnd/>
            <a:tailEnd/>
          </a:ln>
        </p:spPr>
        <p:txBody>
          <a:bodyPr wrap="none" anchor="ctr"/>
          <a:lstStyle/>
          <a:p>
            <a:endParaRPr lang="fr-FR">
              <a:latin typeface="Calibri" pitchFamily="34" charset="0"/>
            </a:endParaRPr>
          </a:p>
        </p:txBody>
      </p:sp>
      <p:sp>
        <p:nvSpPr>
          <p:cNvPr id="20565" name="AutoShape 75"/>
          <p:cNvSpPr>
            <a:spLocks noChangeArrowheads="1"/>
          </p:cNvSpPr>
          <p:nvPr/>
        </p:nvSpPr>
        <p:spPr bwMode="auto">
          <a:xfrm rot="505983">
            <a:off x="7459134" y="3389313"/>
            <a:ext cx="270933" cy="171450"/>
          </a:xfrm>
          <a:prstGeom prst="can">
            <a:avLst>
              <a:gd name="adj" fmla="val 25000"/>
            </a:avLst>
          </a:prstGeom>
          <a:solidFill>
            <a:srgbClr val="815630"/>
          </a:solidFill>
          <a:ln w="3175">
            <a:solidFill>
              <a:schemeClr val="tx1"/>
            </a:solidFill>
            <a:round/>
            <a:headEnd/>
            <a:tailEnd/>
          </a:ln>
        </p:spPr>
        <p:txBody>
          <a:bodyPr wrap="none" anchor="ctr"/>
          <a:lstStyle/>
          <a:p>
            <a:endParaRPr lang="fr-FR">
              <a:latin typeface="Calibri" pitchFamily="34" charset="0"/>
            </a:endParaRPr>
          </a:p>
        </p:txBody>
      </p:sp>
      <p:sp>
        <p:nvSpPr>
          <p:cNvPr id="20566" name="AutoShape 76"/>
          <p:cNvSpPr>
            <a:spLocks noChangeArrowheads="1"/>
          </p:cNvSpPr>
          <p:nvPr/>
        </p:nvSpPr>
        <p:spPr bwMode="auto">
          <a:xfrm rot="4781195">
            <a:off x="8483600" y="4148138"/>
            <a:ext cx="228600" cy="203200"/>
          </a:xfrm>
          <a:prstGeom prst="can">
            <a:avLst>
              <a:gd name="adj" fmla="val 25000"/>
            </a:avLst>
          </a:prstGeom>
          <a:solidFill>
            <a:srgbClr val="815630"/>
          </a:solidFill>
          <a:ln w="3175">
            <a:solidFill>
              <a:schemeClr val="tx1"/>
            </a:solidFill>
            <a:round/>
            <a:headEnd/>
            <a:tailEnd/>
          </a:ln>
        </p:spPr>
        <p:txBody>
          <a:bodyPr wrap="none" anchor="ctr"/>
          <a:lstStyle/>
          <a:p>
            <a:endParaRPr lang="fr-FR">
              <a:latin typeface="Calibri" pitchFamily="34" charset="0"/>
            </a:endParaRPr>
          </a:p>
        </p:txBody>
      </p:sp>
      <p:sp>
        <p:nvSpPr>
          <p:cNvPr id="20567" name="AutoShape 77"/>
          <p:cNvSpPr>
            <a:spLocks noChangeArrowheads="1"/>
          </p:cNvSpPr>
          <p:nvPr/>
        </p:nvSpPr>
        <p:spPr bwMode="auto">
          <a:xfrm rot="8258685">
            <a:off x="7992534" y="5146675"/>
            <a:ext cx="270933" cy="171450"/>
          </a:xfrm>
          <a:prstGeom prst="can">
            <a:avLst>
              <a:gd name="adj" fmla="val 25000"/>
            </a:avLst>
          </a:prstGeom>
          <a:solidFill>
            <a:srgbClr val="815630"/>
          </a:solidFill>
          <a:ln w="3175">
            <a:solidFill>
              <a:schemeClr val="tx1"/>
            </a:solidFill>
            <a:round/>
            <a:headEnd/>
            <a:tailEnd/>
          </a:ln>
        </p:spPr>
        <p:txBody>
          <a:bodyPr wrap="none" anchor="ctr"/>
          <a:lstStyle/>
          <a:p>
            <a:endParaRPr lang="fr-FR">
              <a:latin typeface="Calibri" pitchFamily="34" charset="0"/>
            </a:endParaRPr>
          </a:p>
        </p:txBody>
      </p:sp>
      <p:grpSp>
        <p:nvGrpSpPr>
          <p:cNvPr id="20568" name="Group 78"/>
          <p:cNvGrpSpPr>
            <a:grpSpLocks/>
          </p:cNvGrpSpPr>
          <p:nvPr/>
        </p:nvGrpSpPr>
        <p:grpSpPr bwMode="auto">
          <a:xfrm>
            <a:off x="626534" y="787400"/>
            <a:ext cx="10902951" cy="158750"/>
            <a:chOff x="288" y="746"/>
            <a:chExt cx="5667" cy="144"/>
          </a:xfrm>
        </p:grpSpPr>
        <p:sp>
          <p:nvSpPr>
            <p:cNvPr id="20979" name="Rectangle 79"/>
            <p:cNvSpPr>
              <a:spLocks noChangeArrowheads="1"/>
            </p:cNvSpPr>
            <p:nvPr/>
          </p:nvSpPr>
          <p:spPr bwMode="auto">
            <a:xfrm>
              <a:off x="288" y="746"/>
              <a:ext cx="5664" cy="72"/>
            </a:xfrm>
            <a:prstGeom prst="rect">
              <a:avLst/>
            </a:prstGeom>
            <a:solidFill>
              <a:srgbClr val="FF0000"/>
            </a:solidFill>
            <a:ln>
              <a:noFill/>
            </a:ln>
            <a:extLst>
              <a:ext uri="{91240B29-F687-4F45-9708-019B960494DF}">
                <a14:hiddenLine xmlns:a14="http://schemas.microsoft.com/office/drawing/2010/main" w="12700">
                  <a:solidFill>
                    <a:srgbClr val="000000"/>
                  </a:solidFill>
                  <a:miter lim="800000"/>
                  <a:headEnd/>
                  <a:tailEnd/>
                </a14:hiddenLine>
              </a:ext>
            </a:extLst>
          </p:spPr>
          <p:txBody>
            <a:bodyPr/>
            <a:lstStyle/>
            <a:p>
              <a:endParaRPr lang="fr-FR">
                <a:latin typeface="Calibri" pitchFamily="34" charset="0"/>
              </a:endParaRPr>
            </a:p>
          </p:txBody>
        </p:sp>
        <p:sp>
          <p:nvSpPr>
            <p:cNvPr id="20980" name="Freeform 80"/>
            <p:cNvSpPr>
              <a:spLocks/>
            </p:cNvSpPr>
            <p:nvPr/>
          </p:nvSpPr>
          <p:spPr bwMode="auto">
            <a:xfrm>
              <a:off x="290" y="818"/>
              <a:ext cx="5665" cy="72"/>
            </a:xfrm>
            <a:custGeom>
              <a:avLst/>
              <a:gdLst>
                <a:gd name="T0" fmla="*/ 0 w 5665"/>
                <a:gd name="T1" fmla="*/ 0 h 72"/>
                <a:gd name="T2" fmla="*/ 240 w 5665"/>
                <a:gd name="T3" fmla="*/ 71 h 72"/>
                <a:gd name="T4" fmla="*/ 5424 w 5665"/>
                <a:gd name="T5" fmla="*/ 71 h 72"/>
                <a:gd name="T6" fmla="*/ 5664 w 5665"/>
                <a:gd name="T7" fmla="*/ 0 h 72"/>
                <a:gd name="T8" fmla="*/ 0 w 5665"/>
                <a:gd name="T9" fmla="*/ 0 h 72"/>
                <a:gd name="T10" fmla="*/ 0 60000 65536"/>
                <a:gd name="T11" fmla="*/ 0 60000 65536"/>
                <a:gd name="T12" fmla="*/ 0 60000 65536"/>
                <a:gd name="T13" fmla="*/ 0 60000 65536"/>
                <a:gd name="T14" fmla="*/ 0 60000 65536"/>
                <a:gd name="T15" fmla="*/ 0 w 5665"/>
                <a:gd name="T16" fmla="*/ 0 h 72"/>
                <a:gd name="T17" fmla="*/ 5665 w 5665"/>
                <a:gd name="T18" fmla="*/ 72 h 72"/>
              </a:gdLst>
              <a:ahLst/>
              <a:cxnLst>
                <a:cxn ang="T10">
                  <a:pos x="T0" y="T1"/>
                </a:cxn>
                <a:cxn ang="T11">
                  <a:pos x="T2" y="T3"/>
                </a:cxn>
                <a:cxn ang="T12">
                  <a:pos x="T4" y="T5"/>
                </a:cxn>
                <a:cxn ang="T13">
                  <a:pos x="T6" y="T7"/>
                </a:cxn>
                <a:cxn ang="T14">
                  <a:pos x="T8" y="T9"/>
                </a:cxn>
              </a:cxnLst>
              <a:rect l="T15" t="T16" r="T17" b="T18"/>
              <a:pathLst>
                <a:path w="5665" h="72">
                  <a:moveTo>
                    <a:pt x="0" y="0"/>
                  </a:moveTo>
                  <a:lnTo>
                    <a:pt x="240" y="71"/>
                  </a:lnTo>
                  <a:lnTo>
                    <a:pt x="5424" y="71"/>
                  </a:lnTo>
                  <a:lnTo>
                    <a:pt x="5664" y="0"/>
                  </a:lnTo>
                  <a:lnTo>
                    <a:pt x="0" y="0"/>
                  </a:lnTo>
                </a:path>
              </a:pathLst>
            </a:custGeom>
            <a:solidFill>
              <a:srgbClr val="E42B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fr-FR"/>
            </a:p>
          </p:txBody>
        </p:sp>
      </p:grpSp>
      <p:sp>
        <p:nvSpPr>
          <p:cNvPr id="20569" name="Rectangle 81"/>
          <p:cNvSpPr>
            <a:spLocks noGrp="1" noChangeArrowheads="1"/>
          </p:cNvSpPr>
          <p:nvPr>
            <p:ph type="title"/>
          </p:nvPr>
        </p:nvSpPr>
        <p:spPr>
          <a:xfrm>
            <a:off x="914400" y="198438"/>
            <a:ext cx="10363200" cy="715962"/>
          </a:xfrm>
        </p:spPr>
        <p:txBody>
          <a:bodyPr lIns="92539" tIns="45458" rIns="92539" bIns="45458"/>
          <a:lstStyle/>
          <a:p>
            <a:pPr eaLnBrk="1" hangingPunct="1">
              <a:spcBef>
                <a:spcPct val="2000"/>
              </a:spcBef>
            </a:pPr>
            <a:r>
              <a:rPr lang="en-US" sz="3200" smtClean="0"/>
              <a:t>Host Defense: Tetherin</a:t>
            </a:r>
          </a:p>
        </p:txBody>
      </p:sp>
      <p:sp>
        <p:nvSpPr>
          <p:cNvPr id="20570" name="Rectangle 82"/>
          <p:cNvSpPr>
            <a:spLocks noChangeArrowheads="1"/>
          </p:cNvSpPr>
          <p:nvPr/>
        </p:nvSpPr>
        <p:spPr bwMode="invGray">
          <a:xfrm>
            <a:off x="6072718" y="6326188"/>
            <a:ext cx="452967" cy="379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fr-FR">
              <a:latin typeface="Calibri" pitchFamily="34" charset="0"/>
            </a:endParaRPr>
          </a:p>
        </p:txBody>
      </p:sp>
      <p:sp>
        <p:nvSpPr>
          <p:cNvPr id="20571" name="Rectangle 83"/>
          <p:cNvSpPr>
            <a:spLocks noChangeArrowheads="1"/>
          </p:cNvSpPr>
          <p:nvPr/>
        </p:nvSpPr>
        <p:spPr bwMode="auto">
          <a:xfrm>
            <a:off x="922867" y="1860551"/>
            <a:ext cx="10325100" cy="4367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lstStyle/>
          <a:p>
            <a:endParaRPr lang="fr-FR">
              <a:latin typeface="Calibri" pitchFamily="34" charset="0"/>
            </a:endParaRPr>
          </a:p>
        </p:txBody>
      </p:sp>
      <p:sp>
        <p:nvSpPr>
          <p:cNvPr id="20572" name="Rectangle 84"/>
          <p:cNvSpPr>
            <a:spLocks noChangeArrowheads="1"/>
          </p:cNvSpPr>
          <p:nvPr/>
        </p:nvSpPr>
        <p:spPr bwMode="invGray">
          <a:xfrm>
            <a:off x="3071284" y="4716463"/>
            <a:ext cx="1354667" cy="404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2539" tIns="45458" rIns="92539" bIns="45458"/>
          <a:lstStyle/>
          <a:p>
            <a:pPr defTabSz="935038">
              <a:spcBef>
                <a:spcPct val="50000"/>
              </a:spcBef>
            </a:pPr>
            <a:r>
              <a:rPr lang="en-US" sz="1600">
                <a:solidFill>
                  <a:srgbClr val="FFFFFF"/>
                </a:solidFill>
              </a:rPr>
              <a:t>HIV RNA</a:t>
            </a:r>
          </a:p>
        </p:txBody>
      </p:sp>
      <p:sp>
        <p:nvSpPr>
          <p:cNvPr id="20573" name="Oval 85"/>
          <p:cNvSpPr>
            <a:spLocks noChangeArrowheads="1"/>
          </p:cNvSpPr>
          <p:nvPr/>
        </p:nvSpPr>
        <p:spPr bwMode="invGray">
          <a:xfrm>
            <a:off x="5973233" y="3454401"/>
            <a:ext cx="2652184" cy="1984375"/>
          </a:xfrm>
          <a:prstGeom prst="ellipse">
            <a:avLst/>
          </a:prstGeom>
          <a:gradFill rotWithShape="0">
            <a:gsLst>
              <a:gs pos="0">
                <a:srgbClr val="C0006E"/>
              </a:gs>
              <a:gs pos="100000">
                <a:srgbClr val="65404C"/>
              </a:gs>
            </a:gsLst>
            <a:path path="rect">
              <a:fillToRect t="100000" r="100000"/>
            </a:path>
          </a:gradFill>
          <a:ln w="41275">
            <a:solidFill>
              <a:srgbClr val="D3D267"/>
            </a:solidFill>
            <a:prstDash val="sysDot"/>
            <a:round/>
            <a:headEnd/>
            <a:tailEnd/>
          </a:ln>
        </p:spPr>
        <p:txBody>
          <a:bodyPr/>
          <a:lstStyle/>
          <a:p>
            <a:endParaRPr lang="fr-FR">
              <a:latin typeface="Calibri" pitchFamily="34" charset="0"/>
            </a:endParaRPr>
          </a:p>
        </p:txBody>
      </p:sp>
      <p:sp>
        <p:nvSpPr>
          <p:cNvPr id="20574" name="Rectangle 86"/>
          <p:cNvSpPr>
            <a:spLocks noChangeArrowheads="1"/>
          </p:cNvSpPr>
          <p:nvPr/>
        </p:nvSpPr>
        <p:spPr bwMode="invGray">
          <a:xfrm>
            <a:off x="361951" y="5095875"/>
            <a:ext cx="700616" cy="4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2539" tIns="45458" rIns="92539" bIns="45458"/>
          <a:lstStyle/>
          <a:p>
            <a:pPr defTabSz="935038">
              <a:spcBef>
                <a:spcPct val="50000"/>
              </a:spcBef>
            </a:pPr>
            <a:r>
              <a:rPr lang="en-US">
                <a:solidFill>
                  <a:srgbClr val="FFFFFF"/>
                </a:solidFill>
              </a:rPr>
              <a:t>HIV</a:t>
            </a:r>
          </a:p>
        </p:txBody>
      </p:sp>
      <p:sp>
        <p:nvSpPr>
          <p:cNvPr id="20575" name="Oval 87"/>
          <p:cNvSpPr>
            <a:spLocks noChangeArrowheads="1"/>
          </p:cNvSpPr>
          <p:nvPr/>
        </p:nvSpPr>
        <p:spPr bwMode="auto">
          <a:xfrm>
            <a:off x="6405034" y="3954463"/>
            <a:ext cx="1047751" cy="849312"/>
          </a:xfrm>
          <a:prstGeom prst="ellipse">
            <a:avLst/>
          </a:prstGeom>
          <a:noFill/>
          <a:ln w="50800">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Calibri" pitchFamily="34" charset="0"/>
            </a:endParaRPr>
          </a:p>
        </p:txBody>
      </p:sp>
      <p:sp>
        <p:nvSpPr>
          <p:cNvPr id="20576" name="Oval 88"/>
          <p:cNvSpPr>
            <a:spLocks noChangeArrowheads="1"/>
          </p:cNvSpPr>
          <p:nvPr/>
        </p:nvSpPr>
        <p:spPr bwMode="auto">
          <a:xfrm>
            <a:off x="6546851" y="4076700"/>
            <a:ext cx="759883" cy="604838"/>
          </a:xfrm>
          <a:prstGeom prst="ellipse">
            <a:avLst/>
          </a:prstGeom>
          <a:noFill/>
          <a:ln w="50800">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Calibri" pitchFamily="34" charset="0"/>
            </a:endParaRPr>
          </a:p>
        </p:txBody>
      </p:sp>
      <p:sp>
        <p:nvSpPr>
          <p:cNvPr id="20577" name="Arc 89"/>
          <p:cNvSpPr>
            <a:spLocks/>
          </p:cNvSpPr>
          <p:nvPr/>
        </p:nvSpPr>
        <p:spPr bwMode="invGray">
          <a:xfrm>
            <a:off x="10625667" y="5129213"/>
            <a:ext cx="647700" cy="546100"/>
          </a:xfrm>
          <a:custGeom>
            <a:avLst/>
            <a:gdLst>
              <a:gd name="T0" fmla="*/ 2147483647 w 21600"/>
              <a:gd name="T1" fmla="*/ 0 h 21600"/>
              <a:gd name="T2" fmla="*/ 0 w 21600"/>
              <a:gd name="T3" fmla="*/ 2147483647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0"/>
                </a:moveTo>
                <a:cubicBezTo>
                  <a:pt x="21600" y="11929"/>
                  <a:pt x="11929" y="21599"/>
                  <a:pt x="0" y="21599"/>
                </a:cubicBezTo>
              </a:path>
              <a:path w="21600" h="21600" stroke="0" extrusionOk="0">
                <a:moveTo>
                  <a:pt x="21600" y="0"/>
                </a:moveTo>
                <a:cubicBezTo>
                  <a:pt x="21600" y="11929"/>
                  <a:pt x="11929" y="21599"/>
                  <a:pt x="0" y="21599"/>
                </a:cubicBezTo>
                <a:lnTo>
                  <a:pt x="0" y="0"/>
                </a:lnTo>
                <a:lnTo>
                  <a:pt x="2160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a:solidFill>
                  <a:srgbClr val="000000"/>
                </a:solidFill>
                <a:round/>
                <a:headEnd/>
                <a:tailEnd/>
              </a14:hiddenLine>
            </a:ext>
          </a:extLst>
        </p:spPr>
        <p:txBody>
          <a:bodyPr/>
          <a:lstStyle/>
          <a:p>
            <a:endParaRPr lang="fr-FR"/>
          </a:p>
        </p:txBody>
      </p:sp>
      <p:sp>
        <p:nvSpPr>
          <p:cNvPr id="20578" name="Arc 90"/>
          <p:cNvSpPr>
            <a:spLocks/>
          </p:cNvSpPr>
          <p:nvPr/>
        </p:nvSpPr>
        <p:spPr bwMode="white">
          <a:xfrm rot="-5188528">
            <a:off x="6552407" y="4374886"/>
            <a:ext cx="211138" cy="230716"/>
          </a:xfrm>
          <a:custGeom>
            <a:avLst/>
            <a:gdLst>
              <a:gd name="T0" fmla="*/ 0 w 19968"/>
              <a:gd name="T1" fmla="*/ 2147483647 h 21599"/>
              <a:gd name="T2" fmla="*/ 2147483647 w 19968"/>
              <a:gd name="T3" fmla="*/ 0 h 21599"/>
              <a:gd name="T4" fmla="*/ 2147483647 w 19968"/>
              <a:gd name="T5" fmla="*/ 2147483647 h 21599"/>
              <a:gd name="T6" fmla="*/ 0 60000 65536"/>
              <a:gd name="T7" fmla="*/ 0 60000 65536"/>
              <a:gd name="T8" fmla="*/ 0 60000 65536"/>
              <a:gd name="T9" fmla="*/ 0 w 19968"/>
              <a:gd name="T10" fmla="*/ 0 h 21599"/>
              <a:gd name="T11" fmla="*/ 19968 w 19968"/>
              <a:gd name="T12" fmla="*/ 21599 h 21599"/>
            </a:gdLst>
            <a:ahLst/>
            <a:cxnLst>
              <a:cxn ang="T6">
                <a:pos x="T0" y="T1"/>
              </a:cxn>
              <a:cxn ang="T7">
                <a:pos x="T2" y="T3"/>
              </a:cxn>
              <a:cxn ang="T8">
                <a:pos x="T4" y="T5"/>
              </a:cxn>
            </a:cxnLst>
            <a:rect l="T9" t="T10" r="T11" b="T12"/>
            <a:pathLst>
              <a:path w="19968" h="21599" fill="none" extrusionOk="0">
                <a:moveTo>
                  <a:pt x="-1" y="13363"/>
                </a:moveTo>
                <a:cubicBezTo>
                  <a:pt x="3319" y="5314"/>
                  <a:pt x="11147" y="44"/>
                  <a:pt x="19854" y="-1"/>
                </a:cubicBezTo>
              </a:path>
              <a:path w="19968" h="21599" stroke="0" extrusionOk="0">
                <a:moveTo>
                  <a:pt x="-1" y="13363"/>
                </a:moveTo>
                <a:cubicBezTo>
                  <a:pt x="3319" y="5314"/>
                  <a:pt x="11147" y="44"/>
                  <a:pt x="19854" y="-1"/>
                </a:cubicBezTo>
                <a:lnTo>
                  <a:pt x="19968" y="21599"/>
                </a:lnTo>
                <a:lnTo>
                  <a:pt x="-1" y="13363"/>
                </a:lnTo>
                <a:close/>
              </a:path>
            </a:pathLst>
          </a:custGeom>
          <a:noFill/>
          <a:ln w="50800" cap="rnd">
            <a:solidFill>
              <a:srgbClr val="FAFD00"/>
            </a:solidFill>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20579" name="Arc 91"/>
          <p:cNvSpPr>
            <a:spLocks/>
          </p:cNvSpPr>
          <p:nvPr/>
        </p:nvSpPr>
        <p:spPr bwMode="white">
          <a:xfrm rot="-5036585">
            <a:off x="6347355" y="4369330"/>
            <a:ext cx="358775" cy="268817"/>
          </a:xfrm>
          <a:custGeom>
            <a:avLst/>
            <a:gdLst>
              <a:gd name="T0" fmla="*/ 0 w 21214"/>
              <a:gd name="T1" fmla="*/ 2147483647 h 21477"/>
              <a:gd name="T2" fmla="*/ 2147483647 w 21214"/>
              <a:gd name="T3" fmla="*/ 0 h 21477"/>
              <a:gd name="T4" fmla="*/ 2147483647 w 21214"/>
              <a:gd name="T5" fmla="*/ 2147483647 h 21477"/>
              <a:gd name="T6" fmla="*/ 0 60000 65536"/>
              <a:gd name="T7" fmla="*/ 0 60000 65536"/>
              <a:gd name="T8" fmla="*/ 0 60000 65536"/>
              <a:gd name="T9" fmla="*/ 0 w 21214"/>
              <a:gd name="T10" fmla="*/ 0 h 21477"/>
              <a:gd name="T11" fmla="*/ 21214 w 21214"/>
              <a:gd name="T12" fmla="*/ 21477 h 21477"/>
            </a:gdLst>
            <a:ahLst/>
            <a:cxnLst>
              <a:cxn ang="T6">
                <a:pos x="T0" y="T1"/>
              </a:cxn>
              <a:cxn ang="T7">
                <a:pos x="T2" y="T3"/>
              </a:cxn>
              <a:cxn ang="T8">
                <a:pos x="T4" y="T5"/>
              </a:cxn>
            </a:cxnLst>
            <a:rect l="T9" t="T10" r="T11" b="T12"/>
            <a:pathLst>
              <a:path w="21214" h="21477" fill="none" extrusionOk="0">
                <a:moveTo>
                  <a:pt x="-1" y="17413"/>
                </a:moveTo>
                <a:cubicBezTo>
                  <a:pt x="1787" y="8078"/>
                  <a:pt x="9468" y="1008"/>
                  <a:pt x="18919" y="-1"/>
                </a:cubicBezTo>
              </a:path>
              <a:path w="21214" h="21477" stroke="0" extrusionOk="0">
                <a:moveTo>
                  <a:pt x="-1" y="17413"/>
                </a:moveTo>
                <a:cubicBezTo>
                  <a:pt x="1787" y="8078"/>
                  <a:pt x="9468" y="1008"/>
                  <a:pt x="18919" y="-1"/>
                </a:cubicBezTo>
                <a:lnTo>
                  <a:pt x="21214" y="21477"/>
                </a:lnTo>
                <a:lnTo>
                  <a:pt x="-1" y="17413"/>
                </a:lnTo>
                <a:close/>
              </a:path>
            </a:pathLst>
          </a:custGeom>
          <a:noFill/>
          <a:ln w="50800" cap="rnd">
            <a:solidFill>
              <a:srgbClr val="FAFD00"/>
            </a:solidFill>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20580" name="Rectangle 92"/>
          <p:cNvSpPr>
            <a:spLocks noChangeArrowheads="1"/>
          </p:cNvSpPr>
          <p:nvPr/>
        </p:nvSpPr>
        <p:spPr bwMode="invGray">
          <a:xfrm>
            <a:off x="6908801" y="3609975"/>
            <a:ext cx="1174751"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2539" tIns="45458" rIns="92539" bIns="45458"/>
          <a:lstStyle/>
          <a:p>
            <a:pPr defTabSz="935038">
              <a:spcBef>
                <a:spcPct val="50000"/>
              </a:spcBef>
            </a:pPr>
            <a:r>
              <a:rPr lang="en-US" sz="1600">
                <a:solidFill>
                  <a:srgbClr val="4EFBFF"/>
                </a:solidFill>
              </a:rPr>
              <a:t>Nucleus</a:t>
            </a:r>
          </a:p>
        </p:txBody>
      </p:sp>
      <p:sp>
        <p:nvSpPr>
          <p:cNvPr id="20581" name="Rectangle 93"/>
          <p:cNvSpPr>
            <a:spLocks noChangeArrowheads="1"/>
          </p:cNvSpPr>
          <p:nvPr/>
        </p:nvSpPr>
        <p:spPr bwMode="invGray">
          <a:xfrm>
            <a:off x="5240867" y="5705476"/>
            <a:ext cx="1621367"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2539" tIns="45458" rIns="92539" bIns="45458" anchor="ctr"/>
          <a:lstStyle/>
          <a:p>
            <a:pPr algn="ctr" defTabSz="935038">
              <a:spcBef>
                <a:spcPct val="50000"/>
              </a:spcBef>
            </a:pPr>
            <a:r>
              <a:rPr lang="en-US" sz="2000">
                <a:solidFill>
                  <a:srgbClr val="1FFFFB"/>
                </a:solidFill>
              </a:rPr>
              <a:t>Host Cell </a:t>
            </a:r>
          </a:p>
        </p:txBody>
      </p:sp>
      <p:sp>
        <p:nvSpPr>
          <p:cNvPr id="20582" name="Line 94"/>
          <p:cNvSpPr>
            <a:spLocks noChangeShapeType="1"/>
          </p:cNvSpPr>
          <p:nvPr/>
        </p:nvSpPr>
        <p:spPr bwMode="invGray">
          <a:xfrm flipH="1">
            <a:off x="3937001" y="4283075"/>
            <a:ext cx="88900" cy="228600"/>
          </a:xfrm>
          <a:prstGeom prst="line">
            <a:avLst/>
          </a:prstGeom>
          <a:noFill/>
          <a:ln w="15875">
            <a:solidFill>
              <a:srgbClr val="FFFFFF"/>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20583" name="Line 95"/>
          <p:cNvSpPr>
            <a:spLocks noChangeShapeType="1"/>
          </p:cNvSpPr>
          <p:nvPr/>
        </p:nvSpPr>
        <p:spPr bwMode="invGray">
          <a:xfrm>
            <a:off x="6546851" y="4600575"/>
            <a:ext cx="903816" cy="381000"/>
          </a:xfrm>
          <a:prstGeom prst="line">
            <a:avLst/>
          </a:prstGeom>
          <a:noFill/>
          <a:ln w="15875">
            <a:solidFill>
              <a:srgbClr val="FFFFFF"/>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20584" name="Line 96"/>
          <p:cNvSpPr>
            <a:spLocks noChangeShapeType="1"/>
          </p:cNvSpPr>
          <p:nvPr/>
        </p:nvSpPr>
        <p:spPr bwMode="invGray">
          <a:xfrm rot="-558366">
            <a:off x="7662333" y="4994276"/>
            <a:ext cx="179917" cy="639763"/>
          </a:xfrm>
          <a:prstGeom prst="line">
            <a:avLst/>
          </a:prstGeom>
          <a:noFill/>
          <a:ln w="15875">
            <a:solidFill>
              <a:srgbClr val="FFFFFF"/>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20585" name="Freeform 98"/>
          <p:cNvSpPr>
            <a:spLocks noChangeAspect="1"/>
          </p:cNvSpPr>
          <p:nvPr/>
        </p:nvSpPr>
        <p:spPr bwMode="auto">
          <a:xfrm rot="4146466">
            <a:off x="3805767" y="4429655"/>
            <a:ext cx="38100" cy="325967"/>
          </a:xfrm>
          <a:custGeom>
            <a:avLst/>
            <a:gdLst>
              <a:gd name="T0" fmla="*/ 2147483647 w 152"/>
              <a:gd name="T1" fmla="*/ 0 h 144"/>
              <a:gd name="T2" fmla="*/ 0 w 152"/>
              <a:gd name="T3" fmla="*/ 2147483647 h 144"/>
              <a:gd name="T4" fmla="*/ 2147483647 w 152"/>
              <a:gd name="T5" fmla="*/ 2147483647 h 144"/>
              <a:gd name="T6" fmla="*/ 2147483647 w 152"/>
              <a:gd name="T7" fmla="*/ 2147483647 h 144"/>
              <a:gd name="T8" fmla="*/ 0 60000 65536"/>
              <a:gd name="T9" fmla="*/ 0 60000 65536"/>
              <a:gd name="T10" fmla="*/ 0 60000 65536"/>
              <a:gd name="T11" fmla="*/ 0 60000 65536"/>
              <a:gd name="T12" fmla="*/ 0 w 152"/>
              <a:gd name="T13" fmla="*/ 0 h 144"/>
              <a:gd name="T14" fmla="*/ 152 w 152"/>
              <a:gd name="T15" fmla="*/ 144 h 144"/>
            </a:gdLst>
            <a:ahLst/>
            <a:cxnLst>
              <a:cxn ang="T8">
                <a:pos x="T0" y="T1"/>
              </a:cxn>
              <a:cxn ang="T9">
                <a:pos x="T2" y="T3"/>
              </a:cxn>
              <a:cxn ang="T10">
                <a:pos x="T4" y="T5"/>
              </a:cxn>
              <a:cxn ang="T11">
                <a:pos x="T6" y="T7"/>
              </a:cxn>
            </a:cxnLst>
            <a:rect l="T12" t="T13" r="T14" b="T15"/>
            <a:pathLst>
              <a:path w="152" h="144">
                <a:moveTo>
                  <a:pt x="144" y="0"/>
                </a:moveTo>
                <a:cubicBezTo>
                  <a:pt x="72" y="16"/>
                  <a:pt x="0" y="32"/>
                  <a:pt x="0" y="48"/>
                </a:cubicBezTo>
                <a:cubicBezTo>
                  <a:pt x="0" y="64"/>
                  <a:pt x="136" y="80"/>
                  <a:pt x="144" y="96"/>
                </a:cubicBezTo>
                <a:cubicBezTo>
                  <a:pt x="152" y="112"/>
                  <a:pt x="64" y="128"/>
                  <a:pt x="48" y="144"/>
                </a:cubicBezTo>
              </a:path>
            </a:pathLst>
          </a:custGeom>
          <a:noFill/>
          <a:ln w="31750">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20586" name="Freeform 99"/>
          <p:cNvSpPr>
            <a:spLocks noChangeAspect="1"/>
          </p:cNvSpPr>
          <p:nvPr/>
        </p:nvSpPr>
        <p:spPr bwMode="auto">
          <a:xfrm rot="4146466">
            <a:off x="5175251" y="4405842"/>
            <a:ext cx="38100" cy="325967"/>
          </a:xfrm>
          <a:custGeom>
            <a:avLst/>
            <a:gdLst>
              <a:gd name="T0" fmla="*/ 2147483647 w 152"/>
              <a:gd name="T1" fmla="*/ 0 h 144"/>
              <a:gd name="T2" fmla="*/ 0 w 152"/>
              <a:gd name="T3" fmla="*/ 2147483647 h 144"/>
              <a:gd name="T4" fmla="*/ 2147483647 w 152"/>
              <a:gd name="T5" fmla="*/ 2147483647 h 144"/>
              <a:gd name="T6" fmla="*/ 2147483647 w 152"/>
              <a:gd name="T7" fmla="*/ 2147483647 h 144"/>
              <a:gd name="T8" fmla="*/ 0 60000 65536"/>
              <a:gd name="T9" fmla="*/ 0 60000 65536"/>
              <a:gd name="T10" fmla="*/ 0 60000 65536"/>
              <a:gd name="T11" fmla="*/ 0 60000 65536"/>
              <a:gd name="T12" fmla="*/ 0 w 152"/>
              <a:gd name="T13" fmla="*/ 0 h 144"/>
              <a:gd name="T14" fmla="*/ 152 w 152"/>
              <a:gd name="T15" fmla="*/ 144 h 144"/>
            </a:gdLst>
            <a:ahLst/>
            <a:cxnLst>
              <a:cxn ang="T8">
                <a:pos x="T0" y="T1"/>
              </a:cxn>
              <a:cxn ang="T9">
                <a:pos x="T2" y="T3"/>
              </a:cxn>
              <a:cxn ang="T10">
                <a:pos x="T4" y="T5"/>
              </a:cxn>
              <a:cxn ang="T11">
                <a:pos x="T6" y="T7"/>
              </a:cxn>
            </a:cxnLst>
            <a:rect l="T12" t="T13" r="T14" b="T15"/>
            <a:pathLst>
              <a:path w="152" h="144">
                <a:moveTo>
                  <a:pt x="144" y="0"/>
                </a:moveTo>
                <a:cubicBezTo>
                  <a:pt x="72" y="16"/>
                  <a:pt x="0" y="32"/>
                  <a:pt x="0" y="48"/>
                </a:cubicBezTo>
                <a:cubicBezTo>
                  <a:pt x="0" y="64"/>
                  <a:pt x="136" y="80"/>
                  <a:pt x="144" y="96"/>
                </a:cubicBezTo>
                <a:cubicBezTo>
                  <a:pt x="152" y="112"/>
                  <a:pt x="64" y="128"/>
                  <a:pt x="48" y="144"/>
                </a:cubicBezTo>
              </a:path>
            </a:pathLst>
          </a:custGeom>
          <a:noFill/>
          <a:ln w="31750">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20587" name="Freeform 100"/>
          <p:cNvSpPr>
            <a:spLocks noChangeAspect="1"/>
          </p:cNvSpPr>
          <p:nvPr/>
        </p:nvSpPr>
        <p:spPr bwMode="auto">
          <a:xfrm rot="4146466">
            <a:off x="5144559" y="4349751"/>
            <a:ext cx="38100" cy="323849"/>
          </a:xfrm>
          <a:custGeom>
            <a:avLst/>
            <a:gdLst>
              <a:gd name="T0" fmla="*/ 2147483647 w 152"/>
              <a:gd name="T1" fmla="*/ 0 h 144"/>
              <a:gd name="T2" fmla="*/ 0 w 152"/>
              <a:gd name="T3" fmla="*/ 2147483647 h 144"/>
              <a:gd name="T4" fmla="*/ 2147483647 w 152"/>
              <a:gd name="T5" fmla="*/ 2147483647 h 144"/>
              <a:gd name="T6" fmla="*/ 2147483647 w 152"/>
              <a:gd name="T7" fmla="*/ 2147483647 h 144"/>
              <a:gd name="T8" fmla="*/ 0 60000 65536"/>
              <a:gd name="T9" fmla="*/ 0 60000 65536"/>
              <a:gd name="T10" fmla="*/ 0 60000 65536"/>
              <a:gd name="T11" fmla="*/ 0 60000 65536"/>
              <a:gd name="T12" fmla="*/ 0 w 152"/>
              <a:gd name="T13" fmla="*/ 0 h 144"/>
              <a:gd name="T14" fmla="*/ 152 w 152"/>
              <a:gd name="T15" fmla="*/ 144 h 144"/>
            </a:gdLst>
            <a:ahLst/>
            <a:cxnLst>
              <a:cxn ang="T8">
                <a:pos x="T0" y="T1"/>
              </a:cxn>
              <a:cxn ang="T9">
                <a:pos x="T2" y="T3"/>
              </a:cxn>
              <a:cxn ang="T10">
                <a:pos x="T4" y="T5"/>
              </a:cxn>
              <a:cxn ang="T11">
                <a:pos x="T6" y="T7"/>
              </a:cxn>
            </a:cxnLst>
            <a:rect l="T12" t="T13" r="T14" b="T15"/>
            <a:pathLst>
              <a:path w="152" h="144">
                <a:moveTo>
                  <a:pt x="144" y="0"/>
                </a:moveTo>
                <a:cubicBezTo>
                  <a:pt x="72" y="16"/>
                  <a:pt x="0" y="32"/>
                  <a:pt x="0" y="48"/>
                </a:cubicBezTo>
                <a:cubicBezTo>
                  <a:pt x="0" y="64"/>
                  <a:pt x="136" y="80"/>
                  <a:pt x="144" y="96"/>
                </a:cubicBezTo>
                <a:cubicBezTo>
                  <a:pt x="152" y="112"/>
                  <a:pt x="64" y="128"/>
                  <a:pt x="48" y="144"/>
                </a:cubicBezTo>
              </a:path>
            </a:pathLst>
          </a:custGeom>
          <a:noFill/>
          <a:ln w="31750">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20588" name="Freeform 101"/>
          <p:cNvSpPr>
            <a:spLocks noChangeAspect="1"/>
          </p:cNvSpPr>
          <p:nvPr/>
        </p:nvSpPr>
        <p:spPr bwMode="auto">
          <a:xfrm rot="4146466">
            <a:off x="7532159" y="4799542"/>
            <a:ext cx="50800" cy="433917"/>
          </a:xfrm>
          <a:custGeom>
            <a:avLst/>
            <a:gdLst>
              <a:gd name="T0" fmla="*/ 2147483647 w 152"/>
              <a:gd name="T1" fmla="*/ 0 h 144"/>
              <a:gd name="T2" fmla="*/ 0 w 152"/>
              <a:gd name="T3" fmla="*/ 2147483647 h 144"/>
              <a:gd name="T4" fmla="*/ 2147483647 w 152"/>
              <a:gd name="T5" fmla="*/ 2147483647 h 144"/>
              <a:gd name="T6" fmla="*/ 2147483647 w 152"/>
              <a:gd name="T7" fmla="*/ 2147483647 h 144"/>
              <a:gd name="T8" fmla="*/ 0 60000 65536"/>
              <a:gd name="T9" fmla="*/ 0 60000 65536"/>
              <a:gd name="T10" fmla="*/ 0 60000 65536"/>
              <a:gd name="T11" fmla="*/ 0 60000 65536"/>
              <a:gd name="T12" fmla="*/ 0 w 152"/>
              <a:gd name="T13" fmla="*/ 0 h 144"/>
              <a:gd name="T14" fmla="*/ 152 w 152"/>
              <a:gd name="T15" fmla="*/ 144 h 144"/>
            </a:gdLst>
            <a:ahLst/>
            <a:cxnLst>
              <a:cxn ang="T8">
                <a:pos x="T0" y="T1"/>
              </a:cxn>
              <a:cxn ang="T9">
                <a:pos x="T2" y="T3"/>
              </a:cxn>
              <a:cxn ang="T10">
                <a:pos x="T4" y="T5"/>
              </a:cxn>
              <a:cxn ang="T11">
                <a:pos x="T6" y="T7"/>
              </a:cxn>
            </a:cxnLst>
            <a:rect l="T12" t="T13" r="T14" b="T15"/>
            <a:pathLst>
              <a:path w="152" h="144">
                <a:moveTo>
                  <a:pt x="144" y="0"/>
                </a:moveTo>
                <a:cubicBezTo>
                  <a:pt x="72" y="16"/>
                  <a:pt x="0" y="32"/>
                  <a:pt x="0" y="48"/>
                </a:cubicBezTo>
                <a:cubicBezTo>
                  <a:pt x="0" y="64"/>
                  <a:pt x="136" y="80"/>
                  <a:pt x="144" y="96"/>
                </a:cubicBezTo>
                <a:cubicBezTo>
                  <a:pt x="152" y="112"/>
                  <a:pt x="64" y="128"/>
                  <a:pt x="48" y="144"/>
                </a:cubicBezTo>
              </a:path>
            </a:pathLst>
          </a:custGeom>
          <a:noFill/>
          <a:ln w="31750">
            <a:solidFill>
              <a:srgbClr val="36D532"/>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20589" name="Freeform 102"/>
          <p:cNvSpPr>
            <a:spLocks noChangeAspect="1"/>
          </p:cNvSpPr>
          <p:nvPr/>
        </p:nvSpPr>
        <p:spPr bwMode="auto">
          <a:xfrm rot="-4414113" flipH="1" flipV="1">
            <a:off x="2374107" y="3871649"/>
            <a:ext cx="255587" cy="414867"/>
          </a:xfrm>
          <a:custGeom>
            <a:avLst/>
            <a:gdLst>
              <a:gd name="T0" fmla="*/ 2147483647 w 312"/>
              <a:gd name="T1" fmla="*/ 0 h 480"/>
              <a:gd name="T2" fmla="*/ 2147483647 w 312"/>
              <a:gd name="T3" fmla="*/ 2147483647 h 480"/>
              <a:gd name="T4" fmla="*/ 2147483647 w 312"/>
              <a:gd name="T5" fmla="*/ 2147483647 h 480"/>
              <a:gd name="T6" fmla="*/ 2147483647 w 312"/>
              <a:gd name="T7" fmla="*/ 2147483647 h 480"/>
              <a:gd name="T8" fmla="*/ 2147483647 w 312"/>
              <a:gd name="T9" fmla="*/ 2147483647 h 480"/>
              <a:gd name="T10" fmla="*/ 2147483647 w 312"/>
              <a:gd name="T11" fmla="*/ 2147483647 h 480"/>
              <a:gd name="T12" fmla="*/ 2147483647 w 312"/>
              <a:gd name="T13" fmla="*/ 2147483647 h 480"/>
              <a:gd name="T14" fmla="*/ 2147483647 w 312"/>
              <a:gd name="T15" fmla="*/ 2147483647 h 480"/>
              <a:gd name="T16" fmla="*/ 2147483647 w 312"/>
              <a:gd name="T17" fmla="*/ 2147483647 h 480"/>
              <a:gd name="T18" fmla="*/ 2147483647 w 312"/>
              <a:gd name="T19" fmla="*/ 2147483647 h 480"/>
              <a:gd name="T20" fmla="*/ 2147483647 w 312"/>
              <a:gd name="T21" fmla="*/ 2147483647 h 480"/>
              <a:gd name="T22" fmla="*/ 2147483647 w 312"/>
              <a:gd name="T23" fmla="*/ 2147483647 h 480"/>
              <a:gd name="T24" fmla="*/ 2147483647 w 312"/>
              <a:gd name="T25" fmla="*/ 2147483647 h 480"/>
              <a:gd name="T26" fmla="*/ 2147483647 w 312"/>
              <a:gd name="T27" fmla="*/ 2147483647 h 480"/>
              <a:gd name="T28" fmla="*/ 2147483647 w 312"/>
              <a:gd name="T29" fmla="*/ 2147483647 h 48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312"/>
              <a:gd name="T46" fmla="*/ 0 h 480"/>
              <a:gd name="T47" fmla="*/ 312 w 312"/>
              <a:gd name="T48" fmla="*/ 480 h 480"/>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312" h="480">
                <a:moveTo>
                  <a:pt x="8" y="0"/>
                </a:moveTo>
                <a:cubicBezTo>
                  <a:pt x="4" y="144"/>
                  <a:pt x="0" y="288"/>
                  <a:pt x="8" y="336"/>
                </a:cubicBezTo>
                <a:cubicBezTo>
                  <a:pt x="16" y="384"/>
                  <a:pt x="48" y="328"/>
                  <a:pt x="56" y="288"/>
                </a:cubicBezTo>
                <a:cubicBezTo>
                  <a:pt x="64" y="248"/>
                  <a:pt x="48" y="120"/>
                  <a:pt x="56" y="96"/>
                </a:cubicBezTo>
                <a:cubicBezTo>
                  <a:pt x="64" y="72"/>
                  <a:pt x="96" y="104"/>
                  <a:pt x="104" y="144"/>
                </a:cubicBezTo>
                <a:cubicBezTo>
                  <a:pt x="112" y="184"/>
                  <a:pt x="96" y="304"/>
                  <a:pt x="104" y="336"/>
                </a:cubicBezTo>
                <a:cubicBezTo>
                  <a:pt x="112" y="368"/>
                  <a:pt x="144" y="376"/>
                  <a:pt x="152" y="336"/>
                </a:cubicBezTo>
                <a:cubicBezTo>
                  <a:pt x="160" y="296"/>
                  <a:pt x="144" y="128"/>
                  <a:pt x="152" y="96"/>
                </a:cubicBezTo>
                <a:cubicBezTo>
                  <a:pt x="160" y="64"/>
                  <a:pt x="192" y="104"/>
                  <a:pt x="200" y="144"/>
                </a:cubicBezTo>
                <a:cubicBezTo>
                  <a:pt x="208" y="184"/>
                  <a:pt x="192" y="304"/>
                  <a:pt x="200" y="336"/>
                </a:cubicBezTo>
                <a:cubicBezTo>
                  <a:pt x="208" y="368"/>
                  <a:pt x="240" y="376"/>
                  <a:pt x="248" y="336"/>
                </a:cubicBezTo>
                <a:cubicBezTo>
                  <a:pt x="256" y="296"/>
                  <a:pt x="240" y="128"/>
                  <a:pt x="248" y="96"/>
                </a:cubicBezTo>
                <a:cubicBezTo>
                  <a:pt x="256" y="64"/>
                  <a:pt x="288" y="88"/>
                  <a:pt x="296" y="144"/>
                </a:cubicBezTo>
                <a:cubicBezTo>
                  <a:pt x="304" y="200"/>
                  <a:pt x="312" y="384"/>
                  <a:pt x="296" y="432"/>
                </a:cubicBezTo>
                <a:cubicBezTo>
                  <a:pt x="280" y="480"/>
                  <a:pt x="216" y="432"/>
                  <a:pt x="200" y="432"/>
                </a:cubicBezTo>
              </a:path>
            </a:pathLst>
          </a:custGeom>
          <a:noFill/>
          <a:ln w="25400">
            <a:solidFill>
              <a:srgbClr val="DA8AA4">
                <a:alpha val="90979"/>
              </a:srgbClr>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20590" name="Line 103"/>
          <p:cNvSpPr>
            <a:spLocks noChangeShapeType="1"/>
          </p:cNvSpPr>
          <p:nvPr/>
        </p:nvSpPr>
        <p:spPr bwMode="auto">
          <a:xfrm rot="-2984052">
            <a:off x="2154767" y="4056063"/>
            <a:ext cx="0" cy="101600"/>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0591" name="Oval 104"/>
          <p:cNvSpPr>
            <a:spLocks noChangeArrowheads="1"/>
          </p:cNvSpPr>
          <p:nvPr/>
        </p:nvSpPr>
        <p:spPr bwMode="invGray">
          <a:xfrm>
            <a:off x="1549401" y="3624263"/>
            <a:ext cx="632884" cy="533400"/>
          </a:xfrm>
          <a:prstGeom prst="ellipse">
            <a:avLst/>
          </a:prstGeom>
          <a:gradFill rotWithShape="0">
            <a:gsLst>
              <a:gs pos="0">
                <a:srgbClr val="B1BB81"/>
              </a:gs>
              <a:gs pos="100000">
                <a:srgbClr val="3E422E"/>
              </a:gs>
            </a:gsLst>
            <a:path path="rect">
              <a:fillToRect l="100000" b="100000"/>
            </a:path>
          </a:gradFill>
          <a:ln w="25400">
            <a:solidFill>
              <a:srgbClr val="FFFFFF"/>
            </a:solidFill>
            <a:round/>
            <a:headEnd/>
            <a:tailEnd/>
          </a:ln>
        </p:spPr>
        <p:txBody>
          <a:bodyPr/>
          <a:lstStyle/>
          <a:p>
            <a:endParaRPr lang="fr-FR">
              <a:latin typeface="Calibri" pitchFamily="34" charset="0"/>
            </a:endParaRPr>
          </a:p>
        </p:txBody>
      </p:sp>
      <p:sp>
        <p:nvSpPr>
          <p:cNvPr id="20592" name="Freeform 105"/>
          <p:cNvSpPr>
            <a:spLocks/>
          </p:cNvSpPr>
          <p:nvPr/>
        </p:nvSpPr>
        <p:spPr bwMode="auto">
          <a:xfrm>
            <a:off x="1625600" y="3648075"/>
            <a:ext cx="431800" cy="457200"/>
          </a:xfrm>
          <a:custGeom>
            <a:avLst/>
            <a:gdLst>
              <a:gd name="T0" fmla="*/ 2147483647 w 328"/>
              <a:gd name="T1" fmla="*/ 2147483647 h 360"/>
              <a:gd name="T2" fmla="*/ 2147483647 w 328"/>
              <a:gd name="T3" fmla="*/ 2147483647 h 360"/>
              <a:gd name="T4" fmla="*/ 2147483647 w 328"/>
              <a:gd name="T5" fmla="*/ 2147483647 h 360"/>
              <a:gd name="T6" fmla="*/ 2147483647 w 328"/>
              <a:gd name="T7" fmla="*/ 2147483647 h 360"/>
              <a:gd name="T8" fmla="*/ 2147483647 w 328"/>
              <a:gd name="T9" fmla="*/ 2147483647 h 360"/>
              <a:gd name="T10" fmla="*/ 2147483647 w 328"/>
              <a:gd name="T11" fmla="*/ 2147483647 h 360"/>
              <a:gd name="T12" fmla="*/ 2147483647 w 328"/>
              <a:gd name="T13" fmla="*/ 2147483647 h 360"/>
              <a:gd name="T14" fmla="*/ 2147483647 w 328"/>
              <a:gd name="T15" fmla="*/ 2147483647 h 360"/>
              <a:gd name="T16" fmla="*/ 0 60000 65536"/>
              <a:gd name="T17" fmla="*/ 0 60000 65536"/>
              <a:gd name="T18" fmla="*/ 0 60000 65536"/>
              <a:gd name="T19" fmla="*/ 0 60000 65536"/>
              <a:gd name="T20" fmla="*/ 0 60000 65536"/>
              <a:gd name="T21" fmla="*/ 0 60000 65536"/>
              <a:gd name="T22" fmla="*/ 0 60000 65536"/>
              <a:gd name="T23" fmla="*/ 0 60000 65536"/>
              <a:gd name="T24" fmla="*/ 0 w 328"/>
              <a:gd name="T25" fmla="*/ 0 h 360"/>
              <a:gd name="T26" fmla="*/ 328 w 328"/>
              <a:gd name="T27" fmla="*/ 360 h 36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28" h="360">
                <a:moveTo>
                  <a:pt x="168" y="24"/>
                </a:moveTo>
                <a:cubicBezTo>
                  <a:pt x="136" y="48"/>
                  <a:pt x="96" y="120"/>
                  <a:pt x="72" y="168"/>
                </a:cubicBezTo>
                <a:cubicBezTo>
                  <a:pt x="48" y="216"/>
                  <a:pt x="0" y="280"/>
                  <a:pt x="24" y="312"/>
                </a:cubicBezTo>
                <a:cubicBezTo>
                  <a:pt x="48" y="344"/>
                  <a:pt x="168" y="360"/>
                  <a:pt x="216" y="360"/>
                </a:cubicBezTo>
                <a:cubicBezTo>
                  <a:pt x="264" y="360"/>
                  <a:pt x="296" y="344"/>
                  <a:pt x="312" y="312"/>
                </a:cubicBezTo>
                <a:cubicBezTo>
                  <a:pt x="328" y="280"/>
                  <a:pt x="320" y="216"/>
                  <a:pt x="312" y="168"/>
                </a:cubicBezTo>
                <a:cubicBezTo>
                  <a:pt x="304" y="120"/>
                  <a:pt x="288" y="48"/>
                  <a:pt x="264" y="24"/>
                </a:cubicBezTo>
                <a:cubicBezTo>
                  <a:pt x="240" y="0"/>
                  <a:pt x="200" y="0"/>
                  <a:pt x="168" y="24"/>
                </a:cubicBezTo>
                <a:close/>
              </a:path>
            </a:pathLst>
          </a:custGeom>
          <a:gradFill rotWithShape="0">
            <a:gsLst>
              <a:gs pos="0">
                <a:srgbClr val="9C763C"/>
              </a:gs>
              <a:gs pos="100000">
                <a:srgbClr val="43331A"/>
              </a:gs>
            </a:gsLst>
            <a:path path="rect">
              <a:fillToRect l="100000" b="100000"/>
            </a:path>
          </a:gradFill>
          <a:ln w="25400" cap="rnd">
            <a:solidFill>
              <a:srgbClr val="D8C6BC"/>
            </a:solidFill>
            <a:prstDash val="sysDot"/>
            <a:round/>
            <a:headEnd/>
            <a:tailEnd/>
          </a:ln>
        </p:spPr>
        <p:txBody>
          <a:bodyPr wrap="none" anchor="ctr"/>
          <a:lstStyle/>
          <a:p>
            <a:endParaRPr lang="fr-FR"/>
          </a:p>
        </p:txBody>
      </p:sp>
      <p:sp>
        <p:nvSpPr>
          <p:cNvPr id="20593" name="Freeform 106"/>
          <p:cNvSpPr>
            <a:spLocks noChangeAspect="1"/>
          </p:cNvSpPr>
          <p:nvPr/>
        </p:nvSpPr>
        <p:spPr bwMode="auto">
          <a:xfrm>
            <a:off x="1769534" y="3827463"/>
            <a:ext cx="82551" cy="182562"/>
          </a:xfrm>
          <a:custGeom>
            <a:avLst/>
            <a:gdLst>
              <a:gd name="T0" fmla="*/ 2147483647 w 152"/>
              <a:gd name="T1" fmla="*/ 0 h 144"/>
              <a:gd name="T2" fmla="*/ 0 w 152"/>
              <a:gd name="T3" fmla="*/ 2147483647 h 144"/>
              <a:gd name="T4" fmla="*/ 2147483647 w 152"/>
              <a:gd name="T5" fmla="*/ 2147483647 h 144"/>
              <a:gd name="T6" fmla="*/ 2147483647 w 152"/>
              <a:gd name="T7" fmla="*/ 2147483647 h 144"/>
              <a:gd name="T8" fmla="*/ 0 60000 65536"/>
              <a:gd name="T9" fmla="*/ 0 60000 65536"/>
              <a:gd name="T10" fmla="*/ 0 60000 65536"/>
              <a:gd name="T11" fmla="*/ 0 60000 65536"/>
              <a:gd name="T12" fmla="*/ 0 w 152"/>
              <a:gd name="T13" fmla="*/ 0 h 144"/>
              <a:gd name="T14" fmla="*/ 152 w 152"/>
              <a:gd name="T15" fmla="*/ 144 h 144"/>
            </a:gdLst>
            <a:ahLst/>
            <a:cxnLst>
              <a:cxn ang="T8">
                <a:pos x="T0" y="T1"/>
              </a:cxn>
              <a:cxn ang="T9">
                <a:pos x="T2" y="T3"/>
              </a:cxn>
              <a:cxn ang="T10">
                <a:pos x="T4" y="T5"/>
              </a:cxn>
              <a:cxn ang="T11">
                <a:pos x="T6" y="T7"/>
              </a:cxn>
            </a:cxnLst>
            <a:rect l="T12" t="T13" r="T14" b="T15"/>
            <a:pathLst>
              <a:path w="152" h="144">
                <a:moveTo>
                  <a:pt x="144" y="0"/>
                </a:moveTo>
                <a:cubicBezTo>
                  <a:pt x="72" y="16"/>
                  <a:pt x="0" y="32"/>
                  <a:pt x="0" y="48"/>
                </a:cubicBezTo>
                <a:cubicBezTo>
                  <a:pt x="0" y="64"/>
                  <a:pt x="136" y="80"/>
                  <a:pt x="144" y="96"/>
                </a:cubicBezTo>
                <a:cubicBezTo>
                  <a:pt x="152" y="112"/>
                  <a:pt x="64" y="128"/>
                  <a:pt x="48" y="144"/>
                </a:cubicBezTo>
              </a:path>
            </a:pathLst>
          </a:custGeom>
          <a:noFill/>
          <a:ln w="22225">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20594" name="Freeform 107"/>
          <p:cNvSpPr>
            <a:spLocks noChangeAspect="1"/>
          </p:cNvSpPr>
          <p:nvPr/>
        </p:nvSpPr>
        <p:spPr bwMode="auto">
          <a:xfrm>
            <a:off x="1890184" y="3786188"/>
            <a:ext cx="82549" cy="182562"/>
          </a:xfrm>
          <a:custGeom>
            <a:avLst/>
            <a:gdLst>
              <a:gd name="T0" fmla="*/ 2147483647 w 152"/>
              <a:gd name="T1" fmla="*/ 0 h 144"/>
              <a:gd name="T2" fmla="*/ 0 w 152"/>
              <a:gd name="T3" fmla="*/ 2147483647 h 144"/>
              <a:gd name="T4" fmla="*/ 2147483647 w 152"/>
              <a:gd name="T5" fmla="*/ 2147483647 h 144"/>
              <a:gd name="T6" fmla="*/ 2147483647 w 152"/>
              <a:gd name="T7" fmla="*/ 2147483647 h 144"/>
              <a:gd name="T8" fmla="*/ 0 60000 65536"/>
              <a:gd name="T9" fmla="*/ 0 60000 65536"/>
              <a:gd name="T10" fmla="*/ 0 60000 65536"/>
              <a:gd name="T11" fmla="*/ 0 60000 65536"/>
              <a:gd name="T12" fmla="*/ 0 w 152"/>
              <a:gd name="T13" fmla="*/ 0 h 144"/>
              <a:gd name="T14" fmla="*/ 152 w 152"/>
              <a:gd name="T15" fmla="*/ 144 h 144"/>
            </a:gdLst>
            <a:ahLst/>
            <a:cxnLst>
              <a:cxn ang="T8">
                <a:pos x="T0" y="T1"/>
              </a:cxn>
              <a:cxn ang="T9">
                <a:pos x="T2" y="T3"/>
              </a:cxn>
              <a:cxn ang="T10">
                <a:pos x="T4" y="T5"/>
              </a:cxn>
              <a:cxn ang="T11">
                <a:pos x="T6" y="T7"/>
              </a:cxn>
            </a:cxnLst>
            <a:rect l="T12" t="T13" r="T14" b="T15"/>
            <a:pathLst>
              <a:path w="152" h="144">
                <a:moveTo>
                  <a:pt x="144" y="0"/>
                </a:moveTo>
                <a:cubicBezTo>
                  <a:pt x="72" y="16"/>
                  <a:pt x="0" y="32"/>
                  <a:pt x="0" y="48"/>
                </a:cubicBezTo>
                <a:cubicBezTo>
                  <a:pt x="0" y="64"/>
                  <a:pt x="136" y="80"/>
                  <a:pt x="144" y="96"/>
                </a:cubicBezTo>
                <a:cubicBezTo>
                  <a:pt x="152" y="112"/>
                  <a:pt x="64" y="128"/>
                  <a:pt x="48" y="144"/>
                </a:cubicBezTo>
              </a:path>
            </a:pathLst>
          </a:custGeom>
          <a:noFill/>
          <a:ln w="22225">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20595" name="Line 108"/>
          <p:cNvSpPr>
            <a:spLocks noChangeShapeType="1"/>
          </p:cNvSpPr>
          <p:nvPr/>
        </p:nvSpPr>
        <p:spPr bwMode="auto">
          <a:xfrm>
            <a:off x="1896533" y="3525839"/>
            <a:ext cx="0" cy="85725"/>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0596" name="Line 109"/>
          <p:cNvSpPr>
            <a:spLocks noChangeShapeType="1"/>
          </p:cNvSpPr>
          <p:nvPr/>
        </p:nvSpPr>
        <p:spPr bwMode="auto">
          <a:xfrm rot="2021405" flipH="1">
            <a:off x="2161117" y="3679825"/>
            <a:ext cx="50800" cy="74613"/>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0597" name="Oval 110"/>
          <p:cNvSpPr>
            <a:spLocks noChangeArrowheads="1"/>
          </p:cNvSpPr>
          <p:nvPr/>
        </p:nvSpPr>
        <p:spPr bwMode="auto">
          <a:xfrm>
            <a:off x="1805517" y="3500438"/>
            <a:ext cx="110067" cy="92075"/>
          </a:xfrm>
          <a:prstGeom prst="ellipse">
            <a:avLst/>
          </a:prstGeom>
          <a:solidFill>
            <a:srgbClr val="B92E30"/>
          </a:solidFill>
          <a:ln w="12700">
            <a:solidFill>
              <a:schemeClr val="tx1"/>
            </a:solidFill>
            <a:round/>
            <a:headEnd/>
            <a:tailEnd/>
          </a:ln>
        </p:spPr>
        <p:txBody>
          <a:bodyPr wrap="none" anchor="ctr"/>
          <a:lstStyle/>
          <a:p>
            <a:endParaRPr lang="fr-FR">
              <a:latin typeface="Calibri" pitchFamily="34" charset="0"/>
            </a:endParaRPr>
          </a:p>
        </p:txBody>
      </p:sp>
      <p:sp>
        <p:nvSpPr>
          <p:cNvPr id="20598" name="Oval 111"/>
          <p:cNvSpPr>
            <a:spLocks noChangeArrowheads="1"/>
          </p:cNvSpPr>
          <p:nvPr/>
        </p:nvSpPr>
        <p:spPr bwMode="auto">
          <a:xfrm>
            <a:off x="1879600" y="3505201"/>
            <a:ext cx="110067" cy="92075"/>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0599" name="Oval 112"/>
          <p:cNvSpPr>
            <a:spLocks noChangeAspect="1" noChangeArrowheads="1"/>
          </p:cNvSpPr>
          <p:nvPr/>
        </p:nvSpPr>
        <p:spPr bwMode="auto">
          <a:xfrm>
            <a:off x="1849968" y="3495676"/>
            <a:ext cx="91017" cy="92075"/>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0600" name="Oval 113"/>
          <p:cNvSpPr>
            <a:spLocks noChangeArrowheads="1"/>
          </p:cNvSpPr>
          <p:nvPr/>
        </p:nvSpPr>
        <p:spPr bwMode="auto">
          <a:xfrm rot="4719394">
            <a:off x="2152121" y="3629555"/>
            <a:ext cx="73025" cy="110067"/>
          </a:xfrm>
          <a:prstGeom prst="ellipse">
            <a:avLst/>
          </a:prstGeom>
          <a:solidFill>
            <a:srgbClr val="B92E30"/>
          </a:solidFill>
          <a:ln w="12700">
            <a:solidFill>
              <a:schemeClr val="tx1"/>
            </a:solidFill>
            <a:round/>
            <a:headEnd/>
            <a:tailEnd/>
          </a:ln>
        </p:spPr>
        <p:txBody>
          <a:bodyPr wrap="none" anchor="ctr"/>
          <a:lstStyle/>
          <a:p>
            <a:endParaRPr lang="fr-FR">
              <a:latin typeface="Calibri" pitchFamily="34" charset="0"/>
            </a:endParaRPr>
          </a:p>
        </p:txBody>
      </p:sp>
      <p:sp>
        <p:nvSpPr>
          <p:cNvPr id="20601" name="Oval 114"/>
          <p:cNvSpPr>
            <a:spLocks noChangeArrowheads="1"/>
          </p:cNvSpPr>
          <p:nvPr/>
        </p:nvSpPr>
        <p:spPr bwMode="auto">
          <a:xfrm rot="4719394">
            <a:off x="2185988" y="3681943"/>
            <a:ext cx="73025" cy="110067"/>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0602" name="Oval 115"/>
          <p:cNvSpPr>
            <a:spLocks noChangeArrowheads="1"/>
          </p:cNvSpPr>
          <p:nvPr/>
        </p:nvSpPr>
        <p:spPr bwMode="auto">
          <a:xfrm rot="4719394">
            <a:off x="2187046" y="3643314"/>
            <a:ext cx="73025" cy="107949"/>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0603" name="Line 116"/>
          <p:cNvSpPr>
            <a:spLocks noChangeShapeType="1"/>
          </p:cNvSpPr>
          <p:nvPr/>
        </p:nvSpPr>
        <p:spPr bwMode="auto">
          <a:xfrm rot="4135323" flipH="1">
            <a:off x="2214827" y="3900224"/>
            <a:ext cx="42863" cy="65616"/>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0604" name="Oval 117"/>
          <p:cNvSpPr>
            <a:spLocks noChangeArrowheads="1"/>
          </p:cNvSpPr>
          <p:nvPr/>
        </p:nvSpPr>
        <p:spPr bwMode="auto">
          <a:xfrm rot="5700051">
            <a:off x="2234672" y="3907368"/>
            <a:ext cx="73025" cy="110067"/>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0605" name="Oval 118"/>
          <p:cNvSpPr>
            <a:spLocks noChangeArrowheads="1"/>
          </p:cNvSpPr>
          <p:nvPr/>
        </p:nvSpPr>
        <p:spPr bwMode="auto">
          <a:xfrm rot="5700051">
            <a:off x="2245254" y="3856568"/>
            <a:ext cx="73025" cy="110067"/>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0606" name="Oval 119"/>
          <p:cNvSpPr>
            <a:spLocks noChangeAspect="1" noChangeArrowheads="1"/>
          </p:cNvSpPr>
          <p:nvPr/>
        </p:nvSpPr>
        <p:spPr bwMode="auto">
          <a:xfrm rot="5700051">
            <a:off x="2256632" y="3885408"/>
            <a:ext cx="77787" cy="107949"/>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0607" name="Oval 120"/>
          <p:cNvSpPr>
            <a:spLocks noChangeAspect="1" noChangeArrowheads="1"/>
          </p:cNvSpPr>
          <p:nvPr/>
        </p:nvSpPr>
        <p:spPr bwMode="auto">
          <a:xfrm rot="-3438175">
            <a:off x="1521091" y="3604949"/>
            <a:ext cx="77787" cy="110067"/>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0608" name="Oval 121"/>
          <p:cNvSpPr>
            <a:spLocks noChangeArrowheads="1"/>
          </p:cNvSpPr>
          <p:nvPr/>
        </p:nvSpPr>
        <p:spPr bwMode="auto">
          <a:xfrm rot="-3438175">
            <a:off x="1470554" y="3662893"/>
            <a:ext cx="73025" cy="110067"/>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0609" name="Line 122"/>
          <p:cNvSpPr>
            <a:spLocks noChangeShapeType="1"/>
          </p:cNvSpPr>
          <p:nvPr/>
        </p:nvSpPr>
        <p:spPr bwMode="auto">
          <a:xfrm rot="-2984052">
            <a:off x="1547284" y="3648075"/>
            <a:ext cx="0" cy="101600"/>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0610" name="Oval 123"/>
          <p:cNvSpPr>
            <a:spLocks noChangeArrowheads="1"/>
          </p:cNvSpPr>
          <p:nvPr/>
        </p:nvSpPr>
        <p:spPr bwMode="auto">
          <a:xfrm rot="-3438175">
            <a:off x="1479022" y="3615797"/>
            <a:ext cx="73025" cy="131233"/>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0611" name="Line 124"/>
          <p:cNvSpPr>
            <a:spLocks noChangeShapeType="1"/>
          </p:cNvSpPr>
          <p:nvPr/>
        </p:nvSpPr>
        <p:spPr bwMode="auto">
          <a:xfrm rot="2540379">
            <a:off x="1566333" y="4051301"/>
            <a:ext cx="0" cy="85725"/>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0612" name="Oval 125"/>
          <p:cNvSpPr>
            <a:spLocks noChangeArrowheads="1"/>
          </p:cNvSpPr>
          <p:nvPr/>
        </p:nvSpPr>
        <p:spPr bwMode="auto">
          <a:xfrm rot="2021403">
            <a:off x="1515534" y="4090989"/>
            <a:ext cx="114300" cy="92075"/>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0613" name="Oval 126"/>
          <p:cNvSpPr>
            <a:spLocks noChangeArrowheads="1"/>
          </p:cNvSpPr>
          <p:nvPr/>
        </p:nvSpPr>
        <p:spPr bwMode="auto">
          <a:xfrm rot="2021403">
            <a:off x="1473200" y="4044951"/>
            <a:ext cx="86784" cy="92075"/>
          </a:xfrm>
          <a:prstGeom prst="ellipse">
            <a:avLst/>
          </a:prstGeom>
          <a:solidFill>
            <a:srgbClr val="B92E30"/>
          </a:solidFill>
          <a:ln w="12700">
            <a:solidFill>
              <a:schemeClr val="tx1"/>
            </a:solidFill>
            <a:round/>
            <a:headEnd/>
            <a:tailEnd/>
          </a:ln>
        </p:spPr>
        <p:txBody>
          <a:bodyPr wrap="none" anchor="ctr"/>
          <a:lstStyle/>
          <a:p>
            <a:endParaRPr lang="fr-FR">
              <a:latin typeface="Calibri" pitchFamily="34" charset="0"/>
            </a:endParaRPr>
          </a:p>
        </p:txBody>
      </p:sp>
      <p:sp>
        <p:nvSpPr>
          <p:cNvPr id="20614" name="Oval 127"/>
          <p:cNvSpPr>
            <a:spLocks noChangeAspect="1" noChangeArrowheads="1"/>
          </p:cNvSpPr>
          <p:nvPr/>
        </p:nvSpPr>
        <p:spPr bwMode="auto">
          <a:xfrm rot="2102340">
            <a:off x="1498601" y="4079876"/>
            <a:ext cx="91017" cy="92075"/>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0615" name="Oval 128"/>
          <p:cNvSpPr>
            <a:spLocks noChangeAspect="1" noChangeArrowheads="1"/>
          </p:cNvSpPr>
          <p:nvPr/>
        </p:nvSpPr>
        <p:spPr bwMode="auto">
          <a:xfrm rot="-3438175">
            <a:off x="2157149" y="4050507"/>
            <a:ext cx="77787" cy="107951"/>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0616" name="Oval 129"/>
          <p:cNvSpPr>
            <a:spLocks noChangeArrowheads="1"/>
          </p:cNvSpPr>
          <p:nvPr/>
        </p:nvSpPr>
        <p:spPr bwMode="auto">
          <a:xfrm rot="-3438175">
            <a:off x="2121430" y="4086226"/>
            <a:ext cx="73025" cy="107951"/>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0617" name="Oval 130"/>
          <p:cNvSpPr>
            <a:spLocks noChangeArrowheads="1"/>
          </p:cNvSpPr>
          <p:nvPr/>
        </p:nvSpPr>
        <p:spPr bwMode="auto">
          <a:xfrm rot="-3438175">
            <a:off x="2147888" y="4072468"/>
            <a:ext cx="73025" cy="110067"/>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0618" name="Line 131"/>
          <p:cNvSpPr>
            <a:spLocks noChangeShapeType="1"/>
          </p:cNvSpPr>
          <p:nvPr/>
        </p:nvSpPr>
        <p:spPr bwMode="auto">
          <a:xfrm rot="709149">
            <a:off x="1803400" y="4173539"/>
            <a:ext cx="0" cy="85725"/>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0619" name="Oval 132"/>
          <p:cNvSpPr>
            <a:spLocks noChangeAspect="1" noChangeArrowheads="1"/>
          </p:cNvSpPr>
          <p:nvPr/>
        </p:nvSpPr>
        <p:spPr bwMode="auto">
          <a:xfrm rot="460228">
            <a:off x="1790700" y="4191001"/>
            <a:ext cx="93133" cy="92075"/>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0620" name="Oval 133"/>
          <p:cNvSpPr>
            <a:spLocks noChangeAspect="1" noChangeArrowheads="1"/>
          </p:cNvSpPr>
          <p:nvPr/>
        </p:nvSpPr>
        <p:spPr bwMode="auto">
          <a:xfrm rot="460228">
            <a:off x="1712384" y="4178301"/>
            <a:ext cx="91016" cy="92075"/>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0621" name="Oval 134"/>
          <p:cNvSpPr>
            <a:spLocks noChangeAspect="1" noChangeArrowheads="1"/>
          </p:cNvSpPr>
          <p:nvPr/>
        </p:nvSpPr>
        <p:spPr bwMode="auto">
          <a:xfrm rot="460228">
            <a:off x="1748368" y="4191001"/>
            <a:ext cx="91017" cy="92075"/>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0622" name="Line 170"/>
          <p:cNvSpPr>
            <a:spLocks noChangeShapeType="1"/>
          </p:cNvSpPr>
          <p:nvPr/>
        </p:nvSpPr>
        <p:spPr bwMode="auto">
          <a:xfrm rot="-2984052">
            <a:off x="1064684" y="4818063"/>
            <a:ext cx="0" cy="101600"/>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0623" name="Freeform 171"/>
          <p:cNvSpPr>
            <a:spLocks/>
          </p:cNvSpPr>
          <p:nvPr/>
        </p:nvSpPr>
        <p:spPr bwMode="auto">
          <a:xfrm>
            <a:off x="535518" y="4449763"/>
            <a:ext cx="433916" cy="393700"/>
          </a:xfrm>
          <a:custGeom>
            <a:avLst/>
            <a:gdLst>
              <a:gd name="T0" fmla="*/ 2147483647 w 328"/>
              <a:gd name="T1" fmla="*/ 2147483647 h 360"/>
              <a:gd name="T2" fmla="*/ 2147483647 w 328"/>
              <a:gd name="T3" fmla="*/ 2147483647 h 360"/>
              <a:gd name="T4" fmla="*/ 2147483647 w 328"/>
              <a:gd name="T5" fmla="*/ 2147483647 h 360"/>
              <a:gd name="T6" fmla="*/ 2147483647 w 328"/>
              <a:gd name="T7" fmla="*/ 2147483647 h 360"/>
              <a:gd name="T8" fmla="*/ 2147483647 w 328"/>
              <a:gd name="T9" fmla="*/ 2147483647 h 360"/>
              <a:gd name="T10" fmla="*/ 2147483647 w 328"/>
              <a:gd name="T11" fmla="*/ 2147483647 h 360"/>
              <a:gd name="T12" fmla="*/ 2147483647 w 328"/>
              <a:gd name="T13" fmla="*/ 2147483647 h 360"/>
              <a:gd name="T14" fmla="*/ 2147483647 w 328"/>
              <a:gd name="T15" fmla="*/ 2147483647 h 360"/>
              <a:gd name="T16" fmla="*/ 0 60000 65536"/>
              <a:gd name="T17" fmla="*/ 0 60000 65536"/>
              <a:gd name="T18" fmla="*/ 0 60000 65536"/>
              <a:gd name="T19" fmla="*/ 0 60000 65536"/>
              <a:gd name="T20" fmla="*/ 0 60000 65536"/>
              <a:gd name="T21" fmla="*/ 0 60000 65536"/>
              <a:gd name="T22" fmla="*/ 0 60000 65536"/>
              <a:gd name="T23" fmla="*/ 0 60000 65536"/>
              <a:gd name="T24" fmla="*/ 0 w 328"/>
              <a:gd name="T25" fmla="*/ 0 h 360"/>
              <a:gd name="T26" fmla="*/ 328 w 328"/>
              <a:gd name="T27" fmla="*/ 360 h 36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28" h="360">
                <a:moveTo>
                  <a:pt x="168" y="24"/>
                </a:moveTo>
                <a:cubicBezTo>
                  <a:pt x="136" y="48"/>
                  <a:pt x="96" y="120"/>
                  <a:pt x="72" y="168"/>
                </a:cubicBezTo>
                <a:cubicBezTo>
                  <a:pt x="48" y="216"/>
                  <a:pt x="0" y="280"/>
                  <a:pt x="24" y="312"/>
                </a:cubicBezTo>
                <a:cubicBezTo>
                  <a:pt x="48" y="344"/>
                  <a:pt x="168" y="360"/>
                  <a:pt x="216" y="360"/>
                </a:cubicBezTo>
                <a:cubicBezTo>
                  <a:pt x="264" y="360"/>
                  <a:pt x="296" y="344"/>
                  <a:pt x="312" y="312"/>
                </a:cubicBezTo>
                <a:cubicBezTo>
                  <a:pt x="328" y="280"/>
                  <a:pt x="320" y="216"/>
                  <a:pt x="312" y="168"/>
                </a:cubicBezTo>
                <a:cubicBezTo>
                  <a:pt x="304" y="120"/>
                  <a:pt x="288" y="48"/>
                  <a:pt x="264" y="24"/>
                </a:cubicBezTo>
                <a:cubicBezTo>
                  <a:pt x="240" y="0"/>
                  <a:pt x="200" y="0"/>
                  <a:pt x="168" y="24"/>
                </a:cubicBezTo>
                <a:close/>
              </a:path>
            </a:pathLst>
          </a:custGeom>
          <a:solidFill>
            <a:srgbClr val="9C763C"/>
          </a:solidFill>
          <a:ln w="28575">
            <a:solidFill>
              <a:schemeClr val="tx2"/>
            </a:solidFill>
            <a:prstDash val="sysDot"/>
            <a:round/>
            <a:headEnd/>
            <a:tailEnd/>
          </a:ln>
        </p:spPr>
        <p:txBody>
          <a:bodyPr wrap="none" anchor="ctr"/>
          <a:lstStyle/>
          <a:p>
            <a:endParaRPr lang="fr-FR"/>
          </a:p>
        </p:txBody>
      </p:sp>
      <p:sp>
        <p:nvSpPr>
          <p:cNvPr id="20624" name="Freeform 172"/>
          <p:cNvSpPr>
            <a:spLocks noChangeAspect="1"/>
          </p:cNvSpPr>
          <p:nvPr/>
        </p:nvSpPr>
        <p:spPr bwMode="auto">
          <a:xfrm>
            <a:off x="679451" y="4589463"/>
            <a:ext cx="82549" cy="182562"/>
          </a:xfrm>
          <a:custGeom>
            <a:avLst/>
            <a:gdLst>
              <a:gd name="T0" fmla="*/ 2147483647 w 152"/>
              <a:gd name="T1" fmla="*/ 0 h 144"/>
              <a:gd name="T2" fmla="*/ 0 w 152"/>
              <a:gd name="T3" fmla="*/ 2147483647 h 144"/>
              <a:gd name="T4" fmla="*/ 2147483647 w 152"/>
              <a:gd name="T5" fmla="*/ 2147483647 h 144"/>
              <a:gd name="T6" fmla="*/ 2147483647 w 152"/>
              <a:gd name="T7" fmla="*/ 2147483647 h 144"/>
              <a:gd name="T8" fmla="*/ 0 60000 65536"/>
              <a:gd name="T9" fmla="*/ 0 60000 65536"/>
              <a:gd name="T10" fmla="*/ 0 60000 65536"/>
              <a:gd name="T11" fmla="*/ 0 60000 65536"/>
              <a:gd name="T12" fmla="*/ 0 w 152"/>
              <a:gd name="T13" fmla="*/ 0 h 144"/>
              <a:gd name="T14" fmla="*/ 152 w 152"/>
              <a:gd name="T15" fmla="*/ 144 h 144"/>
            </a:gdLst>
            <a:ahLst/>
            <a:cxnLst>
              <a:cxn ang="T8">
                <a:pos x="T0" y="T1"/>
              </a:cxn>
              <a:cxn ang="T9">
                <a:pos x="T2" y="T3"/>
              </a:cxn>
              <a:cxn ang="T10">
                <a:pos x="T4" y="T5"/>
              </a:cxn>
              <a:cxn ang="T11">
                <a:pos x="T6" y="T7"/>
              </a:cxn>
            </a:cxnLst>
            <a:rect l="T12" t="T13" r="T14" b="T15"/>
            <a:pathLst>
              <a:path w="152" h="144">
                <a:moveTo>
                  <a:pt x="144" y="0"/>
                </a:moveTo>
                <a:cubicBezTo>
                  <a:pt x="72" y="16"/>
                  <a:pt x="0" y="32"/>
                  <a:pt x="0" y="48"/>
                </a:cubicBezTo>
                <a:cubicBezTo>
                  <a:pt x="0" y="64"/>
                  <a:pt x="136" y="80"/>
                  <a:pt x="144" y="96"/>
                </a:cubicBezTo>
                <a:cubicBezTo>
                  <a:pt x="152" y="112"/>
                  <a:pt x="64" y="128"/>
                  <a:pt x="48" y="144"/>
                </a:cubicBezTo>
              </a:path>
            </a:pathLst>
          </a:custGeom>
          <a:noFill/>
          <a:ln w="22225">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20625" name="Freeform 173"/>
          <p:cNvSpPr>
            <a:spLocks noChangeAspect="1"/>
          </p:cNvSpPr>
          <p:nvPr/>
        </p:nvSpPr>
        <p:spPr bwMode="auto">
          <a:xfrm>
            <a:off x="802218" y="4548188"/>
            <a:ext cx="82549" cy="182562"/>
          </a:xfrm>
          <a:custGeom>
            <a:avLst/>
            <a:gdLst>
              <a:gd name="T0" fmla="*/ 2147483647 w 152"/>
              <a:gd name="T1" fmla="*/ 0 h 144"/>
              <a:gd name="T2" fmla="*/ 0 w 152"/>
              <a:gd name="T3" fmla="*/ 2147483647 h 144"/>
              <a:gd name="T4" fmla="*/ 2147483647 w 152"/>
              <a:gd name="T5" fmla="*/ 2147483647 h 144"/>
              <a:gd name="T6" fmla="*/ 2147483647 w 152"/>
              <a:gd name="T7" fmla="*/ 2147483647 h 144"/>
              <a:gd name="T8" fmla="*/ 0 60000 65536"/>
              <a:gd name="T9" fmla="*/ 0 60000 65536"/>
              <a:gd name="T10" fmla="*/ 0 60000 65536"/>
              <a:gd name="T11" fmla="*/ 0 60000 65536"/>
              <a:gd name="T12" fmla="*/ 0 w 152"/>
              <a:gd name="T13" fmla="*/ 0 h 144"/>
              <a:gd name="T14" fmla="*/ 152 w 152"/>
              <a:gd name="T15" fmla="*/ 144 h 144"/>
            </a:gdLst>
            <a:ahLst/>
            <a:cxnLst>
              <a:cxn ang="T8">
                <a:pos x="T0" y="T1"/>
              </a:cxn>
              <a:cxn ang="T9">
                <a:pos x="T2" y="T3"/>
              </a:cxn>
              <a:cxn ang="T10">
                <a:pos x="T4" y="T5"/>
              </a:cxn>
              <a:cxn ang="T11">
                <a:pos x="T6" y="T7"/>
              </a:cxn>
            </a:cxnLst>
            <a:rect l="T12" t="T13" r="T14" b="T15"/>
            <a:pathLst>
              <a:path w="152" h="144">
                <a:moveTo>
                  <a:pt x="144" y="0"/>
                </a:moveTo>
                <a:cubicBezTo>
                  <a:pt x="72" y="16"/>
                  <a:pt x="0" y="32"/>
                  <a:pt x="0" y="48"/>
                </a:cubicBezTo>
                <a:cubicBezTo>
                  <a:pt x="0" y="64"/>
                  <a:pt x="136" y="80"/>
                  <a:pt x="144" y="96"/>
                </a:cubicBezTo>
                <a:cubicBezTo>
                  <a:pt x="152" y="112"/>
                  <a:pt x="64" y="128"/>
                  <a:pt x="48" y="144"/>
                </a:cubicBezTo>
              </a:path>
            </a:pathLst>
          </a:custGeom>
          <a:noFill/>
          <a:ln w="22225">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20626" name="Line 174"/>
          <p:cNvSpPr>
            <a:spLocks noChangeShapeType="1"/>
          </p:cNvSpPr>
          <p:nvPr/>
        </p:nvSpPr>
        <p:spPr bwMode="auto">
          <a:xfrm>
            <a:off x="806451" y="4287839"/>
            <a:ext cx="0" cy="85725"/>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0627" name="Line 175"/>
          <p:cNvSpPr>
            <a:spLocks noChangeShapeType="1"/>
          </p:cNvSpPr>
          <p:nvPr/>
        </p:nvSpPr>
        <p:spPr bwMode="auto">
          <a:xfrm rot="2021405" flipH="1">
            <a:off x="1073151" y="4441826"/>
            <a:ext cx="50800" cy="74613"/>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0628" name="Oval 176"/>
          <p:cNvSpPr>
            <a:spLocks noChangeArrowheads="1"/>
          </p:cNvSpPr>
          <p:nvPr/>
        </p:nvSpPr>
        <p:spPr bwMode="auto">
          <a:xfrm>
            <a:off x="717551" y="4262439"/>
            <a:ext cx="107949" cy="92075"/>
          </a:xfrm>
          <a:prstGeom prst="ellipse">
            <a:avLst/>
          </a:prstGeom>
          <a:solidFill>
            <a:srgbClr val="B92E30"/>
          </a:solidFill>
          <a:ln w="12700">
            <a:solidFill>
              <a:schemeClr val="tx1"/>
            </a:solidFill>
            <a:round/>
            <a:headEnd/>
            <a:tailEnd/>
          </a:ln>
        </p:spPr>
        <p:txBody>
          <a:bodyPr wrap="none" anchor="ctr"/>
          <a:lstStyle/>
          <a:p>
            <a:endParaRPr lang="fr-FR">
              <a:latin typeface="Calibri" pitchFamily="34" charset="0"/>
            </a:endParaRPr>
          </a:p>
        </p:txBody>
      </p:sp>
      <p:sp>
        <p:nvSpPr>
          <p:cNvPr id="20629" name="Oval 177"/>
          <p:cNvSpPr>
            <a:spLocks noChangeArrowheads="1"/>
          </p:cNvSpPr>
          <p:nvPr/>
        </p:nvSpPr>
        <p:spPr bwMode="auto">
          <a:xfrm>
            <a:off x="789517" y="4267201"/>
            <a:ext cx="110067" cy="92075"/>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0630" name="Oval 178"/>
          <p:cNvSpPr>
            <a:spLocks noChangeAspect="1" noChangeArrowheads="1"/>
          </p:cNvSpPr>
          <p:nvPr/>
        </p:nvSpPr>
        <p:spPr bwMode="auto">
          <a:xfrm>
            <a:off x="759884" y="4257676"/>
            <a:ext cx="93133" cy="92075"/>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0631" name="Oval 179"/>
          <p:cNvSpPr>
            <a:spLocks noChangeArrowheads="1"/>
          </p:cNvSpPr>
          <p:nvPr/>
        </p:nvSpPr>
        <p:spPr bwMode="auto">
          <a:xfrm rot="4719394">
            <a:off x="1062038" y="4391555"/>
            <a:ext cx="73025" cy="110067"/>
          </a:xfrm>
          <a:prstGeom prst="ellipse">
            <a:avLst/>
          </a:prstGeom>
          <a:solidFill>
            <a:srgbClr val="B92E30"/>
          </a:solidFill>
          <a:ln w="12700">
            <a:solidFill>
              <a:schemeClr val="tx1"/>
            </a:solidFill>
            <a:round/>
            <a:headEnd/>
            <a:tailEnd/>
          </a:ln>
        </p:spPr>
        <p:txBody>
          <a:bodyPr wrap="none" anchor="ctr"/>
          <a:lstStyle/>
          <a:p>
            <a:endParaRPr lang="fr-FR">
              <a:latin typeface="Calibri" pitchFamily="34" charset="0"/>
            </a:endParaRPr>
          </a:p>
        </p:txBody>
      </p:sp>
      <p:sp>
        <p:nvSpPr>
          <p:cNvPr id="20632" name="Oval 180"/>
          <p:cNvSpPr>
            <a:spLocks noChangeArrowheads="1"/>
          </p:cNvSpPr>
          <p:nvPr/>
        </p:nvSpPr>
        <p:spPr bwMode="auto">
          <a:xfrm rot="4719394">
            <a:off x="1095905" y="4443943"/>
            <a:ext cx="73025" cy="110067"/>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0633" name="Oval 181"/>
          <p:cNvSpPr>
            <a:spLocks noChangeArrowheads="1"/>
          </p:cNvSpPr>
          <p:nvPr/>
        </p:nvSpPr>
        <p:spPr bwMode="auto">
          <a:xfrm rot="4719394">
            <a:off x="1098021" y="4404255"/>
            <a:ext cx="73025" cy="110067"/>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0634" name="Line 182"/>
          <p:cNvSpPr>
            <a:spLocks noChangeShapeType="1"/>
          </p:cNvSpPr>
          <p:nvPr/>
        </p:nvSpPr>
        <p:spPr bwMode="auto">
          <a:xfrm rot="4135323" flipH="1">
            <a:off x="1124745" y="4662224"/>
            <a:ext cx="42863" cy="65617"/>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0635" name="Oval 183"/>
          <p:cNvSpPr>
            <a:spLocks noChangeArrowheads="1"/>
          </p:cNvSpPr>
          <p:nvPr/>
        </p:nvSpPr>
        <p:spPr bwMode="auto">
          <a:xfrm rot="5700051">
            <a:off x="1144588" y="4669368"/>
            <a:ext cx="73025" cy="110067"/>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0636" name="Oval 184"/>
          <p:cNvSpPr>
            <a:spLocks noChangeArrowheads="1"/>
          </p:cNvSpPr>
          <p:nvPr/>
        </p:nvSpPr>
        <p:spPr bwMode="auto">
          <a:xfrm rot="5700051">
            <a:off x="1156230" y="4619626"/>
            <a:ext cx="73025" cy="107951"/>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0637" name="Oval 185"/>
          <p:cNvSpPr>
            <a:spLocks noChangeAspect="1" noChangeArrowheads="1"/>
          </p:cNvSpPr>
          <p:nvPr/>
        </p:nvSpPr>
        <p:spPr bwMode="auto">
          <a:xfrm rot="5700051">
            <a:off x="1167607" y="4646349"/>
            <a:ext cx="77787" cy="110067"/>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0638" name="Oval 186"/>
          <p:cNvSpPr>
            <a:spLocks noChangeAspect="1" noChangeArrowheads="1"/>
          </p:cNvSpPr>
          <p:nvPr/>
        </p:nvSpPr>
        <p:spPr bwMode="auto">
          <a:xfrm rot="-3438175">
            <a:off x="431007" y="4366949"/>
            <a:ext cx="77787" cy="110067"/>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0639" name="Oval 187"/>
          <p:cNvSpPr>
            <a:spLocks noChangeArrowheads="1"/>
          </p:cNvSpPr>
          <p:nvPr/>
        </p:nvSpPr>
        <p:spPr bwMode="auto">
          <a:xfrm rot="-3438175">
            <a:off x="381530" y="4425951"/>
            <a:ext cx="73025" cy="107951"/>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0640" name="Line 188"/>
          <p:cNvSpPr>
            <a:spLocks noChangeShapeType="1"/>
          </p:cNvSpPr>
          <p:nvPr/>
        </p:nvSpPr>
        <p:spPr bwMode="auto">
          <a:xfrm rot="-2984052">
            <a:off x="457200" y="4410075"/>
            <a:ext cx="0" cy="101600"/>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0641" name="Oval 189"/>
          <p:cNvSpPr>
            <a:spLocks noChangeArrowheads="1"/>
          </p:cNvSpPr>
          <p:nvPr/>
        </p:nvSpPr>
        <p:spPr bwMode="auto">
          <a:xfrm rot="-3438175">
            <a:off x="389997" y="4378855"/>
            <a:ext cx="73025" cy="129116"/>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0642" name="Line 190"/>
          <p:cNvSpPr>
            <a:spLocks noChangeShapeType="1"/>
          </p:cNvSpPr>
          <p:nvPr/>
        </p:nvSpPr>
        <p:spPr bwMode="auto">
          <a:xfrm rot="2540379">
            <a:off x="476251" y="4813301"/>
            <a:ext cx="0" cy="85725"/>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0643" name="Oval 191"/>
          <p:cNvSpPr>
            <a:spLocks noChangeArrowheads="1"/>
          </p:cNvSpPr>
          <p:nvPr/>
        </p:nvSpPr>
        <p:spPr bwMode="auto">
          <a:xfrm rot="2021403">
            <a:off x="427567" y="4852989"/>
            <a:ext cx="112184" cy="92075"/>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0644" name="Oval 192"/>
          <p:cNvSpPr>
            <a:spLocks noChangeArrowheads="1"/>
          </p:cNvSpPr>
          <p:nvPr/>
        </p:nvSpPr>
        <p:spPr bwMode="auto">
          <a:xfrm rot="2021403">
            <a:off x="383118" y="4806951"/>
            <a:ext cx="86783" cy="92075"/>
          </a:xfrm>
          <a:prstGeom prst="ellipse">
            <a:avLst/>
          </a:prstGeom>
          <a:solidFill>
            <a:srgbClr val="B92E30"/>
          </a:solidFill>
          <a:ln w="12700">
            <a:solidFill>
              <a:schemeClr val="tx1"/>
            </a:solidFill>
            <a:round/>
            <a:headEnd/>
            <a:tailEnd/>
          </a:ln>
        </p:spPr>
        <p:txBody>
          <a:bodyPr wrap="none" anchor="ctr"/>
          <a:lstStyle/>
          <a:p>
            <a:endParaRPr lang="fr-FR">
              <a:latin typeface="Calibri" pitchFamily="34" charset="0"/>
            </a:endParaRPr>
          </a:p>
        </p:txBody>
      </p:sp>
      <p:sp>
        <p:nvSpPr>
          <p:cNvPr id="20645" name="Oval 193"/>
          <p:cNvSpPr>
            <a:spLocks noChangeAspect="1" noChangeArrowheads="1"/>
          </p:cNvSpPr>
          <p:nvPr/>
        </p:nvSpPr>
        <p:spPr bwMode="auto">
          <a:xfrm rot="2102340">
            <a:off x="408517" y="4841876"/>
            <a:ext cx="91016" cy="92075"/>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0646" name="Oval 194"/>
          <p:cNvSpPr>
            <a:spLocks noChangeAspect="1" noChangeArrowheads="1"/>
          </p:cNvSpPr>
          <p:nvPr/>
        </p:nvSpPr>
        <p:spPr bwMode="auto">
          <a:xfrm rot="-3438175">
            <a:off x="1067065" y="4812508"/>
            <a:ext cx="77787" cy="107949"/>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0647" name="Oval 195"/>
          <p:cNvSpPr>
            <a:spLocks noChangeArrowheads="1"/>
          </p:cNvSpPr>
          <p:nvPr/>
        </p:nvSpPr>
        <p:spPr bwMode="auto">
          <a:xfrm rot="-3438175">
            <a:off x="1032405" y="4847168"/>
            <a:ext cx="73025" cy="110067"/>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0648" name="Oval 196"/>
          <p:cNvSpPr>
            <a:spLocks noChangeArrowheads="1"/>
          </p:cNvSpPr>
          <p:nvPr/>
        </p:nvSpPr>
        <p:spPr bwMode="auto">
          <a:xfrm rot="-3438175">
            <a:off x="1058864" y="4835526"/>
            <a:ext cx="73025" cy="107951"/>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0649" name="Line 197"/>
          <p:cNvSpPr>
            <a:spLocks noChangeShapeType="1"/>
          </p:cNvSpPr>
          <p:nvPr/>
        </p:nvSpPr>
        <p:spPr bwMode="auto">
          <a:xfrm rot="709149">
            <a:off x="715433" y="4935539"/>
            <a:ext cx="0" cy="85725"/>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0650" name="Oval 198"/>
          <p:cNvSpPr>
            <a:spLocks noChangeAspect="1" noChangeArrowheads="1"/>
          </p:cNvSpPr>
          <p:nvPr/>
        </p:nvSpPr>
        <p:spPr bwMode="auto">
          <a:xfrm rot="460228">
            <a:off x="702734" y="4953001"/>
            <a:ext cx="91017" cy="92075"/>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0651" name="Oval 199"/>
          <p:cNvSpPr>
            <a:spLocks noChangeAspect="1" noChangeArrowheads="1"/>
          </p:cNvSpPr>
          <p:nvPr/>
        </p:nvSpPr>
        <p:spPr bwMode="auto">
          <a:xfrm rot="460228">
            <a:off x="622300" y="4940301"/>
            <a:ext cx="93133" cy="92075"/>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0652" name="Oval 200"/>
          <p:cNvSpPr>
            <a:spLocks noChangeAspect="1" noChangeArrowheads="1"/>
          </p:cNvSpPr>
          <p:nvPr/>
        </p:nvSpPr>
        <p:spPr bwMode="auto">
          <a:xfrm rot="460228">
            <a:off x="658284" y="4953001"/>
            <a:ext cx="93133" cy="92075"/>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0653" name="Oval 201"/>
          <p:cNvSpPr>
            <a:spLocks noChangeArrowheads="1"/>
          </p:cNvSpPr>
          <p:nvPr/>
        </p:nvSpPr>
        <p:spPr bwMode="invGray">
          <a:xfrm>
            <a:off x="452967" y="4389438"/>
            <a:ext cx="632884" cy="533400"/>
          </a:xfrm>
          <a:prstGeom prst="ellipse">
            <a:avLst/>
          </a:prstGeom>
          <a:gradFill rotWithShape="0">
            <a:gsLst>
              <a:gs pos="0">
                <a:srgbClr val="B1BB81"/>
              </a:gs>
              <a:gs pos="100000">
                <a:srgbClr val="3E422E"/>
              </a:gs>
            </a:gsLst>
            <a:path path="rect">
              <a:fillToRect l="100000" b="100000"/>
            </a:path>
          </a:gradFill>
          <a:ln w="25400">
            <a:solidFill>
              <a:srgbClr val="FFFFFF"/>
            </a:solidFill>
            <a:round/>
            <a:headEnd/>
            <a:tailEnd/>
          </a:ln>
        </p:spPr>
        <p:txBody>
          <a:bodyPr/>
          <a:lstStyle/>
          <a:p>
            <a:endParaRPr lang="fr-FR">
              <a:latin typeface="Calibri" pitchFamily="34" charset="0"/>
            </a:endParaRPr>
          </a:p>
        </p:txBody>
      </p:sp>
      <p:sp>
        <p:nvSpPr>
          <p:cNvPr id="20654" name="Freeform 202"/>
          <p:cNvSpPr>
            <a:spLocks/>
          </p:cNvSpPr>
          <p:nvPr/>
        </p:nvSpPr>
        <p:spPr bwMode="auto">
          <a:xfrm>
            <a:off x="524933" y="4421188"/>
            <a:ext cx="431800" cy="457200"/>
          </a:xfrm>
          <a:custGeom>
            <a:avLst/>
            <a:gdLst>
              <a:gd name="T0" fmla="*/ 2147483647 w 328"/>
              <a:gd name="T1" fmla="*/ 2147483647 h 360"/>
              <a:gd name="T2" fmla="*/ 2147483647 w 328"/>
              <a:gd name="T3" fmla="*/ 2147483647 h 360"/>
              <a:gd name="T4" fmla="*/ 2147483647 w 328"/>
              <a:gd name="T5" fmla="*/ 2147483647 h 360"/>
              <a:gd name="T6" fmla="*/ 2147483647 w 328"/>
              <a:gd name="T7" fmla="*/ 2147483647 h 360"/>
              <a:gd name="T8" fmla="*/ 2147483647 w 328"/>
              <a:gd name="T9" fmla="*/ 2147483647 h 360"/>
              <a:gd name="T10" fmla="*/ 2147483647 w 328"/>
              <a:gd name="T11" fmla="*/ 2147483647 h 360"/>
              <a:gd name="T12" fmla="*/ 2147483647 w 328"/>
              <a:gd name="T13" fmla="*/ 2147483647 h 360"/>
              <a:gd name="T14" fmla="*/ 2147483647 w 328"/>
              <a:gd name="T15" fmla="*/ 2147483647 h 360"/>
              <a:gd name="T16" fmla="*/ 0 60000 65536"/>
              <a:gd name="T17" fmla="*/ 0 60000 65536"/>
              <a:gd name="T18" fmla="*/ 0 60000 65536"/>
              <a:gd name="T19" fmla="*/ 0 60000 65536"/>
              <a:gd name="T20" fmla="*/ 0 60000 65536"/>
              <a:gd name="T21" fmla="*/ 0 60000 65536"/>
              <a:gd name="T22" fmla="*/ 0 60000 65536"/>
              <a:gd name="T23" fmla="*/ 0 60000 65536"/>
              <a:gd name="T24" fmla="*/ 0 w 328"/>
              <a:gd name="T25" fmla="*/ 0 h 360"/>
              <a:gd name="T26" fmla="*/ 328 w 328"/>
              <a:gd name="T27" fmla="*/ 360 h 36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28" h="360">
                <a:moveTo>
                  <a:pt x="168" y="24"/>
                </a:moveTo>
                <a:cubicBezTo>
                  <a:pt x="136" y="48"/>
                  <a:pt x="96" y="120"/>
                  <a:pt x="72" y="168"/>
                </a:cubicBezTo>
                <a:cubicBezTo>
                  <a:pt x="48" y="216"/>
                  <a:pt x="0" y="280"/>
                  <a:pt x="24" y="312"/>
                </a:cubicBezTo>
                <a:cubicBezTo>
                  <a:pt x="48" y="344"/>
                  <a:pt x="168" y="360"/>
                  <a:pt x="216" y="360"/>
                </a:cubicBezTo>
                <a:cubicBezTo>
                  <a:pt x="264" y="360"/>
                  <a:pt x="296" y="344"/>
                  <a:pt x="312" y="312"/>
                </a:cubicBezTo>
                <a:cubicBezTo>
                  <a:pt x="328" y="280"/>
                  <a:pt x="320" y="216"/>
                  <a:pt x="312" y="168"/>
                </a:cubicBezTo>
                <a:cubicBezTo>
                  <a:pt x="304" y="120"/>
                  <a:pt x="288" y="48"/>
                  <a:pt x="264" y="24"/>
                </a:cubicBezTo>
                <a:cubicBezTo>
                  <a:pt x="240" y="0"/>
                  <a:pt x="200" y="0"/>
                  <a:pt x="168" y="24"/>
                </a:cubicBezTo>
                <a:close/>
              </a:path>
            </a:pathLst>
          </a:custGeom>
          <a:gradFill rotWithShape="0">
            <a:gsLst>
              <a:gs pos="0">
                <a:srgbClr val="9C763C"/>
              </a:gs>
              <a:gs pos="100000">
                <a:srgbClr val="43331A"/>
              </a:gs>
            </a:gsLst>
            <a:path path="rect">
              <a:fillToRect l="100000" b="100000"/>
            </a:path>
          </a:gradFill>
          <a:ln w="25400" cap="rnd">
            <a:solidFill>
              <a:srgbClr val="D8C6BC"/>
            </a:solidFill>
            <a:prstDash val="sysDot"/>
            <a:round/>
            <a:headEnd/>
            <a:tailEnd/>
          </a:ln>
        </p:spPr>
        <p:txBody>
          <a:bodyPr wrap="none" anchor="ctr"/>
          <a:lstStyle/>
          <a:p>
            <a:endParaRPr lang="fr-FR"/>
          </a:p>
        </p:txBody>
      </p:sp>
      <p:sp>
        <p:nvSpPr>
          <p:cNvPr id="20655" name="Freeform 203"/>
          <p:cNvSpPr>
            <a:spLocks noChangeAspect="1"/>
          </p:cNvSpPr>
          <p:nvPr/>
        </p:nvSpPr>
        <p:spPr bwMode="auto">
          <a:xfrm>
            <a:off x="641351" y="4625976"/>
            <a:ext cx="82549" cy="182563"/>
          </a:xfrm>
          <a:custGeom>
            <a:avLst/>
            <a:gdLst>
              <a:gd name="T0" fmla="*/ 2147483647 w 152"/>
              <a:gd name="T1" fmla="*/ 0 h 144"/>
              <a:gd name="T2" fmla="*/ 0 w 152"/>
              <a:gd name="T3" fmla="*/ 2147483647 h 144"/>
              <a:gd name="T4" fmla="*/ 2147483647 w 152"/>
              <a:gd name="T5" fmla="*/ 2147483647 h 144"/>
              <a:gd name="T6" fmla="*/ 2147483647 w 152"/>
              <a:gd name="T7" fmla="*/ 2147483647 h 144"/>
              <a:gd name="T8" fmla="*/ 0 60000 65536"/>
              <a:gd name="T9" fmla="*/ 0 60000 65536"/>
              <a:gd name="T10" fmla="*/ 0 60000 65536"/>
              <a:gd name="T11" fmla="*/ 0 60000 65536"/>
              <a:gd name="T12" fmla="*/ 0 w 152"/>
              <a:gd name="T13" fmla="*/ 0 h 144"/>
              <a:gd name="T14" fmla="*/ 152 w 152"/>
              <a:gd name="T15" fmla="*/ 144 h 144"/>
            </a:gdLst>
            <a:ahLst/>
            <a:cxnLst>
              <a:cxn ang="T8">
                <a:pos x="T0" y="T1"/>
              </a:cxn>
              <a:cxn ang="T9">
                <a:pos x="T2" y="T3"/>
              </a:cxn>
              <a:cxn ang="T10">
                <a:pos x="T4" y="T5"/>
              </a:cxn>
              <a:cxn ang="T11">
                <a:pos x="T6" y="T7"/>
              </a:cxn>
            </a:cxnLst>
            <a:rect l="T12" t="T13" r="T14" b="T15"/>
            <a:pathLst>
              <a:path w="152" h="144">
                <a:moveTo>
                  <a:pt x="144" y="0"/>
                </a:moveTo>
                <a:cubicBezTo>
                  <a:pt x="72" y="16"/>
                  <a:pt x="0" y="32"/>
                  <a:pt x="0" y="48"/>
                </a:cubicBezTo>
                <a:cubicBezTo>
                  <a:pt x="0" y="64"/>
                  <a:pt x="136" y="80"/>
                  <a:pt x="144" y="96"/>
                </a:cubicBezTo>
                <a:cubicBezTo>
                  <a:pt x="152" y="112"/>
                  <a:pt x="64" y="128"/>
                  <a:pt x="48" y="144"/>
                </a:cubicBezTo>
              </a:path>
            </a:pathLst>
          </a:custGeom>
          <a:noFill/>
          <a:ln w="22225">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20656" name="Freeform 204"/>
          <p:cNvSpPr>
            <a:spLocks noChangeAspect="1"/>
          </p:cNvSpPr>
          <p:nvPr/>
        </p:nvSpPr>
        <p:spPr bwMode="auto">
          <a:xfrm>
            <a:off x="776818" y="4518026"/>
            <a:ext cx="82549" cy="182563"/>
          </a:xfrm>
          <a:custGeom>
            <a:avLst/>
            <a:gdLst>
              <a:gd name="T0" fmla="*/ 2147483647 w 152"/>
              <a:gd name="T1" fmla="*/ 0 h 144"/>
              <a:gd name="T2" fmla="*/ 0 w 152"/>
              <a:gd name="T3" fmla="*/ 2147483647 h 144"/>
              <a:gd name="T4" fmla="*/ 2147483647 w 152"/>
              <a:gd name="T5" fmla="*/ 2147483647 h 144"/>
              <a:gd name="T6" fmla="*/ 2147483647 w 152"/>
              <a:gd name="T7" fmla="*/ 2147483647 h 144"/>
              <a:gd name="T8" fmla="*/ 0 60000 65536"/>
              <a:gd name="T9" fmla="*/ 0 60000 65536"/>
              <a:gd name="T10" fmla="*/ 0 60000 65536"/>
              <a:gd name="T11" fmla="*/ 0 60000 65536"/>
              <a:gd name="T12" fmla="*/ 0 w 152"/>
              <a:gd name="T13" fmla="*/ 0 h 144"/>
              <a:gd name="T14" fmla="*/ 152 w 152"/>
              <a:gd name="T15" fmla="*/ 144 h 144"/>
            </a:gdLst>
            <a:ahLst/>
            <a:cxnLst>
              <a:cxn ang="T8">
                <a:pos x="T0" y="T1"/>
              </a:cxn>
              <a:cxn ang="T9">
                <a:pos x="T2" y="T3"/>
              </a:cxn>
              <a:cxn ang="T10">
                <a:pos x="T4" y="T5"/>
              </a:cxn>
              <a:cxn ang="T11">
                <a:pos x="T6" y="T7"/>
              </a:cxn>
            </a:cxnLst>
            <a:rect l="T12" t="T13" r="T14" b="T15"/>
            <a:pathLst>
              <a:path w="152" h="144">
                <a:moveTo>
                  <a:pt x="144" y="0"/>
                </a:moveTo>
                <a:cubicBezTo>
                  <a:pt x="72" y="16"/>
                  <a:pt x="0" y="32"/>
                  <a:pt x="0" y="48"/>
                </a:cubicBezTo>
                <a:cubicBezTo>
                  <a:pt x="0" y="64"/>
                  <a:pt x="136" y="80"/>
                  <a:pt x="144" y="96"/>
                </a:cubicBezTo>
                <a:cubicBezTo>
                  <a:pt x="152" y="112"/>
                  <a:pt x="64" y="128"/>
                  <a:pt x="48" y="144"/>
                </a:cubicBezTo>
              </a:path>
            </a:pathLst>
          </a:custGeom>
          <a:noFill/>
          <a:ln w="22225">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20657" name="Line 205"/>
          <p:cNvSpPr>
            <a:spLocks noChangeShapeType="1"/>
          </p:cNvSpPr>
          <p:nvPr/>
        </p:nvSpPr>
        <p:spPr bwMode="invGray">
          <a:xfrm flipV="1">
            <a:off x="1174751" y="4181475"/>
            <a:ext cx="270933" cy="228600"/>
          </a:xfrm>
          <a:prstGeom prst="line">
            <a:avLst/>
          </a:prstGeom>
          <a:noFill/>
          <a:ln w="15875">
            <a:solidFill>
              <a:srgbClr val="FFFFFF"/>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20658" name="Freeform 209"/>
          <p:cNvSpPr>
            <a:spLocks/>
          </p:cNvSpPr>
          <p:nvPr/>
        </p:nvSpPr>
        <p:spPr bwMode="auto">
          <a:xfrm rot="4146466">
            <a:off x="7669742" y="4538134"/>
            <a:ext cx="44450" cy="270933"/>
          </a:xfrm>
          <a:custGeom>
            <a:avLst/>
            <a:gdLst>
              <a:gd name="T0" fmla="*/ 2147483647 w 152"/>
              <a:gd name="T1" fmla="*/ 0 h 144"/>
              <a:gd name="T2" fmla="*/ 0 w 152"/>
              <a:gd name="T3" fmla="*/ 2147483647 h 144"/>
              <a:gd name="T4" fmla="*/ 2147483647 w 152"/>
              <a:gd name="T5" fmla="*/ 2147483647 h 144"/>
              <a:gd name="T6" fmla="*/ 2147483647 w 152"/>
              <a:gd name="T7" fmla="*/ 2147483647 h 144"/>
              <a:gd name="T8" fmla="*/ 0 60000 65536"/>
              <a:gd name="T9" fmla="*/ 0 60000 65536"/>
              <a:gd name="T10" fmla="*/ 0 60000 65536"/>
              <a:gd name="T11" fmla="*/ 0 60000 65536"/>
              <a:gd name="T12" fmla="*/ 0 w 152"/>
              <a:gd name="T13" fmla="*/ 0 h 144"/>
              <a:gd name="T14" fmla="*/ 152 w 152"/>
              <a:gd name="T15" fmla="*/ 144 h 144"/>
            </a:gdLst>
            <a:ahLst/>
            <a:cxnLst>
              <a:cxn ang="T8">
                <a:pos x="T0" y="T1"/>
              </a:cxn>
              <a:cxn ang="T9">
                <a:pos x="T2" y="T3"/>
              </a:cxn>
              <a:cxn ang="T10">
                <a:pos x="T4" y="T5"/>
              </a:cxn>
              <a:cxn ang="T11">
                <a:pos x="T6" y="T7"/>
              </a:cxn>
            </a:cxnLst>
            <a:rect l="T12" t="T13" r="T14" b="T15"/>
            <a:pathLst>
              <a:path w="152" h="144">
                <a:moveTo>
                  <a:pt x="144" y="0"/>
                </a:moveTo>
                <a:cubicBezTo>
                  <a:pt x="72" y="16"/>
                  <a:pt x="0" y="32"/>
                  <a:pt x="0" y="48"/>
                </a:cubicBezTo>
                <a:cubicBezTo>
                  <a:pt x="0" y="64"/>
                  <a:pt x="136" y="80"/>
                  <a:pt x="144" y="96"/>
                </a:cubicBezTo>
                <a:cubicBezTo>
                  <a:pt x="152" y="112"/>
                  <a:pt x="64" y="128"/>
                  <a:pt x="48" y="144"/>
                </a:cubicBezTo>
              </a:path>
            </a:pathLst>
          </a:custGeom>
          <a:noFill/>
          <a:ln w="31750">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20659" name="Line 210"/>
          <p:cNvSpPr>
            <a:spLocks noChangeShapeType="1"/>
          </p:cNvSpPr>
          <p:nvPr/>
        </p:nvSpPr>
        <p:spPr bwMode="invGray">
          <a:xfrm>
            <a:off x="6546852" y="4600575"/>
            <a:ext cx="994833" cy="76200"/>
          </a:xfrm>
          <a:prstGeom prst="line">
            <a:avLst/>
          </a:prstGeom>
          <a:noFill/>
          <a:ln w="15875">
            <a:solidFill>
              <a:srgbClr val="FFFFFF"/>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20660" name="Freeform 211"/>
          <p:cNvSpPr>
            <a:spLocks/>
          </p:cNvSpPr>
          <p:nvPr/>
        </p:nvSpPr>
        <p:spPr bwMode="auto">
          <a:xfrm rot="3502918">
            <a:off x="8738659" y="4595284"/>
            <a:ext cx="44450" cy="270933"/>
          </a:xfrm>
          <a:custGeom>
            <a:avLst/>
            <a:gdLst>
              <a:gd name="T0" fmla="*/ 2147483647 w 152"/>
              <a:gd name="T1" fmla="*/ 0 h 144"/>
              <a:gd name="T2" fmla="*/ 0 w 152"/>
              <a:gd name="T3" fmla="*/ 2147483647 h 144"/>
              <a:gd name="T4" fmla="*/ 2147483647 w 152"/>
              <a:gd name="T5" fmla="*/ 2147483647 h 144"/>
              <a:gd name="T6" fmla="*/ 2147483647 w 152"/>
              <a:gd name="T7" fmla="*/ 2147483647 h 144"/>
              <a:gd name="T8" fmla="*/ 0 60000 65536"/>
              <a:gd name="T9" fmla="*/ 0 60000 65536"/>
              <a:gd name="T10" fmla="*/ 0 60000 65536"/>
              <a:gd name="T11" fmla="*/ 0 60000 65536"/>
              <a:gd name="T12" fmla="*/ 0 w 152"/>
              <a:gd name="T13" fmla="*/ 0 h 144"/>
              <a:gd name="T14" fmla="*/ 152 w 152"/>
              <a:gd name="T15" fmla="*/ 144 h 144"/>
            </a:gdLst>
            <a:ahLst/>
            <a:cxnLst>
              <a:cxn ang="T8">
                <a:pos x="T0" y="T1"/>
              </a:cxn>
              <a:cxn ang="T9">
                <a:pos x="T2" y="T3"/>
              </a:cxn>
              <a:cxn ang="T10">
                <a:pos x="T4" y="T5"/>
              </a:cxn>
              <a:cxn ang="T11">
                <a:pos x="T6" y="T7"/>
              </a:cxn>
            </a:cxnLst>
            <a:rect l="T12" t="T13" r="T14" b="T15"/>
            <a:pathLst>
              <a:path w="152" h="144">
                <a:moveTo>
                  <a:pt x="144" y="0"/>
                </a:moveTo>
                <a:cubicBezTo>
                  <a:pt x="72" y="16"/>
                  <a:pt x="0" y="32"/>
                  <a:pt x="0" y="48"/>
                </a:cubicBezTo>
                <a:cubicBezTo>
                  <a:pt x="0" y="64"/>
                  <a:pt x="136" y="80"/>
                  <a:pt x="144" y="96"/>
                </a:cubicBezTo>
                <a:cubicBezTo>
                  <a:pt x="152" y="112"/>
                  <a:pt x="64" y="128"/>
                  <a:pt x="48" y="144"/>
                </a:cubicBezTo>
              </a:path>
            </a:pathLst>
          </a:custGeom>
          <a:noFill/>
          <a:ln w="31750">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20661" name="Line 212"/>
          <p:cNvSpPr>
            <a:spLocks noChangeShapeType="1"/>
          </p:cNvSpPr>
          <p:nvPr/>
        </p:nvSpPr>
        <p:spPr bwMode="invGray">
          <a:xfrm>
            <a:off x="7901518" y="4676775"/>
            <a:ext cx="603249" cy="76200"/>
          </a:xfrm>
          <a:prstGeom prst="line">
            <a:avLst/>
          </a:prstGeom>
          <a:noFill/>
          <a:ln w="15875">
            <a:solidFill>
              <a:srgbClr val="FFFFFF"/>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20662" name="Rectangle 213"/>
          <p:cNvSpPr>
            <a:spLocks noChangeArrowheads="1"/>
          </p:cNvSpPr>
          <p:nvPr/>
        </p:nvSpPr>
        <p:spPr bwMode="invGray">
          <a:xfrm>
            <a:off x="2347385" y="4333875"/>
            <a:ext cx="7239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2539" tIns="45458" rIns="92539" bIns="45458"/>
          <a:lstStyle/>
          <a:p>
            <a:pPr defTabSz="935038">
              <a:spcBef>
                <a:spcPct val="50000"/>
              </a:spcBef>
            </a:pPr>
            <a:r>
              <a:rPr lang="en-US" sz="1400">
                <a:solidFill>
                  <a:srgbClr val="4EFBFF"/>
                </a:solidFill>
              </a:rPr>
              <a:t>CD4</a:t>
            </a:r>
          </a:p>
        </p:txBody>
      </p:sp>
      <p:sp>
        <p:nvSpPr>
          <p:cNvPr id="20663" name="Rectangle 214"/>
          <p:cNvSpPr>
            <a:spLocks noChangeArrowheads="1"/>
          </p:cNvSpPr>
          <p:nvPr/>
        </p:nvSpPr>
        <p:spPr bwMode="invGray">
          <a:xfrm>
            <a:off x="2559051" y="3990975"/>
            <a:ext cx="827616"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2539" tIns="45458" rIns="92539" bIns="45458"/>
          <a:lstStyle/>
          <a:p>
            <a:pPr defTabSz="935038">
              <a:spcBef>
                <a:spcPct val="50000"/>
              </a:spcBef>
            </a:pPr>
            <a:r>
              <a:rPr lang="en-US" sz="1400">
                <a:solidFill>
                  <a:srgbClr val="4EFBFF"/>
                </a:solidFill>
              </a:rPr>
              <a:t>CCR5</a:t>
            </a:r>
          </a:p>
        </p:txBody>
      </p:sp>
      <p:sp>
        <p:nvSpPr>
          <p:cNvPr id="20664" name="Rectangle 215"/>
          <p:cNvSpPr>
            <a:spLocks noChangeArrowheads="1"/>
          </p:cNvSpPr>
          <p:nvPr/>
        </p:nvSpPr>
        <p:spPr bwMode="invGray">
          <a:xfrm>
            <a:off x="11199284" y="2819400"/>
            <a:ext cx="700616" cy="4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2539" tIns="45458" rIns="92539" bIns="45458"/>
          <a:lstStyle/>
          <a:p>
            <a:pPr defTabSz="935038">
              <a:spcBef>
                <a:spcPct val="50000"/>
              </a:spcBef>
            </a:pPr>
            <a:r>
              <a:rPr lang="en-US">
                <a:solidFill>
                  <a:srgbClr val="FFFFFF"/>
                </a:solidFill>
              </a:rPr>
              <a:t>HIV</a:t>
            </a:r>
          </a:p>
        </p:txBody>
      </p:sp>
      <p:sp>
        <p:nvSpPr>
          <p:cNvPr id="20665" name="Oval 216"/>
          <p:cNvSpPr>
            <a:spLocks noChangeAspect="1" noChangeArrowheads="1"/>
          </p:cNvSpPr>
          <p:nvPr/>
        </p:nvSpPr>
        <p:spPr bwMode="auto">
          <a:xfrm>
            <a:off x="9700685" y="5230814"/>
            <a:ext cx="86783" cy="73025"/>
          </a:xfrm>
          <a:prstGeom prst="ellipse">
            <a:avLst/>
          </a:prstGeom>
          <a:solidFill>
            <a:srgbClr val="606445"/>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20666" name="Oval 217"/>
          <p:cNvSpPr>
            <a:spLocks noChangeAspect="1" noChangeArrowheads="1"/>
          </p:cNvSpPr>
          <p:nvPr/>
        </p:nvSpPr>
        <p:spPr bwMode="auto">
          <a:xfrm>
            <a:off x="9630833" y="5192714"/>
            <a:ext cx="86784" cy="73025"/>
          </a:xfrm>
          <a:prstGeom prst="ellipse">
            <a:avLst/>
          </a:prstGeom>
          <a:solidFill>
            <a:srgbClr val="693F23"/>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20667" name="Oval 218"/>
          <p:cNvSpPr>
            <a:spLocks noChangeAspect="1" noChangeArrowheads="1"/>
          </p:cNvSpPr>
          <p:nvPr/>
        </p:nvSpPr>
        <p:spPr bwMode="auto">
          <a:xfrm>
            <a:off x="9755718" y="5162551"/>
            <a:ext cx="86783" cy="73025"/>
          </a:xfrm>
          <a:prstGeom prst="ellipse">
            <a:avLst/>
          </a:prstGeom>
          <a:solidFill>
            <a:srgbClr val="606445"/>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20668" name="Oval 219"/>
          <p:cNvSpPr>
            <a:spLocks noChangeAspect="1" noChangeArrowheads="1"/>
          </p:cNvSpPr>
          <p:nvPr/>
        </p:nvSpPr>
        <p:spPr bwMode="auto">
          <a:xfrm>
            <a:off x="9690100" y="5124451"/>
            <a:ext cx="86784" cy="73025"/>
          </a:xfrm>
          <a:prstGeom prst="ellipse">
            <a:avLst/>
          </a:prstGeom>
          <a:solidFill>
            <a:srgbClr val="693F23"/>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20669" name="Oval 220"/>
          <p:cNvSpPr>
            <a:spLocks noChangeAspect="1" noChangeArrowheads="1"/>
          </p:cNvSpPr>
          <p:nvPr/>
        </p:nvSpPr>
        <p:spPr bwMode="auto">
          <a:xfrm>
            <a:off x="9812867" y="5092701"/>
            <a:ext cx="84667" cy="73025"/>
          </a:xfrm>
          <a:prstGeom prst="ellipse">
            <a:avLst/>
          </a:prstGeom>
          <a:solidFill>
            <a:srgbClr val="606445"/>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20670" name="Oval 221"/>
          <p:cNvSpPr>
            <a:spLocks noChangeAspect="1" noChangeArrowheads="1"/>
          </p:cNvSpPr>
          <p:nvPr/>
        </p:nvSpPr>
        <p:spPr bwMode="auto">
          <a:xfrm>
            <a:off x="9745133" y="5060951"/>
            <a:ext cx="84667" cy="73025"/>
          </a:xfrm>
          <a:prstGeom prst="ellipse">
            <a:avLst/>
          </a:prstGeom>
          <a:solidFill>
            <a:srgbClr val="693F23"/>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20671" name="Oval 222"/>
          <p:cNvSpPr>
            <a:spLocks noChangeAspect="1" noChangeArrowheads="1"/>
          </p:cNvSpPr>
          <p:nvPr/>
        </p:nvSpPr>
        <p:spPr bwMode="auto">
          <a:xfrm>
            <a:off x="9859433" y="5029201"/>
            <a:ext cx="86784" cy="73025"/>
          </a:xfrm>
          <a:prstGeom prst="ellipse">
            <a:avLst/>
          </a:prstGeom>
          <a:solidFill>
            <a:srgbClr val="606445"/>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20672" name="Oval 223"/>
          <p:cNvSpPr>
            <a:spLocks noChangeAspect="1" noChangeArrowheads="1"/>
          </p:cNvSpPr>
          <p:nvPr/>
        </p:nvSpPr>
        <p:spPr bwMode="auto">
          <a:xfrm>
            <a:off x="9781118" y="4997451"/>
            <a:ext cx="86783" cy="73025"/>
          </a:xfrm>
          <a:prstGeom prst="ellipse">
            <a:avLst/>
          </a:prstGeom>
          <a:solidFill>
            <a:srgbClr val="693F23"/>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20673" name="Oval 224"/>
          <p:cNvSpPr>
            <a:spLocks noChangeAspect="1" noChangeArrowheads="1"/>
          </p:cNvSpPr>
          <p:nvPr/>
        </p:nvSpPr>
        <p:spPr bwMode="auto">
          <a:xfrm>
            <a:off x="9899651" y="4954589"/>
            <a:ext cx="86783" cy="73025"/>
          </a:xfrm>
          <a:prstGeom prst="ellipse">
            <a:avLst/>
          </a:prstGeom>
          <a:solidFill>
            <a:srgbClr val="606445"/>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20674" name="Oval 225"/>
          <p:cNvSpPr>
            <a:spLocks noChangeAspect="1" noChangeArrowheads="1"/>
          </p:cNvSpPr>
          <p:nvPr/>
        </p:nvSpPr>
        <p:spPr bwMode="auto">
          <a:xfrm>
            <a:off x="9829800" y="4926014"/>
            <a:ext cx="84667" cy="73025"/>
          </a:xfrm>
          <a:prstGeom prst="ellipse">
            <a:avLst/>
          </a:prstGeom>
          <a:solidFill>
            <a:srgbClr val="693F23"/>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20675" name="Oval 226"/>
          <p:cNvSpPr>
            <a:spLocks noChangeAspect="1" noChangeArrowheads="1"/>
          </p:cNvSpPr>
          <p:nvPr/>
        </p:nvSpPr>
        <p:spPr bwMode="auto">
          <a:xfrm>
            <a:off x="9948333" y="4873626"/>
            <a:ext cx="86784" cy="73025"/>
          </a:xfrm>
          <a:prstGeom prst="ellipse">
            <a:avLst/>
          </a:prstGeom>
          <a:solidFill>
            <a:srgbClr val="606445"/>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20676" name="Oval 227"/>
          <p:cNvSpPr>
            <a:spLocks noChangeAspect="1" noChangeArrowheads="1"/>
          </p:cNvSpPr>
          <p:nvPr/>
        </p:nvSpPr>
        <p:spPr bwMode="auto">
          <a:xfrm>
            <a:off x="9870018" y="4851401"/>
            <a:ext cx="86783" cy="73025"/>
          </a:xfrm>
          <a:prstGeom prst="ellipse">
            <a:avLst/>
          </a:prstGeom>
          <a:solidFill>
            <a:srgbClr val="693F23"/>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20677" name="Oval 228"/>
          <p:cNvSpPr>
            <a:spLocks noChangeAspect="1" noChangeArrowheads="1"/>
          </p:cNvSpPr>
          <p:nvPr/>
        </p:nvSpPr>
        <p:spPr bwMode="auto">
          <a:xfrm>
            <a:off x="9637185" y="5291139"/>
            <a:ext cx="86783" cy="73025"/>
          </a:xfrm>
          <a:prstGeom prst="ellipse">
            <a:avLst/>
          </a:prstGeom>
          <a:solidFill>
            <a:srgbClr val="606445"/>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20678" name="Oval 229"/>
          <p:cNvSpPr>
            <a:spLocks noChangeAspect="1" noChangeArrowheads="1"/>
          </p:cNvSpPr>
          <p:nvPr/>
        </p:nvSpPr>
        <p:spPr bwMode="auto">
          <a:xfrm>
            <a:off x="9563100" y="5253039"/>
            <a:ext cx="86784" cy="73025"/>
          </a:xfrm>
          <a:prstGeom prst="ellipse">
            <a:avLst/>
          </a:prstGeom>
          <a:solidFill>
            <a:srgbClr val="693F23"/>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20679" name="Oval 230"/>
          <p:cNvSpPr>
            <a:spLocks noChangeAspect="1" noChangeArrowheads="1"/>
          </p:cNvSpPr>
          <p:nvPr/>
        </p:nvSpPr>
        <p:spPr bwMode="auto">
          <a:xfrm>
            <a:off x="9575800" y="5348289"/>
            <a:ext cx="84667" cy="73025"/>
          </a:xfrm>
          <a:prstGeom prst="ellipse">
            <a:avLst/>
          </a:prstGeom>
          <a:solidFill>
            <a:srgbClr val="606445"/>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20680" name="Freeform 231"/>
          <p:cNvSpPr>
            <a:spLocks/>
          </p:cNvSpPr>
          <p:nvPr/>
        </p:nvSpPr>
        <p:spPr bwMode="auto">
          <a:xfrm rot="4206109">
            <a:off x="9634008" y="4827059"/>
            <a:ext cx="44450" cy="270933"/>
          </a:xfrm>
          <a:custGeom>
            <a:avLst/>
            <a:gdLst>
              <a:gd name="T0" fmla="*/ 2147483647 w 152"/>
              <a:gd name="T1" fmla="*/ 0 h 144"/>
              <a:gd name="T2" fmla="*/ 0 w 152"/>
              <a:gd name="T3" fmla="*/ 2147483647 h 144"/>
              <a:gd name="T4" fmla="*/ 2147483647 w 152"/>
              <a:gd name="T5" fmla="*/ 2147483647 h 144"/>
              <a:gd name="T6" fmla="*/ 2147483647 w 152"/>
              <a:gd name="T7" fmla="*/ 2147483647 h 144"/>
              <a:gd name="T8" fmla="*/ 0 60000 65536"/>
              <a:gd name="T9" fmla="*/ 0 60000 65536"/>
              <a:gd name="T10" fmla="*/ 0 60000 65536"/>
              <a:gd name="T11" fmla="*/ 0 60000 65536"/>
              <a:gd name="T12" fmla="*/ 0 w 152"/>
              <a:gd name="T13" fmla="*/ 0 h 144"/>
              <a:gd name="T14" fmla="*/ 152 w 152"/>
              <a:gd name="T15" fmla="*/ 144 h 144"/>
            </a:gdLst>
            <a:ahLst/>
            <a:cxnLst>
              <a:cxn ang="T8">
                <a:pos x="T0" y="T1"/>
              </a:cxn>
              <a:cxn ang="T9">
                <a:pos x="T2" y="T3"/>
              </a:cxn>
              <a:cxn ang="T10">
                <a:pos x="T4" y="T5"/>
              </a:cxn>
              <a:cxn ang="T11">
                <a:pos x="T6" y="T7"/>
              </a:cxn>
            </a:cxnLst>
            <a:rect l="T12" t="T13" r="T14" b="T15"/>
            <a:pathLst>
              <a:path w="152" h="144">
                <a:moveTo>
                  <a:pt x="144" y="0"/>
                </a:moveTo>
                <a:cubicBezTo>
                  <a:pt x="72" y="16"/>
                  <a:pt x="0" y="32"/>
                  <a:pt x="0" y="48"/>
                </a:cubicBezTo>
                <a:cubicBezTo>
                  <a:pt x="0" y="64"/>
                  <a:pt x="136" y="80"/>
                  <a:pt x="144" y="96"/>
                </a:cubicBezTo>
                <a:cubicBezTo>
                  <a:pt x="152" y="112"/>
                  <a:pt x="64" y="128"/>
                  <a:pt x="48" y="144"/>
                </a:cubicBezTo>
              </a:path>
            </a:pathLst>
          </a:custGeom>
          <a:noFill/>
          <a:ln w="31750">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20681" name="Oval 232"/>
          <p:cNvSpPr>
            <a:spLocks noChangeAspect="1" noChangeArrowheads="1"/>
          </p:cNvSpPr>
          <p:nvPr/>
        </p:nvSpPr>
        <p:spPr bwMode="auto">
          <a:xfrm>
            <a:off x="9980085" y="4806951"/>
            <a:ext cx="86783" cy="73025"/>
          </a:xfrm>
          <a:prstGeom prst="ellipse">
            <a:avLst/>
          </a:prstGeom>
          <a:solidFill>
            <a:srgbClr val="606445"/>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20682" name="Oval 233"/>
          <p:cNvSpPr>
            <a:spLocks noChangeAspect="1" noChangeArrowheads="1"/>
          </p:cNvSpPr>
          <p:nvPr/>
        </p:nvSpPr>
        <p:spPr bwMode="auto">
          <a:xfrm>
            <a:off x="9908118" y="4778376"/>
            <a:ext cx="86783" cy="73025"/>
          </a:xfrm>
          <a:prstGeom prst="ellipse">
            <a:avLst/>
          </a:prstGeom>
          <a:solidFill>
            <a:srgbClr val="693F23"/>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20683" name="Oval 234"/>
          <p:cNvSpPr>
            <a:spLocks noChangeAspect="1" noChangeArrowheads="1"/>
          </p:cNvSpPr>
          <p:nvPr/>
        </p:nvSpPr>
        <p:spPr bwMode="auto">
          <a:xfrm>
            <a:off x="8849785" y="5464176"/>
            <a:ext cx="86783" cy="73025"/>
          </a:xfrm>
          <a:prstGeom prst="ellipse">
            <a:avLst/>
          </a:prstGeom>
          <a:solidFill>
            <a:srgbClr val="848B60"/>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20684" name="Oval 235"/>
          <p:cNvSpPr>
            <a:spLocks noChangeAspect="1" noChangeArrowheads="1"/>
          </p:cNvSpPr>
          <p:nvPr/>
        </p:nvSpPr>
        <p:spPr bwMode="auto">
          <a:xfrm>
            <a:off x="8760885" y="5470526"/>
            <a:ext cx="86783" cy="73025"/>
          </a:xfrm>
          <a:prstGeom prst="ellipse">
            <a:avLst/>
          </a:prstGeom>
          <a:solidFill>
            <a:srgbClr val="606445"/>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20685" name="Oval 236"/>
          <p:cNvSpPr>
            <a:spLocks noChangeAspect="1" noChangeArrowheads="1"/>
          </p:cNvSpPr>
          <p:nvPr/>
        </p:nvSpPr>
        <p:spPr bwMode="auto">
          <a:xfrm>
            <a:off x="8669867" y="5480051"/>
            <a:ext cx="86784" cy="73025"/>
          </a:xfrm>
          <a:prstGeom prst="ellipse">
            <a:avLst/>
          </a:prstGeom>
          <a:solidFill>
            <a:srgbClr val="693F23"/>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20686" name="Oval 237"/>
          <p:cNvSpPr>
            <a:spLocks noChangeAspect="1" noChangeArrowheads="1"/>
          </p:cNvSpPr>
          <p:nvPr/>
        </p:nvSpPr>
        <p:spPr bwMode="auto">
          <a:xfrm rot="-7891906">
            <a:off x="8819621" y="4858280"/>
            <a:ext cx="73025" cy="84667"/>
          </a:xfrm>
          <a:prstGeom prst="ellipse">
            <a:avLst/>
          </a:prstGeom>
          <a:solidFill>
            <a:srgbClr val="693F23"/>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20687" name="Oval 238"/>
          <p:cNvSpPr>
            <a:spLocks noChangeAspect="1" noChangeArrowheads="1"/>
          </p:cNvSpPr>
          <p:nvPr/>
        </p:nvSpPr>
        <p:spPr bwMode="auto">
          <a:xfrm rot="-7891906">
            <a:off x="8890530" y="4895322"/>
            <a:ext cx="73025" cy="86783"/>
          </a:xfrm>
          <a:prstGeom prst="ellipse">
            <a:avLst/>
          </a:prstGeom>
          <a:solidFill>
            <a:srgbClr val="606445"/>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20688" name="Line 239"/>
          <p:cNvSpPr>
            <a:spLocks noChangeShapeType="1"/>
          </p:cNvSpPr>
          <p:nvPr/>
        </p:nvSpPr>
        <p:spPr bwMode="invGray">
          <a:xfrm rot="1745749" flipV="1">
            <a:off x="9031818" y="5095875"/>
            <a:ext cx="285749" cy="152400"/>
          </a:xfrm>
          <a:prstGeom prst="line">
            <a:avLst/>
          </a:prstGeom>
          <a:noFill/>
          <a:ln w="15875">
            <a:solidFill>
              <a:srgbClr val="FFFFFF"/>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20689" name="Rectangle 240"/>
          <p:cNvSpPr>
            <a:spLocks noChangeArrowheads="1"/>
          </p:cNvSpPr>
          <p:nvPr/>
        </p:nvSpPr>
        <p:spPr bwMode="invGray">
          <a:xfrm>
            <a:off x="6584952" y="4899025"/>
            <a:ext cx="857249"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2539" tIns="45458" rIns="92539" bIns="45458" anchor="ctr"/>
          <a:lstStyle/>
          <a:p>
            <a:pPr algn="ctr" defTabSz="935038">
              <a:spcBef>
                <a:spcPct val="50000"/>
              </a:spcBef>
            </a:pPr>
            <a:r>
              <a:rPr lang="en-US" sz="1200">
                <a:solidFill>
                  <a:srgbClr val="FFFFFF"/>
                </a:solidFill>
              </a:rPr>
              <a:t> mRNA</a:t>
            </a:r>
          </a:p>
        </p:txBody>
      </p:sp>
      <p:sp>
        <p:nvSpPr>
          <p:cNvPr id="20690" name="Freeform 241"/>
          <p:cNvSpPr>
            <a:spLocks/>
          </p:cNvSpPr>
          <p:nvPr/>
        </p:nvSpPr>
        <p:spPr bwMode="auto">
          <a:xfrm rot="3502918">
            <a:off x="9009592" y="4563534"/>
            <a:ext cx="44450" cy="270933"/>
          </a:xfrm>
          <a:custGeom>
            <a:avLst/>
            <a:gdLst>
              <a:gd name="T0" fmla="*/ 2147483647 w 152"/>
              <a:gd name="T1" fmla="*/ 0 h 144"/>
              <a:gd name="T2" fmla="*/ 0 w 152"/>
              <a:gd name="T3" fmla="*/ 2147483647 h 144"/>
              <a:gd name="T4" fmla="*/ 2147483647 w 152"/>
              <a:gd name="T5" fmla="*/ 2147483647 h 144"/>
              <a:gd name="T6" fmla="*/ 2147483647 w 152"/>
              <a:gd name="T7" fmla="*/ 2147483647 h 144"/>
              <a:gd name="T8" fmla="*/ 0 60000 65536"/>
              <a:gd name="T9" fmla="*/ 0 60000 65536"/>
              <a:gd name="T10" fmla="*/ 0 60000 65536"/>
              <a:gd name="T11" fmla="*/ 0 60000 65536"/>
              <a:gd name="T12" fmla="*/ 0 w 152"/>
              <a:gd name="T13" fmla="*/ 0 h 144"/>
              <a:gd name="T14" fmla="*/ 152 w 152"/>
              <a:gd name="T15" fmla="*/ 144 h 144"/>
            </a:gdLst>
            <a:ahLst/>
            <a:cxnLst>
              <a:cxn ang="T8">
                <a:pos x="T0" y="T1"/>
              </a:cxn>
              <a:cxn ang="T9">
                <a:pos x="T2" y="T3"/>
              </a:cxn>
              <a:cxn ang="T10">
                <a:pos x="T4" y="T5"/>
              </a:cxn>
              <a:cxn ang="T11">
                <a:pos x="T6" y="T7"/>
              </a:cxn>
            </a:cxnLst>
            <a:rect l="T12" t="T13" r="T14" b="T15"/>
            <a:pathLst>
              <a:path w="152" h="144">
                <a:moveTo>
                  <a:pt x="144" y="0"/>
                </a:moveTo>
                <a:cubicBezTo>
                  <a:pt x="72" y="16"/>
                  <a:pt x="0" y="32"/>
                  <a:pt x="0" y="48"/>
                </a:cubicBezTo>
                <a:cubicBezTo>
                  <a:pt x="0" y="64"/>
                  <a:pt x="136" y="80"/>
                  <a:pt x="144" y="96"/>
                </a:cubicBezTo>
                <a:cubicBezTo>
                  <a:pt x="152" y="112"/>
                  <a:pt x="64" y="128"/>
                  <a:pt x="48" y="144"/>
                </a:cubicBezTo>
              </a:path>
            </a:pathLst>
          </a:custGeom>
          <a:noFill/>
          <a:ln w="31750">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20691" name="Freeform 242"/>
          <p:cNvSpPr>
            <a:spLocks/>
          </p:cNvSpPr>
          <p:nvPr/>
        </p:nvSpPr>
        <p:spPr bwMode="auto">
          <a:xfrm rot="3502918">
            <a:off x="9686926" y="4684184"/>
            <a:ext cx="44450" cy="270933"/>
          </a:xfrm>
          <a:custGeom>
            <a:avLst/>
            <a:gdLst>
              <a:gd name="T0" fmla="*/ 2147483647 w 152"/>
              <a:gd name="T1" fmla="*/ 0 h 144"/>
              <a:gd name="T2" fmla="*/ 0 w 152"/>
              <a:gd name="T3" fmla="*/ 2147483647 h 144"/>
              <a:gd name="T4" fmla="*/ 2147483647 w 152"/>
              <a:gd name="T5" fmla="*/ 2147483647 h 144"/>
              <a:gd name="T6" fmla="*/ 2147483647 w 152"/>
              <a:gd name="T7" fmla="*/ 2147483647 h 144"/>
              <a:gd name="T8" fmla="*/ 0 60000 65536"/>
              <a:gd name="T9" fmla="*/ 0 60000 65536"/>
              <a:gd name="T10" fmla="*/ 0 60000 65536"/>
              <a:gd name="T11" fmla="*/ 0 60000 65536"/>
              <a:gd name="T12" fmla="*/ 0 w 152"/>
              <a:gd name="T13" fmla="*/ 0 h 144"/>
              <a:gd name="T14" fmla="*/ 152 w 152"/>
              <a:gd name="T15" fmla="*/ 144 h 144"/>
            </a:gdLst>
            <a:ahLst/>
            <a:cxnLst>
              <a:cxn ang="T8">
                <a:pos x="T0" y="T1"/>
              </a:cxn>
              <a:cxn ang="T9">
                <a:pos x="T2" y="T3"/>
              </a:cxn>
              <a:cxn ang="T10">
                <a:pos x="T4" y="T5"/>
              </a:cxn>
              <a:cxn ang="T11">
                <a:pos x="T6" y="T7"/>
              </a:cxn>
            </a:cxnLst>
            <a:rect l="T12" t="T13" r="T14" b="T15"/>
            <a:pathLst>
              <a:path w="152" h="144">
                <a:moveTo>
                  <a:pt x="144" y="0"/>
                </a:moveTo>
                <a:cubicBezTo>
                  <a:pt x="72" y="16"/>
                  <a:pt x="0" y="32"/>
                  <a:pt x="0" y="48"/>
                </a:cubicBezTo>
                <a:cubicBezTo>
                  <a:pt x="0" y="64"/>
                  <a:pt x="136" y="80"/>
                  <a:pt x="144" y="96"/>
                </a:cubicBezTo>
                <a:cubicBezTo>
                  <a:pt x="152" y="112"/>
                  <a:pt x="64" y="128"/>
                  <a:pt x="48" y="144"/>
                </a:cubicBezTo>
              </a:path>
            </a:pathLst>
          </a:custGeom>
          <a:noFill/>
          <a:ln w="31750">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20692" name="Oval 243"/>
          <p:cNvSpPr>
            <a:spLocks noChangeAspect="1" noChangeArrowheads="1"/>
          </p:cNvSpPr>
          <p:nvPr/>
        </p:nvSpPr>
        <p:spPr bwMode="auto">
          <a:xfrm>
            <a:off x="9501718" y="5311776"/>
            <a:ext cx="86783" cy="73025"/>
          </a:xfrm>
          <a:prstGeom prst="ellipse">
            <a:avLst/>
          </a:prstGeom>
          <a:solidFill>
            <a:srgbClr val="693F23"/>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20693" name="Oval 244"/>
          <p:cNvSpPr>
            <a:spLocks noChangeAspect="1" noChangeArrowheads="1"/>
          </p:cNvSpPr>
          <p:nvPr/>
        </p:nvSpPr>
        <p:spPr bwMode="auto">
          <a:xfrm>
            <a:off x="9584268" y="5167313"/>
            <a:ext cx="65617" cy="55562"/>
          </a:xfrm>
          <a:prstGeom prst="ellipse">
            <a:avLst/>
          </a:prstGeom>
          <a:solidFill>
            <a:srgbClr val="79BB67"/>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20694" name="Oval 245"/>
          <p:cNvSpPr>
            <a:spLocks noChangeAspect="1" noChangeArrowheads="1"/>
          </p:cNvSpPr>
          <p:nvPr/>
        </p:nvSpPr>
        <p:spPr bwMode="auto">
          <a:xfrm>
            <a:off x="9641417" y="5105401"/>
            <a:ext cx="65616" cy="55563"/>
          </a:xfrm>
          <a:prstGeom prst="ellipse">
            <a:avLst/>
          </a:prstGeom>
          <a:solidFill>
            <a:srgbClr val="79BB67"/>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20695" name="Oval 246"/>
          <p:cNvSpPr>
            <a:spLocks noChangeAspect="1" noChangeArrowheads="1"/>
          </p:cNvSpPr>
          <p:nvPr/>
        </p:nvSpPr>
        <p:spPr bwMode="auto">
          <a:xfrm>
            <a:off x="9694334" y="5038726"/>
            <a:ext cx="65617" cy="55563"/>
          </a:xfrm>
          <a:prstGeom prst="ellipse">
            <a:avLst/>
          </a:prstGeom>
          <a:solidFill>
            <a:srgbClr val="79BB67"/>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20696" name="Oval 247"/>
          <p:cNvSpPr>
            <a:spLocks noChangeAspect="1" noChangeArrowheads="1"/>
          </p:cNvSpPr>
          <p:nvPr/>
        </p:nvSpPr>
        <p:spPr bwMode="auto">
          <a:xfrm>
            <a:off x="9734551" y="4975226"/>
            <a:ext cx="65616" cy="55563"/>
          </a:xfrm>
          <a:prstGeom prst="ellipse">
            <a:avLst/>
          </a:prstGeom>
          <a:solidFill>
            <a:srgbClr val="79BB67"/>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20697" name="Oval 248"/>
          <p:cNvSpPr>
            <a:spLocks noChangeAspect="1" noChangeArrowheads="1"/>
          </p:cNvSpPr>
          <p:nvPr/>
        </p:nvSpPr>
        <p:spPr bwMode="auto">
          <a:xfrm>
            <a:off x="9776884" y="4903788"/>
            <a:ext cx="65616" cy="55562"/>
          </a:xfrm>
          <a:prstGeom prst="ellipse">
            <a:avLst/>
          </a:prstGeom>
          <a:solidFill>
            <a:srgbClr val="79BB67"/>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20698" name="Oval 249"/>
          <p:cNvSpPr>
            <a:spLocks noChangeAspect="1" noChangeArrowheads="1"/>
          </p:cNvSpPr>
          <p:nvPr/>
        </p:nvSpPr>
        <p:spPr bwMode="auto">
          <a:xfrm>
            <a:off x="9823451" y="4829176"/>
            <a:ext cx="65616" cy="55563"/>
          </a:xfrm>
          <a:prstGeom prst="ellipse">
            <a:avLst/>
          </a:prstGeom>
          <a:solidFill>
            <a:srgbClr val="79BB67"/>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20699" name="Oval 250"/>
          <p:cNvSpPr>
            <a:spLocks noChangeAspect="1" noChangeArrowheads="1"/>
          </p:cNvSpPr>
          <p:nvPr/>
        </p:nvSpPr>
        <p:spPr bwMode="auto">
          <a:xfrm>
            <a:off x="9516534" y="5226051"/>
            <a:ext cx="65617" cy="55563"/>
          </a:xfrm>
          <a:prstGeom prst="ellipse">
            <a:avLst/>
          </a:prstGeom>
          <a:solidFill>
            <a:srgbClr val="79BB67"/>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20700" name="Oval 251"/>
          <p:cNvSpPr>
            <a:spLocks noChangeAspect="1" noChangeArrowheads="1"/>
          </p:cNvSpPr>
          <p:nvPr/>
        </p:nvSpPr>
        <p:spPr bwMode="auto">
          <a:xfrm>
            <a:off x="9853084" y="4756151"/>
            <a:ext cx="65616" cy="55563"/>
          </a:xfrm>
          <a:prstGeom prst="ellipse">
            <a:avLst/>
          </a:prstGeom>
          <a:solidFill>
            <a:srgbClr val="79BB67"/>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20701" name="Oval 252"/>
          <p:cNvSpPr>
            <a:spLocks noChangeAspect="1" noChangeArrowheads="1"/>
          </p:cNvSpPr>
          <p:nvPr/>
        </p:nvSpPr>
        <p:spPr bwMode="auto">
          <a:xfrm>
            <a:off x="9442451" y="5284788"/>
            <a:ext cx="65616" cy="55562"/>
          </a:xfrm>
          <a:prstGeom prst="ellipse">
            <a:avLst/>
          </a:prstGeom>
          <a:solidFill>
            <a:srgbClr val="79BB67"/>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20702" name="Oval 253"/>
          <p:cNvSpPr>
            <a:spLocks noChangeAspect="1" noChangeArrowheads="1"/>
          </p:cNvSpPr>
          <p:nvPr/>
        </p:nvSpPr>
        <p:spPr bwMode="auto">
          <a:xfrm>
            <a:off x="8750301" y="4829176"/>
            <a:ext cx="65617" cy="55563"/>
          </a:xfrm>
          <a:prstGeom prst="ellipse">
            <a:avLst/>
          </a:prstGeom>
          <a:solidFill>
            <a:srgbClr val="79BB67"/>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20703" name="Oval 254"/>
          <p:cNvSpPr>
            <a:spLocks noChangeAspect="1" noChangeArrowheads="1"/>
          </p:cNvSpPr>
          <p:nvPr/>
        </p:nvSpPr>
        <p:spPr bwMode="auto">
          <a:xfrm rot="-7891906">
            <a:off x="8712730" y="4979460"/>
            <a:ext cx="73025" cy="86783"/>
          </a:xfrm>
          <a:prstGeom prst="ellipse">
            <a:avLst/>
          </a:prstGeom>
          <a:solidFill>
            <a:srgbClr val="693F23"/>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20704" name="Oval 255"/>
          <p:cNvSpPr>
            <a:spLocks noChangeAspect="1" noChangeArrowheads="1"/>
          </p:cNvSpPr>
          <p:nvPr/>
        </p:nvSpPr>
        <p:spPr bwMode="auto">
          <a:xfrm rot="-7891906">
            <a:off x="8786813" y="5006446"/>
            <a:ext cx="73025" cy="86784"/>
          </a:xfrm>
          <a:prstGeom prst="ellipse">
            <a:avLst/>
          </a:prstGeom>
          <a:solidFill>
            <a:srgbClr val="606445"/>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20705" name="Oval 256"/>
          <p:cNvSpPr>
            <a:spLocks noChangeAspect="1" noChangeArrowheads="1"/>
          </p:cNvSpPr>
          <p:nvPr/>
        </p:nvSpPr>
        <p:spPr bwMode="auto">
          <a:xfrm>
            <a:off x="8646584" y="4959351"/>
            <a:ext cx="65616" cy="55563"/>
          </a:xfrm>
          <a:prstGeom prst="ellipse">
            <a:avLst/>
          </a:prstGeom>
          <a:solidFill>
            <a:srgbClr val="79BB67"/>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20706" name="Oval 257"/>
          <p:cNvSpPr>
            <a:spLocks noChangeAspect="1" noChangeArrowheads="1"/>
          </p:cNvSpPr>
          <p:nvPr/>
        </p:nvSpPr>
        <p:spPr bwMode="auto">
          <a:xfrm rot="-7891906">
            <a:off x="8667221" y="5150380"/>
            <a:ext cx="73025" cy="84667"/>
          </a:xfrm>
          <a:prstGeom prst="ellipse">
            <a:avLst/>
          </a:prstGeom>
          <a:solidFill>
            <a:srgbClr val="693F23"/>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20707" name="Oval 258"/>
          <p:cNvSpPr>
            <a:spLocks noChangeAspect="1" noChangeArrowheads="1"/>
          </p:cNvSpPr>
          <p:nvPr/>
        </p:nvSpPr>
        <p:spPr bwMode="auto">
          <a:xfrm rot="-7891906">
            <a:off x="8748713" y="5166784"/>
            <a:ext cx="73025" cy="86784"/>
          </a:xfrm>
          <a:prstGeom prst="ellipse">
            <a:avLst/>
          </a:prstGeom>
          <a:solidFill>
            <a:srgbClr val="606445"/>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20708" name="Oval 259"/>
          <p:cNvSpPr>
            <a:spLocks noChangeAspect="1" noChangeArrowheads="1"/>
          </p:cNvSpPr>
          <p:nvPr/>
        </p:nvSpPr>
        <p:spPr bwMode="auto">
          <a:xfrm>
            <a:off x="8593667" y="5145088"/>
            <a:ext cx="67733" cy="55562"/>
          </a:xfrm>
          <a:prstGeom prst="ellipse">
            <a:avLst/>
          </a:prstGeom>
          <a:solidFill>
            <a:srgbClr val="79BB67"/>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20709" name="Oval 260"/>
          <p:cNvSpPr>
            <a:spLocks noChangeAspect="1" noChangeArrowheads="1"/>
          </p:cNvSpPr>
          <p:nvPr/>
        </p:nvSpPr>
        <p:spPr bwMode="auto">
          <a:xfrm>
            <a:off x="8600017" y="5489576"/>
            <a:ext cx="65616" cy="55563"/>
          </a:xfrm>
          <a:prstGeom prst="ellipse">
            <a:avLst/>
          </a:prstGeom>
          <a:solidFill>
            <a:srgbClr val="79BB67"/>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20710" name="Oval 261"/>
          <p:cNvSpPr>
            <a:spLocks noChangeAspect="1" noChangeArrowheads="1"/>
          </p:cNvSpPr>
          <p:nvPr/>
        </p:nvSpPr>
        <p:spPr bwMode="auto">
          <a:xfrm>
            <a:off x="8875185" y="5594351"/>
            <a:ext cx="86783" cy="73025"/>
          </a:xfrm>
          <a:prstGeom prst="ellipse">
            <a:avLst/>
          </a:prstGeom>
          <a:solidFill>
            <a:srgbClr val="848B60"/>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20711" name="Oval 262"/>
          <p:cNvSpPr>
            <a:spLocks noChangeAspect="1" noChangeArrowheads="1"/>
          </p:cNvSpPr>
          <p:nvPr/>
        </p:nvSpPr>
        <p:spPr bwMode="auto">
          <a:xfrm>
            <a:off x="8790518" y="5602289"/>
            <a:ext cx="86783" cy="73025"/>
          </a:xfrm>
          <a:prstGeom prst="ellipse">
            <a:avLst/>
          </a:prstGeom>
          <a:solidFill>
            <a:srgbClr val="606445"/>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20712" name="Oval 263"/>
          <p:cNvSpPr>
            <a:spLocks noChangeAspect="1" noChangeArrowheads="1"/>
          </p:cNvSpPr>
          <p:nvPr/>
        </p:nvSpPr>
        <p:spPr bwMode="auto">
          <a:xfrm>
            <a:off x="8701618" y="5616576"/>
            <a:ext cx="86783" cy="73025"/>
          </a:xfrm>
          <a:prstGeom prst="ellipse">
            <a:avLst/>
          </a:prstGeom>
          <a:solidFill>
            <a:srgbClr val="693F23"/>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20713" name="Oval 264"/>
          <p:cNvSpPr>
            <a:spLocks noChangeAspect="1" noChangeArrowheads="1"/>
          </p:cNvSpPr>
          <p:nvPr/>
        </p:nvSpPr>
        <p:spPr bwMode="auto">
          <a:xfrm>
            <a:off x="8633884" y="5634038"/>
            <a:ext cx="65616" cy="55562"/>
          </a:xfrm>
          <a:prstGeom prst="ellipse">
            <a:avLst/>
          </a:prstGeom>
          <a:solidFill>
            <a:srgbClr val="79BB67"/>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20714" name="Oval 265"/>
          <p:cNvSpPr>
            <a:spLocks noChangeAspect="1" noChangeArrowheads="1"/>
          </p:cNvSpPr>
          <p:nvPr/>
        </p:nvSpPr>
        <p:spPr bwMode="auto">
          <a:xfrm>
            <a:off x="8826500" y="5329239"/>
            <a:ext cx="86784" cy="73025"/>
          </a:xfrm>
          <a:prstGeom prst="ellipse">
            <a:avLst/>
          </a:prstGeom>
          <a:solidFill>
            <a:srgbClr val="848B60"/>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20715" name="Oval 266"/>
          <p:cNvSpPr>
            <a:spLocks noChangeAspect="1" noChangeArrowheads="1"/>
          </p:cNvSpPr>
          <p:nvPr/>
        </p:nvSpPr>
        <p:spPr bwMode="auto">
          <a:xfrm>
            <a:off x="8741833" y="5324476"/>
            <a:ext cx="86784" cy="73025"/>
          </a:xfrm>
          <a:prstGeom prst="ellipse">
            <a:avLst/>
          </a:prstGeom>
          <a:solidFill>
            <a:srgbClr val="606445"/>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20716" name="Oval 267"/>
          <p:cNvSpPr>
            <a:spLocks noChangeAspect="1" noChangeArrowheads="1"/>
          </p:cNvSpPr>
          <p:nvPr/>
        </p:nvSpPr>
        <p:spPr bwMode="auto">
          <a:xfrm>
            <a:off x="8659285" y="5305426"/>
            <a:ext cx="86783" cy="73025"/>
          </a:xfrm>
          <a:prstGeom prst="ellipse">
            <a:avLst/>
          </a:prstGeom>
          <a:solidFill>
            <a:srgbClr val="693F23"/>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20717" name="Oval 268"/>
          <p:cNvSpPr>
            <a:spLocks noChangeAspect="1" noChangeArrowheads="1"/>
          </p:cNvSpPr>
          <p:nvPr/>
        </p:nvSpPr>
        <p:spPr bwMode="auto">
          <a:xfrm>
            <a:off x="8587317" y="5300663"/>
            <a:ext cx="65616" cy="55562"/>
          </a:xfrm>
          <a:prstGeom prst="ellipse">
            <a:avLst/>
          </a:prstGeom>
          <a:solidFill>
            <a:srgbClr val="79BB67"/>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20718" name="Line 269"/>
          <p:cNvSpPr>
            <a:spLocks noChangeShapeType="1"/>
          </p:cNvSpPr>
          <p:nvPr/>
        </p:nvSpPr>
        <p:spPr bwMode="invGray">
          <a:xfrm rot="-558366">
            <a:off x="7617884" y="4943476"/>
            <a:ext cx="903816" cy="301625"/>
          </a:xfrm>
          <a:prstGeom prst="line">
            <a:avLst/>
          </a:prstGeom>
          <a:noFill/>
          <a:ln w="15875">
            <a:solidFill>
              <a:srgbClr val="FFFFFF"/>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20719" name="Rectangle 270"/>
          <p:cNvSpPr>
            <a:spLocks noChangeArrowheads="1"/>
          </p:cNvSpPr>
          <p:nvPr/>
        </p:nvSpPr>
        <p:spPr bwMode="invGray">
          <a:xfrm>
            <a:off x="8443385" y="5680075"/>
            <a:ext cx="696383"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2539" tIns="45458" rIns="92539" bIns="45458" anchor="ctr"/>
          <a:lstStyle/>
          <a:p>
            <a:pPr algn="ctr" defTabSz="935038">
              <a:spcBef>
                <a:spcPct val="50000"/>
              </a:spcBef>
            </a:pPr>
            <a:r>
              <a:rPr lang="en-US" sz="1200">
                <a:solidFill>
                  <a:srgbClr val="FFFFFF"/>
                </a:solidFill>
              </a:rPr>
              <a:t>Gag</a:t>
            </a:r>
          </a:p>
        </p:txBody>
      </p:sp>
      <p:sp>
        <p:nvSpPr>
          <p:cNvPr id="20720" name="AutoShape 271"/>
          <p:cNvSpPr>
            <a:spLocks noChangeArrowheads="1"/>
          </p:cNvSpPr>
          <p:nvPr/>
        </p:nvSpPr>
        <p:spPr bwMode="auto">
          <a:xfrm>
            <a:off x="7406218" y="5629275"/>
            <a:ext cx="941916" cy="76200"/>
          </a:xfrm>
          <a:prstGeom prst="flowChartDisplay">
            <a:avLst/>
          </a:prstGeom>
          <a:gradFill rotWithShape="0">
            <a:gsLst>
              <a:gs pos="0">
                <a:srgbClr val="532900"/>
              </a:gs>
              <a:gs pos="100000">
                <a:srgbClr val="B35800"/>
              </a:gs>
            </a:gsLst>
            <a:path path="rect">
              <a:fillToRect l="50000" t="50000" r="50000" b="50000"/>
            </a:path>
          </a:gradFill>
          <a:ln w="3175">
            <a:solidFill>
              <a:schemeClr val="tx1"/>
            </a:solidFill>
            <a:miter lim="800000"/>
            <a:headEnd/>
            <a:tailEnd/>
          </a:ln>
        </p:spPr>
        <p:txBody>
          <a:bodyPr wrap="none" anchor="ctr"/>
          <a:lstStyle/>
          <a:p>
            <a:endParaRPr lang="fr-FR">
              <a:latin typeface="Calibri" pitchFamily="34" charset="0"/>
            </a:endParaRPr>
          </a:p>
        </p:txBody>
      </p:sp>
      <p:sp>
        <p:nvSpPr>
          <p:cNvPr id="20721" name="AutoShape 272"/>
          <p:cNvSpPr>
            <a:spLocks noChangeArrowheads="1"/>
          </p:cNvSpPr>
          <p:nvPr/>
        </p:nvSpPr>
        <p:spPr bwMode="auto">
          <a:xfrm>
            <a:off x="7224185" y="5781675"/>
            <a:ext cx="944033" cy="76200"/>
          </a:xfrm>
          <a:prstGeom prst="flowChartDisplay">
            <a:avLst/>
          </a:prstGeom>
          <a:gradFill rotWithShape="0">
            <a:gsLst>
              <a:gs pos="0">
                <a:srgbClr val="532900"/>
              </a:gs>
              <a:gs pos="100000">
                <a:srgbClr val="B35800"/>
              </a:gs>
            </a:gsLst>
            <a:path path="rect">
              <a:fillToRect l="50000" t="50000" r="50000" b="50000"/>
            </a:path>
          </a:gradFill>
          <a:ln w="3175">
            <a:solidFill>
              <a:schemeClr val="tx1"/>
            </a:solidFill>
            <a:miter lim="800000"/>
            <a:headEnd/>
            <a:tailEnd/>
          </a:ln>
        </p:spPr>
        <p:txBody>
          <a:bodyPr wrap="none" anchor="ctr"/>
          <a:lstStyle/>
          <a:p>
            <a:endParaRPr lang="fr-FR">
              <a:latin typeface="Calibri" pitchFamily="34" charset="0"/>
            </a:endParaRPr>
          </a:p>
        </p:txBody>
      </p:sp>
      <p:sp>
        <p:nvSpPr>
          <p:cNvPr id="20722" name="AutoShape 273"/>
          <p:cNvSpPr>
            <a:spLocks noChangeArrowheads="1"/>
          </p:cNvSpPr>
          <p:nvPr/>
        </p:nvSpPr>
        <p:spPr bwMode="auto">
          <a:xfrm>
            <a:off x="7135285" y="5934075"/>
            <a:ext cx="941916" cy="76200"/>
          </a:xfrm>
          <a:prstGeom prst="flowChartDisplay">
            <a:avLst/>
          </a:prstGeom>
          <a:gradFill rotWithShape="0">
            <a:gsLst>
              <a:gs pos="0">
                <a:srgbClr val="532900"/>
              </a:gs>
              <a:gs pos="100000">
                <a:srgbClr val="B35800"/>
              </a:gs>
            </a:gsLst>
            <a:path path="rect">
              <a:fillToRect l="50000" t="50000" r="50000" b="50000"/>
            </a:path>
          </a:gradFill>
          <a:ln w="3175">
            <a:solidFill>
              <a:schemeClr val="tx1"/>
            </a:solidFill>
            <a:miter lim="800000"/>
            <a:headEnd/>
            <a:tailEnd/>
          </a:ln>
        </p:spPr>
        <p:txBody>
          <a:bodyPr wrap="none" anchor="ctr"/>
          <a:lstStyle/>
          <a:p>
            <a:endParaRPr lang="fr-FR">
              <a:latin typeface="Calibri" pitchFamily="34" charset="0"/>
            </a:endParaRPr>
          </a:p>
        </p:txBody>
      </p:sp>
      <p:sp>
        <p:nvSpPr>
          <p:cNvPr id="20723" name="Rectangle 274"/>
          <p:cNvSpPr>
            <a:spLocks noChangeArrowheads="1"/>
          </p:cNvSpPr>
          <p:nvPr/>
        </p:nvSpPr>
        <p:spPr bwMode="invGray">
          <a:xfrm>
            <a:off x="7247468" y="5991225"/>
            <a:ext cx="903817"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2539" tIns="45458" rIns="92539" bIns="45458" anchor="ctr"/>
          <a:lstStyle/>
          <a:p>
            <a:pPr algn="ctr" defTabSz="935038">
              <a:spcBef>
                <a:spcPct val="50000"/>
              </a:spcBef>
            </a:pPr>
            <a:r>
              <a:rPr lang="en-US" sz="1200">
                <a:solidFill>
                  <a:srgbClr val="FFFFFF"/>
                </a:solidFill>
              </a:rPr>
              <a:t>Gag-Pol</a:t>
            </a:r>
          </a:p>
        </p:txBody>
      </p:sp>
      <p:sp>
        <p:nvSpPr>
          <p:cNvPr id="20724" name="Freeform 275"/>
          <p:cNvSpPr>
            <a:spLocks noChangeAspect="1"/>
          </p:cNvSpPr>
          <p:nvPr/>
        </p:nvSpPr>
        <p:spPr bwMode="auto">
          <a:xfrm>
            <a:off x="9694334" y="5445126"/>
            <a:ext cx="71967" cy="55563"/>
          </a:xfrm>
          <a:custGeom>
            <a:avLst/>
            <a:gdLst>
              <a:gd name="T0" fmla="*/ 0 w 44"/>
              <a:gd name="T1" fmla="*/ 2147483647 h 40"/>
              <a:gd name="T2" fmla="*/ 2147483647 w 44"/>
              <a:gd name="T3" fmla="*/ 2147483647 h 40"/>
              <a:gd name="T4" fmla="*/ 2147483647 w 44"/>
              <a:gd name="T5" fmla="*/ 2147483647 h 40"/>
              <a:gd name="T6" fmla="*/ 2147483647 w 44"/>
              <a:gd name="T7" fmla="*/ 2147483647 h 40"/>
              <a:gd name="T8" fmla="*/ 0 60000 65536"/>
              <a:gd name="T9" fmla="*/ 0 60000 65536"/>
              <a:gd name="T10" fmla="*/ 0 60000 65536"/>
              <a:gd name="T11" fmla="*/ 0 60000 65536"/>
              <a:gd name="T12" fmla="*/ 0 w 44"/>
              <a:gd name="T13" fmla="*/ 0 h 40"/>
              <a:gd name="T14" fmla="*/ 44 w 44"/>
              <a:gd name="T15" fmla="*/ 40 h 40"/>
            </a:gdLst>
            <a:ahLst/>
            <a:cxnLst>
              <a:cxn ang="T8">
                <a:pos x="T0" y="T1"/>
              </a:cxn>
              <a:cxn ang="T9">
                <a:pos x="T2" y="T3"/>
              </a:cxn>
              <a:cxn ang="T10">
                <a:pos x="T4" y="T5"/>
              </a:cxn>
              <a:cxn ang="T11">
                <a:pos x="T6" y="T7"/>
              </a:cxn>
            </a:cxnLst>
            <a:rect l="T12" t="T13" r="T14" b="T15"/>
            <a:pathLst>
              <a:path w="44" h="40">
                <a:moveTo>
                  <a:pt x="0" y="2"/>
                </a:moveTo>
                <a:cubicBezTo>
                  <a:pt x="6" y="3"/>
                  <a:pt x="16" y="0"/>
                  <a:pt x="18" y="6"/>
                </a:cubicBezTo>
                <a:cubicBezTo>
                  <a:pt x="22" y="20"/>
                  <a:pt x="12" y="30"/>
                  <a:pt x="28" y="30"/>
                </a:cubicBezTo>
                <a:lnTo>
                  <a:pt x="44" y="40"/>
                </a:lnTo>
              </a:path>
            </a:pathLst>
          </a:custGeom>
          <a:noFill/>
          <a:ln w="12700">
            <a:solidFill>
              <a:srgbClr val="DD3826"/>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20725" name="Freeform 276"/>
          <p:cNvSpPr>
            <a:spLocks noChangeAspect="1"/>
          </p:cNvSpPr>
          <p:nvPr/>
        </p:nvSpPr>
        <p:spPr bwMode="auto">
          <a:xfrm>
            <a:off x="9753601" y="5376863"/>
            <a:ext cx="74084" cy="55562"/>
          </a:xfrm>
          <a:custGeom>
            <a:avLst/>
            <a:gdLst>
              <a:gd name="T0" fmla="*/ 0 w 44"/>
              <a:gd name="T1" fmla="*/ 2147483647 h 40"/>
              <a:gd name="T2" fmla="*/ 2147483647 w 44"/>
              <a:gd name="T3" fmla="*/ 2147483647 h 40"/>
              <a:gd name="T4" fmla="*/ 2147483647 w 44"/>
              <a:gd name="T5" fmla="*/ 2147483647 h 40"/>
              <a:gd name="T6" fmla="*/ 2147483647 w 44"/>
              <a:gd name="T7" fmla="*/ 2147483647 h 40"/>
              <a:gd name="T8" fmla="*/ 0 60000 65536"/>
              <a:gd name="T9" fmla="*/ 0 60000 65536"/>
              <a:gd name="T10" fmla="*/ 0 60000 65536"/>
              <a:gd name="T11" fmla="*/ 0 60000 65536"/>
              <a:gd name="T12" fmla="*/ 0 w 44"/>
              <a:gd name="T13" fmla="*/ 0 h 40"/>
              <a:gd name="T14" fmla="*/ 44 w 44"/>
              <a:gd name="T15" fmla="*/ 40 h 40"/>
            </a:gdLst>
            <a:ahLst/>
            <a:cxnLst>
              <a:cxn ang="T8">
                <a:pos x="T0" y="T1"/>
              </a:cxn>
              <a:cxn ang="T9">
                <a:pos x="T2" y="T3"/>
              </a:cxn>
              <a:cxn ang="T10">
                <a:pos x="T4" y="T5"/>
              </a:cxn>
              <a:cxn ang="T11">
                <a:pos x="T6" y="T7"/>
              </a:cxn>
            </a:cxnLst>
            <a:rect l="T12" t="T13" r="T14" b="T15"/>
            <a:pathLst>
              <a:path w="44" h="40">
                <a:moveTo>
                  <a:pt x="0" y="2"/>
                </a:moveTo>
                <a:cubicBezTo>
                  <a:pt x="6" y="3"/>
                  <a:pt x="16" y="0"/>
                  <a:pt x="18" y="6"/>
                </a:cubicBezTo>
                <a:cubicBezTo>
                  <a:pt x="22" y="20"/>
                  <a:pt x="12" y="30"/>
                  <a:pt x="28" y="30"/>
                </a:cubicBezTo>
                <a:lnTo>
                  <a:pt x="44" y="40"/>
                </a:lnTo>
              </a:path>
            </a:pathLst>
          </a:custGeom>
          <a:noFill/>
          <a:ln w="12700">
            <a:solidFill>
              <a:srgbClr val="DD3826"/>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20726" name="Freeform 277"/>
          <p:cNvSpPr>
            <a:spLocks noChangeAspect="1"/>
          </p:cNvSpPr>
          <p:nvPr/>
        </p:nvSpPr>
        <p:spPr bwMode="auto">
          <a:xfrm>
            <a:off x="9812867" y="5308601"/>
            <a:ext cx="74084" cy="55563"/>
          </a:xfrm>
          <a:custGeom>
            <a:avLst/>
            <a:gdLst>
              <a:gd name="T0" fmla="*/ 0 w 44"/>
              <a:gd name="T1" fmla="*/ 2147483647 h 40"/>
              <a:gd name="T2" fmla="*/ 2147483647 w 44"/>
              <a:gd name="T3" fmla="*/ 2147483647 h 40"/>
              <a:gd name="T4" fmla="*/ 2147483647 w 44"/>
              <a:gd name="T5" fmla="*/ 2147483647 h 40"/>
              <a:gd name="T6" fmla="*/ 2147483647 w 44"/>
              <a:gd name="T7" fmla="*/ 2147483647 h 40"/>
              <a:gd name="T8" fmla="*/ 0 60000 65536"/>
              <a:gd name="T9" fmla="*/ 0 60000 65536"/>
              <a:gd name="T10" fmla="*/ 0 60000 65536"/>
              <a:gd name="T11" fmla="*/ 0 60000 65536"/>
              <a:gd name="T12" fmla="*/ 0 w 44"/>
              <a:gd name="T13" fmla="*/ 0 h 40"/>
              <a:gd name="T14" fmla="*/ 44 w 44"/>
              <a:gd name="T15" fmla="*/ 40 h 40"/>
            </a:gdLst>
            <a:ahLst/>
            <a:cxnLst>
              <a:cxn ang="T8">
                <a:pos x="T0" y="T1"/>
              </a:cxn>
              <a:cxn ang="T9">
                <a:pos x="T2" y="T3"/>
              </a:cxn>
              <a:cxn ang="T10">
                <a:pos x="T4" y="T5"/>
              </a:cxn>
              <a:cxn ang="T11">
                <a:pos x="T6" y="T7"/>
              </a:cxn>
            </a:cxnLst>
            <a:rect l="T12" t="T13" r="T14" b="T15"/>
            <a:pathLst>
              <a:path w="44" h="40">
                <a:moveTo>
                  <a:pt x="0" y="2"/>
                </a:moveTo>
                <a:cubicBezTo>
                  <a:pt x="6" y="3"/>
                  <a:pt x="16" y="0"/>
                  <a:pt x="18" y="6"/>
                </a:cubicBezTo>
                <a:cubicBezTo>
                  <a:pt x="22" y="20"/>
                  <a:pt x="12" y="30"/>
                  <a:pt x="28" y="30"/>
                </a:cubicBezTo>
                <a:lnTo>
                  <a:pt x="44" y="40"/>
                </a:lnTo>
              </a:path>
            </a:pathLst>
          </a:custGeom>
          <a:noFill/>
          <a:ln w="12700">
            <a:solidFill>
              <a:srgbClr val="DD3826"/>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20727" name="Freeform 278"/>
          <p:cNvSpPr>
            <a:spLocks noChangeAspect="1"/>
          </p:cNvSpPr>
          <p:nvPr/>
        </p:nvSpPr>
        <p:spPr bwMode="auto">
          <a:xfrm>
            <a:off x="9874251" y="5240338"/>
            <a:ext cx="74083" cy="55562"/>
          </a:xfrm>
          <a:custGeom>
            <a:avLst/>
            <a:gdLst>
              <a:gd name="T0" fmla="*/ 0 w 44"/>
              <a:gd name="T1" fmla="*/ 2147483647 h 40"/>
              <a:gd name="T2" fmla="*/ 2147483647 w 44"/>
              <a:gd name="T3" fmla="*/ 2147483647 h 40"/>
              <a:gd name="T4" fmla="*/ 2147483647 w 44"/>
              <a:gd name="T5" fmla="*/ 2147483647 h 40"/>
              <a:gd name="T6" fmla="*/ 2147483647 w 44"/>
              <a:gd name="T7" fmla="*/ 2147483647 h 40"/>
              <a:gd name="T8" fmla="*/ 0 60000 65536"/>
              <a:gd name="T9" fmla="*/ 0 60000 65536"/>
              <a:gd name="T10" fmla="*/ 0 60000 65536"/>
              <a:gd name="T11" fmla="*/ 0 60000 65536"/>
              <a:gd name="T12" fmla="*/ 0 w 44"/>
              <a:gd name="T13" fmla="*/ 0 h 40"/>
              <a:gd name="T14" fmla="*/ 44 w 44"/>
              <a:gd name="T15" fmla="*/ 40 h 40"/>
            </a:gdLst>
            <a:ahLst/>
            <a:cxnLst>
              <a:cxn ang="T8">
                <a:pos x="T0" y="T1"/>
              </a:cxn>
              <a:cxn ang="T9">
                <a:pos x="T2" y="T3"/>
              </a:cxn>
              <a:cxn ang="T10">
                <a:pos x="T4" y="T5"/>
              </a:cxn>
              <a:cxn ang="T11">
                <a:pos x="T6" y="T7"/>
              </a:cxn>
            </a:cxnLst>
            <a:rect l="T12" t="T13" r="T14" b="T15"/>
            <a:pathLst>
              <a:path w="44" h="40">
                <a:moveTo>
                  <a:pt x="0" y="2"/>
                </a:moveTo>
                <a:cubicBezTo>
                  <a:pt x="6" y="3"/>
                  <a:pt x="16" y="0"/>
                  <a:pt x="18" y="6"/>
                </a:cubicBezTo>
                <a:cubicBezTo>
                  <a:pt x="22" y="20"/>
                  <a:pt x="12" y="30"/>
                  <a:pt x="28" y="30"/>
                </a:cubicBezTo>
                <a:lnTo>
                  <a:pt x="44" y="40"/>
                </a:lnTo>
              </a:path>
            </a:pathLst>
          </a:custGeom>
          <a:noFill/>
          <a:ln w="12700">
            <a:solidFill>
              <a:srgbClr val="DD3826"/>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20728" name="Freeform 279"/>
          <p:cNvSpPr>
            <a:spLocks noChangeAspect="1"/>
          </p:cNvSpPr>
          <p:nvPr/>
        </p:nvSpPr>
        <p:spPr bwMode="auto">
          <a:xfrm>
            <a:off x="9933517" y="5172076"/>
            <a:ext cx="74083" cy="55563"/>
          </a:xfrm>
          <a:custGeom>
            <a:avLst/>
            <a:gdLst>
              <a:gd name="T0" fmla="*/ 0 w 44"/>
              <a:gd name="T1" fmla="*/ 2147483647 h 40"/>
              <a:gd name="T2" fmla="*/ 2147483647 w 44"/>
              <a:gd name="T3" fmla="*/ 2147483647 h 40"/>
              <a:gd name="T4" fmla="*/ 2147483647 w 44"/>
              <a:gd name="T5" fmla="*/ 2147483647 h 40"/>
              <a:gd name="T6" fmla="*/ 2147483647 w 44"/>
              <a:gd name="T7" fmla="*/ 2147483647 h 40"/>
              <a:gd name="T8" fmla="*/ 0 60000 65536"/>
              <a:gd name="T9" fmla="*/ 0 60000 65536"/>
              <a:gd name="T10" fmla="*/ 0 60000 65536"/>
              <a:gd name="T11" fmla="*/ 0 60000 65536"/>
              <a:gd name="T12" fmla="*/ 0 w 44"/>
              <a:gd name="T13" fmla="*/ 0 h 40"/>
              <a:gd name="T14" fmla="*/ 44 w 44"/>
              <a:gd name="T15" fmla="*/ 40 h 40"/>
            </a:gdLst>
            <a:ahLst/>
            <a:cxnLst>
              <a:cxn ang="T8">
                <a:pos x="T0" y="T1"/>
              </a:cxn>
              <a:cxn ang="T9">
                <a:pos x="T2" y="T3"/>
              </a:cxn>
              <a:cxn ang="T10">
                <a:pos x="T4" y="T5"/>
              </a:cxn>
              <a:cxn ang="T11">
                <a:pos x="T6" y="T7"/>
              </a:cxn>
            </a:cxnLst>
            <a:rect l="T12" t="T13" r="T14" b="T15"/>
            <a:pathLst>
              <a:path w="44" h="40">
                <a:moveTo>
                  <a:pt x="0" y="2"/>
                </a:moveTo>
                <a:cubicBezTo>
                  <a:pt x="6" y="3"/>
                  <a:pt x="16" y="0"/>
                  <a:pt x="18" y="6"/>
                </a:cubicBezTo>
                <a:cubicBezTo>
                  <a:pt x="22" y="20"/>
                  <a:pt x="12" y="30"/>
                  <a:pt x="28" y="30"/>
                </a:cubicBezTo>
                <a:lnTo>
                  <a:pt x="44" y="40"/>
                </a:lnTo>
              </a:path>
            </a:pathLst>
          </a:custGeom>
          <a:noFill/>
          <a:ln w="12700">
            <a:solidFill>
              <a:srgbClr val="DD3826"/>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20729" name="Freeform 280"/>
          <p:cNvSpPr>
            <a:spLocks noChangeAspect="1"/>
          </p:cNvSpPr>
          <p:nvPr/>
        </p:nvSpPr>
        <p:spPr bwMode="auto">
          <a:xfrm>
            <a:off x="9994901" y="5103813"/>
            <a:ext cx="71967" cy="55562"/>
          </a:xfrm>
          <a:custGeom>
            <a:avLst/>
            <a:gdLst>
              <a:gd name="T0" fmla="*/ 0 w 44"/>
              <a:gd name="T1" fmla="*/ 2147483647 h 40"/>
              <a:gd name="T2" fmla="*/ 2147483647 w 44"/>
              <a:gd name="T3" fmla="*/ 2147483647 h 40"/>
              <a:gd name="T4" fmla="*/ 2147483647 w 44"/>
              <a:gd name="T5" fmla="*/ 2147483647 h 40"/>
              <a:gd name="T6" fmla="*/ 2147483647 w 44"/>
              <a:gd name="T7" fmla="*/ 2147483647 h 40"/>
              <a:gd name="T8" fmla="*/ 0 60000 65536"/>
              <a:gd name="T9" fmla="*/ 0 60000 65536"/>
              <a:gd name="T10" fmla="*/ 0 60000 65536"/>
              <a:gd name="T11" fmla="*/ 0 60000 65536"/>
              <a:gd name="T12" fmla="*/ 0 w 44"/>
              <a:gd name="T13" fmla="*/ 0 h 40"/>
              <a:gd name="T14" fmla="*/ 44 w 44"/>
              <a:gd name="T15" fmla="*/ 40 h 40"/>
            </a:gdLst>
            <a:ahLst/>
            <a:cxnLst>
              <a:cxn ang="T8">
                <a:pos x="T0" y="T1"/>
              </a:cxn>
              <a:cxn ang="T9">
                <a:pos x="T2" y="T3"/>
              </a:cxn>
              <a:cxn ang="T10">
                <a:pos x="T4" y="T5"/>
              </a:cxn>
              <a:cxn ang="T11">
                <a:pos x="T6" y="T7"/>
              </a:cxn>
            </a:cxnLst>
            <a:rect l="T12" t="T13" r="T14" b="T15"/>
            <a:pathLst>
              <a:path w="44" h="40">
                <a:moveTo>
                  <a:pt x="0" y="2"/>
                </a:moveTo>
                <a:cubicBezTo>
                  <a:pt x="6" y="3"/>
                  <a:pt x="16" y="0"/>
                  <a:pt x="18" y="6"/>
                </a:cubicBezTo>
                <a:cubicBezTo>
                  <a:pt x="22" y="20"/>
                  <a:pt x="12" y="30"/>
                  <a:pt x="28" y="30"/>
                </a:cubicBezTo>
                <a:lnTo>
                  <a:pt x="44" y="40"/>
                </a:lnTo>
              </a:path>
            </a:pathLst>
          </a:custGeom>
          <a:noFill/>
          <a:ln w="12700">
            <a:solidFill>
              <a:srgbClr val="DD3826"/>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20730" name="Freeform 281"/>
          <p:cNvSpPr>
            <a:spLocks noChangeAspect="1"/>
          </p:cNvSpPr>
          <p:nvPr/>
        </p:nvSpPr>
        <p:spPr bwMode="auto">
          <a:xfrm>
            <a:off x="10062634" y="4948238"/>
            <a:ext cx="71967" cy="55562"/>
          </a:xfrm>
          <a:custGeom>
            <a:avLst/>
            <a:gdLst>
              <a:gd name="T0" fmla="*/ 0 w 44"/>
              <a:gd name="T1" fmla="*/ 2147483647 h 40"/>
              <a:gd name="T2" fmla="*/ 2147483647 w 44"/>
              <a:gd name="T3" fmla="*/ 2147483647 h 40"/>
              <a:gd name="T4" fmla="*/ 2147483647 w 44"/>
              <a:gd name="T5" fmla="*/ 2147483647 h 40"/>
              <a:gd name="T6" fmla="*/ 2147483647 w 44"/>
              <a:gd name="T7" fmla="*/ 2147483647 h 40"/>
              <a:gd name="T8" fmla="*/ 0 60000 65536"/>
              <a:gd name="T9" fmla="*/ 0 60000 65536"/>
              <a:gd name="T10" fmla="*/ 0 60000 65536"/>
              <a:gd name="T11" fmla="*/ 0 60000 65536"/>
              <a:gd name="T12" fmla="*/ 0 w 44"/>
              <a:gd name="T13" fmla="*/ 0 h 40"/>
              <a:gd name="T14" fmla="*/ 44 w 44"/>
              <a:gd name="T15" fmla="*/ 40 h 40"/>
            </a:gdLst>
            <a:ahLst/>
            <a:cxnLst>
              <a:cxn ang="T8">
                <a:pos x="T0" y="T1"/>
              </a:cxn>
              <a:cxn ang="T9">
                <a:pos x="T2" y="T3"/>
              </a:cxn>
              <a:cxn ang="T10">
                <a:pos x="T4" y="T5"/>
              </a:cxn>
              <a:cxn ang="T11">
                <a:pos x="T6" y="T7"/>
              </a:cxn>
            </a:cxnLst>
            <a:rect l="T12" t="T13" r="T14" b="T15"/>
            <a:pathLst>
              <a:path w="44" h="40">
                <a:moveTo>
                  <a:pt x="0" y="2"/>
                </a:moveTo>
                <a:cubicBezTo>
                  <a:pt x="6" y="3"/>
                  <a:pt x="16" y="0"/>
                  <a:pt x="18" y="6"/>
                </a:cubicBezTo>
                <a:cubicBezTo>
                  <a:pt x="22" y="20"/>
                  <a:pt x="12" y="30"/>
                  <a:pt x="28" y="30"/>
                </a:cubicBezTo>
                <a:lnTo>
                  <a:pt x="44" y="40"/>
                </a:lnTo>
              </a:path>
            </a:pathLst>
          </a:custGeom>
          <a:noFill/>
          <a:ln w="12700">
            <a:solidFill>
              <a:srgbClr val="DD3826"/>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20731" name="Freeform 282"/>
          <p:cNvSpPr>
            <a:spLocks noChangeAspect="1"/>
          </p:cNvSpPr>
          <p:nvPr/>
        </p:nvSpPr>
        <p:spPr bwMode="auto">
          <a:xfrm>
            <a:off x="10096501" y="4873626"/>
            <a:ext cx="71967" cy="55563"/>
          </a:xfrm>
          <a:custGeom>
            <a:avLst/>
            <a:gdLst>
              <a:gd name="T0" fmla="*/ 0 w 44"/>
              <a:gd name="T1" fmla="*/ 2147483647 h 40"/>
              <a:gd name="T2" fmla="*/ 2147483647 w 44"/>
              <a:gd name="T3" fmla="*/ 2147483647 h 40"/>
              <a:gd name="T4" fmla="*/ 2147483647 w 44"/>
              <a:gd name="T5" fmla="*/ 2147483647 h 40"/>
              <a:gd name="T6" fmla="*/ 2147483647 w 44"/>
              <a:gd name="T7" fmla="*/ 2147483647 h 40"/>
              <a:gd name="T8" fmla="*/ 0 60000 65536"/>
              <a:gd name="T9" fmla="*/ 0 60000 65536"/>
              <a:gd name="T10" fmla="*/ 0 60000 65536"/>
              <a:gd name="T11" fmla="*/ 0 60000 65536"/>
              <a:gd name="T12" fmla="*/ 0 w 44"/>
              <a:gd name="T13" fmla="*/ 0 h 40"/>
              <a:gd name="T14" fmla="*/ 44 w 44"/>
              <a:gd name="T15" fmla="*/ 40 h 40"/>
            </a:gdLst>
            <a:ahLst/>
            <a:cxnLst>
              <a:cxn ang="T8">
                <a:pos x="T0" y="T1"/>
              </a:cxn>
              <a:cxn ang="T9">
                <a:pos x="T2" y="T3"/>
              </a:cxn>
              <a:cxn ang="T10">
                <a:pos x="T4" y="T5"/>
              </a:cxn>
              <a:cxn ang="T11">
                <a:pos x="T6" y="T7"/>
              </a:cxn>
            </a:cxnLst>
            <a:rect l="T12" t="T13" r="T14" b="T15"/>
            <a:pathLst>
              <a:path w="44" h="40">
                <a:moveTo>
                  <a:pt x="0" y="2"/>
                </a:moveTo>
                <a:cubicBezTo>
                  <a:pt x="6" y="3"/>
                  <a:pt x="16" y="0"/>
                  <a:pt x="18" y="6"/>
                </a:cubicBezTo>
                <a:cubicBezTo>
                  <a:pt x="22" y="20"/>
                  <a:pt x="12" y="30"/>
                  <a:pt x="28" y="30"/>
                </a:cubicBezTo>
                <a:lnTo>
                  <a:pt x="44" y="40"/>
                </a:lnTo>
              </a:path>
            </a:pathLst>
          </a:custGeom>
          <a:noFill/>
          <a:ln w="12700">
            <a:solidFill>
              <a:srgbClr val="DD3826"/>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20732" name="Freeform 283"/>
          <p:cNvSpPr>
            <a:spLocks noChangeAspect="1"/>
          </p:cNvSpPr>
          <p:nvPr/>
        </p:nvSpPr>
        <p:spPr bwMode="auto">
          <a:xfrm rot="-1358470">
            <a:off x="8957734" y="5356226"/>
            <a:ext cx="74084" cy="55563"/>
          </a:xfrm>
          <a:custGeom>
            <a:avLst/>
            <a:gdLst>
              <a:gd name="T0" fmla="*/ 0 w 44"/>
              <a:gd name="T1" fmla="*/ 2147483647 h 40"/>
              <a:gd name="T2" fmla="*/ 2147483647 w 44"/>
              <a:gd name="T3" fmla="*/ 2147483647 h 40"/>
              <a:gd name="T4" fmla="*/ 2147483647 w 44"/>
              <a:gd name="T5" fmla="*/ 2147483647 h 40"/>
              <a:gd name="T6" fmla="*/ 2147483647 w 44"/>
              <a:gd name="T7" fmla="*/ 2147483647 h 40"/>
              <a:gd name="T8" fmla="*/ 0 60000 65536"/>
              <a:gd name="T9" fmla="*/ 0 60000 65536"/>
              <a:gd name="T10" fmla="*/ 0 60000 65536"/>
              <a:gd name="T11" fmla="*/ 0 60000 65536"/>
              <a:gd name="T12" fmla="*/ 0 w 44"/>
              <a:gd name="T13" fmla="*/ 0 h 40"/>
              <a:gd name="T14" fmla="*/ 44 w 44"/>
              <a:gd name="T15" fmla="*/ 40 h 40"/>
            </a:gdLst>
            <a:ahLst/>
            <a:cxnLst>
              <a:cxn ang="T8">
                <a:pos x="T0" y="T1"/>
              </a:cxn>
              <a:cxn ang="T9">
                <a:pos x="T2" y="T3"/>
              </a:cxn>
              <a:cxn ang="T10">
                <a:pos x="T4" y="T5"/>
              </a:cxn>
              <a:cxn ang="T11">
                <a:pos x="T6" y="T7"/>
              </a:cxn>
            </a:cxnLst>
            <a:rect l="T12" t="T13" r="T14" b="T15"/>
            <a:pathLst>
              <a:path w="44" h="40">
                <a:moveTo>
                  <a:pt x="0" y="2"/>
                </a:moveTo>
                <a:cubicBezTo>
                  <a:pt x="6" y="3"/>
                  <a:pt x="16" y="0"/>
                  <a:pt x="18" y="6"/>
                </a:cubicBezTo>
                <a:cubicBezTo>
                  <a:pt x="22" y="20"/>
                  <a:pt x="12" y="30"/>
                  <a:pt x="28" y="30"/>
                </a:cubicBezTo>
                <a:lnTo>
                  <a:pt x="44" y="40"/>
                </a:lnTo>
              </a:path>
            </a:pathLst>
          </a:custGeom>
          <a:noFill/>
          <a:ln w="12700">
            <a:solidFill>
              <a:srgbClr val="DD3826"/>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20733" name="Freeform 284"/>
          <p:cNvSpPr>
            <a:spLocks noChangeAspect="1"/>
          </p:cNvSpPr>
          <p:nvPr/>
        </p:nvSpPr>
        <p:spPr bwMode="auto">
          <a:xfrm rot="-1358470">
            <a:off x="8885767" y="5219701"/>
            <a:ext cx="74084" cy="55563"/>
          </a:xfrm>
          <a:custGeom>
            <a:avLst/>
            <a:gdLst>
              <a:gd name="T0" fmla="*/ 0 w 44"/>
              <a:gd name="T1" fmla="*/ 2147483647 h 40"/>
              <a:gd name="T2" fmla="*/ 2147483647 w 44"/>
              <a:gd name="T3" fmla="*/ 2147483647 h 40"/>
              <a:gd name="T4" fmla="*/ 2147483647 w 44"/>
              <a:gd name="T5" fmla="*/ 2147483647 h 40"/>
              <a:gd name="T6" fmla="*/ 2147483647 w 44"/>
              <a:gd name="T7" fmla="*/ 2147483647 h 40"/>
              <a:gd name="T8" fmla="*/ 0 60000 65536"/>
              <a:gd name="T9" fmla="*/ 0 60000 65536"/>
              <a:gd name="T10" fmla="*/ 0 60000 65536"/>
              <a:gd name="T11" fmla="*/ 0 60000 65536"/>
              <a:gd name="T12" fmla="*/ 0 w 44"/>
              <a:gd name="T13" fmla="*/ 0 h 40"/>
              <a:gd name="T14" fmla="*/ 44 w 44"/>
              <a:gd name="T15" fmla="*/ 40 h 40"/>
            </a:gdLst>
            <a:ahLst/>
            <a:cxnLst>
              <a:cxn ang="T8">
                <a:pos x="T0" y="T1"/>
              </a:cxn>
              <a:cxn ang="T9">
                <a:pos x="T2" y="T3"/>
              </a:cxn>
              <a:cxn ang="T10">
                <a:pos x="T4" y="T5"/>
              </a:cxn>
              <a:cxn ang="T11">
                <a:pos x="T6" y="T7"/>
              </a:cxn>
            </a:cxnLst>
            <a:rect l="T12" t="T13" r="T14" b="T15"/>
            <a:pathLst>
              <a:path w="44" h="40">
                <a:moveTo>
                  <a:pt x="0" y="2"/>
                </a:moveTo>
                <a:cubicBezTo>
                  <a:pt x="6" y="3"/>
                  <a:pt x="16" y="0"/>
                  <a:pt x="18" y="6"/>
                </a:cubicBezTo>
                <a:cubicBezTo>
                  <a:pt x="22" y="20"/>
                  <a:pt x="12" y="30"/>
                  <a:pt x="28" y="30"/>
                </a:cubicBezTo>
                <a:lnTo>
                  <a:pt x="44" y="40"/>
                </a:lnTo>
              </a:path>
            </a:pathLst>
          </a:custGeom>
          <a:noFill/>
          <a:ln w="12700">
            <a:solidFill>
              <a:srgbClr val="DD3826"/>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20734" name="Oval 285"/>
          <p:cNvSpPr>
            <a:spLocks noChangeAspect="1" noChangeArrowheads="1"/>
          </p:cNvSpPr>
          <p:nvPr/>
        </p:nvSpPr>
        <p:spPr bwMode="auto">
          <a:xfrm>
            <a:off x="9772651" y="5262564"/>
            <a:ext cx="86783" cy="73025"/>
          </a:xfrm>
          <a:prstGeom prst="ellipse">
            <a:avLst/>
          </a:prstGeom>
          <a:solidFill>
            <a:srgbClr val="848B60">
              <a:alpha val="81960"/>
            </a:srgbClr>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20735" name="Oval 286"/>
          <p:cNvSpPr>
            <a:spLocks noChangeAspect="1" noChangeArrowheads="1"/>
          </p:cNvSpPr>
          <p:nvPr/>
        </p:nvSpPr>
        <p:spPr bwMode="auto">
          <a:xfrm>
            <a:off x="9831918" y="5195889"/>
            <a:ext cx="86783" cy="73025"/>
          </a:xfrm>
          <a:prstGeom prst="ellipse">
            <a:avLst/>
          </a:prstGeom>
          <a:solidFill>
            <a:srgbClr val="848B60">
              <a:alpha val="81960"/>
            </a:srgbClr>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20736" name="Oval 287"/>
          <p:cNvSpPr>
            <a:spLocks noChangeAspect="1" noChangeArrowheads="1"/>
          </p:cNvSpPr>
          <p:nvPr/>
        </p:nvSpPr>
        <p:spPr bwMode="auto">
          <a:xfrm>
            <a:off x="9884833" y="5126039"/>
            <a:ext cx="86784" cy="73025"/>
          </a:xfrm>
          <a:prstGeom prst="ellipse">
            <a:avLst/>
          </a:prstGeom>
          <a:solidFill>
            <a:srgbClr val="848B60">
              <a:alpha val="81960"/>
            </a:srgbClr>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20737" name="Oval 288"/>
          <p:cNvSpPr>
            <a:spLocks noChangeAspect="1" noChangeArrowheads="1"/>
          </p:cNvSpPr>
          <p:nvPr/>
        </p:nvSpPr>
        <p:spPr bwMode="auto">
          <a:xfrm>
            <a:off x="9931400" y="5057776"/>
            <a:ext cx="86784" cy="73025"/>
          </a:xfrm>
          <a:prstGeom prst="ellipse">
            <a:avLst/>
          </a:prstGeom>
          <a:solidFill>
            <a:srgbClr val="848B60">
              <a:alpha val="81960"/>
            </a:srgbClr>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20738" name="Oval 289"/>
          <p:cNvSpPr>
            <a:spLocks noChangeAspect="1" noChangeArrowheads="1"/>
          </p:cNvSpPr>
          <p:nvPr/>
        </p:nvSpPr>
        <p:spPr bwMode="auto">
          <a:xfrm>
            <a:off x="10020300" y="4908551"/>
            <a:ext cx="86784" cy="73025"/>
          </a:xfrm>
          <a:prstGeom prst="ellipse">
            <a:avLst/>
          </a:prstGeom>
          <a:solidFill>
            <a:srgbClr val="848B60">
              <a:alpha val="81960"/>
            </a:srgbClr>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20739" name="Oval 290"/>
          <p:cNvSpPr>
            <a:spLocks noChangeAspect="1" noChangeArrowheads="1"/>
          </p:cNvSpPr>
          <p:nvPr/>
        </p:nvSpPr>
        <p:spPr bwMode="auto">
          <a:xfrm>
            <a:off x="9711267" y="5330826"/>
            <a:ext cx="86784" cy="73025"/>
          </a:xfrm>
          <a:prstGeom prst="ellipse">
            <a:avLst/>
          </a:prstGeom>
          <a:solidFill>
            <a:srgbClr val="848B60">
              <a:alpha val="81960"/>
            </a:srgbClr>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20740" name="Oval 291"/>
          <p:cNvSpPr>
            <a:spLocks noChangeAspect="1" noChangeArrowheads="1"/>
          </p:cNvSpPr>
          <p:nvPr/>
        </p:nvSpPr>
        <p:spPr bwMode="auto">
          <a:xfrm>
            <a:off x="9643533" y="5392739"/>
            <a:ext cx="86784" cy="73025"/>
          </a:xfrm>
          <a:prstGeom prst="ellipse">
            <a:avLst/>
          </a:prstGeom>
          <a:solidFill>
            <a:srgbClr val="848B60">
              <a:alpha val="81960"/>
            </a:srgbClr>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20741" name="Oval 292"/>
          <p:cNvSpPr>
            <a:spLocks noChangeAspect="1" noChangeArrowheads="1"/>
          </p:cNvSpPr>
          <p:nvPr/>
        </p:nvSpPr>
        <p:spPr bwMode="auto">
          <a:xfrm>
            <a:off x="10054167" y="4838701"/>
            <a:ext cx="86784" cy="73025"/>
          </a:xfrm>
          <a:prstGeom prst="ellipse">
            <a:avLst/>
          </a:prstGeom>
          <a:solidFill>
            <a:srgbClr val="848B60">
              <a:alpha val="81960"/>
            </a:srgbClr>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20742" name="Freeform 293"/>
          <p:cNvSpPr>
            <a:spLocks noChangeAspect="1"/>
          </p:cNvSpPr>
          <p:nvPr/>
        </p:nvSpPr>
        <p:spPr bwMode="auto">
          <a:xfrm>
            <a:off x="10028767" y="5022851"/>
            <a:ext cx="71967" cy="55563"/>
          </a:xfrm>
          <a:custGeom>
            <a:avLst/>
            <a:gdLst>
              <a:gd name="T0" fmla="*/ 0 w 44"/>
              <a:gd name="T1" fmla="*/ 2147483647 h 40"/>
              <a:gd name="T2" fmla="*/ 2147483647 w 44"/>
              <a:gd name="T3" fmla="*/ 2147483647 h 40"/>
              <a:gd name="T4" fmla="*/ 2147483647 w 44"/>
              <a:gd name="T5" fmla="*/ 2147483647 h 40"/>
              <a:gd name="T6" fmla="*/ 2147483647 w 44"/>
              <a:gd name="T7" fmla="*/ 2147483647 h 40"/>
              <a:gd name="T8" fmla="*/ 0 60000 65536"/>
              <a:gd name="T9" fmla="*/ 0 60000 65536"/>
              <a:gd name="T10" fmla="*/ 0 60000 65536"/>
              <a:gd name="T11" fmla="*/ 0 60000 65536"/>
              <a:gd name="T12" fmla="*/ 0 w 44"/>
              <a:gd name="T13" fmla="*/ 0 h 40"/>
              <a:gd name="T14" fmla="*/ 44 w 44"/>
              <a:gd name="T15" fmla="*/ 40 h 40"/>
            </a:gdLst>
            <a:ahLst/>
            <a:cxnLst>
              <a:cxn ang="T8">
                <a:pos x="T0" y="T1"/>
              </a:cxn>
              <a:cxn ang="T9">
                <a:pos x="T2" y="T3"/>
              </a:cxn>
              <a:cxn ang="T10">
                <a:pos x="T4" y="T5"/>
              </a:cxn>
              <a:cxn ang="T11">
                <a:pos x="T6" y="T7"/>
              </a:cxn>
            </a:cxnLst>
            <a:rect l="T12" t="T13" r="T14" b="T15"/>
            <a:pathLst>
              <a:path w="44" h="40">
                <a:moveTo>
                  <a:pt x="0" y="2"/>
                </a:moveTo>
                <a:cubicBezTo>
                  <a:pt x="6" y="3"/>
                  <a:pt x="16" y="0"/>
                  <a:pt x="18" y="6"/>
                </a:cubicBezTo>
                <a:cubicBezTo>
                  <a:pt x="22" y="20"/>
                  <a:pt x="12" y="30"/>
                  <a:pt x="28" y="30"/>
                </a:cubicBezTo>
                <a:lnTo>
                  <a:pt x="44" y="40"/>
                </a:lnTo>
              </a:path>
            </a:pathLst>
          </a:custGeom>
          <a:noFill/>
          <a:ln w="12700">
            <a:solidFill>
              <a:srgbClr val="DD3826"/>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20743" name="Oval 294"/>
          <p:cNvSpPr>
            <a:spLocks noChangeAspect="1" noChangeArrowheads="1"/>
          </p:cNvSpPr>
          <p:nvPr/>
        </p:nvSpPr>
        <p:spPr bwMode="auto">
          <a:xfrm>
            <a:off x="9975851" y="4984751"/>
            <a:ext cx="86783" cy="73025"/>
          </a:xfrm>
          <a:prstGeom prst="ellipse">
            <a:avLst/>
          </a:prstGeom>
          <a:solidFill>
            <a:srgbClr val="848B60">
              <a:alpha val="81960"/>
            </a:srgbClr>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20744" name="Freeform 295"/>
          <p:cNvSpPr>
            <a:spLocks noChangeAspect="1"/>
          </p:cNvSpPr>
          <p:nvPr/>
        </p:nvSpPr>
        <p:spPr bwMode="auto">
          <a:xfrm rot="-1358470">
            <a:off x="8917517" y="5080001"/>
            <a:ext cx="74083" cy="55563"/>
          </a:xfrm>
          <a:custGeom>
            <a:avLst/>
            <a:gdLst>
              <a:gd name="T0" fmla="*/ 0 w 44"/>
              <a:gd name="T1" fmla="*/ 2147483647 h 40"/>
              <a:gd name="T2" fmla="*/ 2147483647 w 44"/>
              <a:gd name="T3" fmla="*/ 2147483647 h 40"/>
              <a:gd name="T4" fmla="*/ 2147483647 w 44"/>
              <a:gd name="T5" fmla="*/ 2147483647 h 40"/>
              <a:gd name="T6" fmla="*/ 2147483647 w 44"/>
              <a:gd name="T7" fmla="*/ 2147483647 h 40"/>
              <a:gd name="T8" fmla="*/ 0 60000 65536"/>
              <a:gd name="T9" fmla="*/ 0 60000 65536"/>
              <a:gd name="T10" fmla="*/ 0 60000 65536"/>
              <a:gd name="T11" fmla="*/ 0 60000 65536"/>
              <a:gd name="T12" fmla="*/ 0 w 44"/>
              <a:gd name="T13" fmla="*/ 0 h 40"/>
              <a:gd name="T14" fmla="*/ 44 w 44"/>
              <a:gd name="T15" fmla="*/ 40 h 40"/>
            </a:gdLst>
            <a:ahLst/>
            <a:cxnLst>
              <a:cxn ang="T8">
                <a:pos x="T0" y="T1"/>
              </a:cxn>
              <a:cxn ang="T9">
                <a:pos x="T2" y="T3"/>
              </a:cxn>
              <a:cxn ang="T10">
                <a:pos x="T4" y="T5"/>
              </a:cxn>
              <a:cxn ang="T11">
                <a:pos x="T6" y="T7"/>
              </a:cxn>
            </a:cxnLst>
            <a:rect l="T12" t="T13" r="T14" b="T15"/>
            <a:pathLst>
              <a:path w="44" h="40">
                <a:moveTo>
                  <a:pt x="0" y="2"/>
                </a:moveTo>
                <a:cubicBezTo>
                  <a:pt x="6" y="3"/>
                  <a:pt x="16" y="0"/>
                  <a:pt x="18" y="6"/>
                </a:cubicBezTo>
                <a:cubicBezTo>
                  <a:pt x="22" y="20"/>
                  <a:pt x="12" y="30"/>
                  <a:pt x="28" y="30"/>
                </a:cubicBezTo>
                <a:lnTo>
                  <a:pt x="44" y="40"/>
                </a:lnTo>
              </a:path>
            </a:pathLst>
          </a:custGeom>
          <a:noFill/>
          <a:ln w="12700">
            <a:solidFill>
              <a:srgbClr val="DD3826"/>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20745" name="Freeform 296"/>
          <p:cNvSpPr>
            <a:spLocks noChangeAspect="1"/>
          </p:cNvSpPr>
          <p:nvPr/>
        </p:nvSpPr>
        <p:spPr bwMode="auto">
          <a:xfrm rot="-1358470">
            <a:off x="9000067" y="4981576"/>
            <a:ext cx="74084" cy="55563"/>
          </a:xfrm>
          <a:custGeom>
            <a:avLst/>
            <a:gdLst>
              <a:gd name="T0" fmla="*/ 0 w 44"/>
              <a:gd name="T1" fmla="*/ 2147483647 h 40"/>
              <a:gd name="T2" fmla="*/ 2147483647 w 44"/>
              <a:gd name="T3" fmla="*/ 2147483647 h 40"/>
              <a:gd name="T4" fmla="*/ 2147483647 w 44"/>
              <a:gd name="T5" fmla="*/ 2147483647 h 40"/>
              <a:gd name="T6" fmla="*/ 2147483647 w 44"/>
              <a:gd name="T7" fmla="*/ 2147483647 h 40"/>
              <a:gd name="T8" fmla="*/ 0 60000 65536"/>
              <a:gd name="T9" fmla="*/ 0 60000 65536"/>
              <a:gd name="T10" fmla="*/ 0 60000 65536"/>
              <a:gd name="T11" fmla="*/ 0 60000 65536"/>
              <a:gd name="T12" fmla="*/ 0 w 44"/>
              <a:gd name="T13" fmla="*/ 0 h 40"/>
              <a:gd name="T14" fmla="*/ 44 w 44"/>
              <a:gd name="T15" fmla="*/ 40 h 40"/>
            </a:gdLst>
            <a:ahLst/>
            <a:cxnLst>
              <a:cxn ang="T8">
                <a:pos x="T0" y="T1"/>
              </a:cxn>
              <a:cxn ang="T9">
                <a:pos x="T2" y="T3"/>
              </a:cxn>
              <a:cxn ang="T10">
                <a:pos x="T4" y="T5"/>
              </a:cxn>
              <a:cxn ang="T11">
                <a:pos x="T6" y="T7"/>
              </a:cxn>
            </a:cxnLst>
            <a:rect l="T12" t="T13" r="T14" b="T15"/>
            <a:pathLst>
              <a:path w="44" h="40">
                <a:moveTo>
                  <a:pt x="0" y="2"/>
                </a:moveTo>
                <a:cubicBezTo>
                  <a:pt x="6" y="3"/>
                  <a:pt x="16" y="0"/>
                  <a:pt x="18" y="6"/>
                </a:cubicBezTo>
                <a:cubicBezTo>
                  <a:pt x="22" y="20"/>
                  <a:pt x="12" y="30"/>
                  <a:pt x="28" y="30"/>
                </a:cubicBezTo>
                <a:lnTo>
                  <a:pt x="44" y="40"/>
                </a:lnTo>
              </a:path>
            </a:pathLst>
          </a:custGeom>
          <a:noFill/>
          <a:ln w="12700">
            <a:solidFill>
              <a:srgbClr val="DD3826"/>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20746" name="Oval 297"/>
          <p:cNvSpPr>
            <a:spLocks noChangeAspect="1" noChangeArrowheads="1"/>
          </p:cNvSpPr>
          <p:nvPr/>
        </p:nvSpPr>
        <p:spPr bwMode="auto">
          <a:xfrm rot="-7891906">
            <a:off x="8831264" y="5187422"/>
            <a:ext cx="73025" cy="86783"/>
          </a:xfrm>
          <a:prstGeom prst="ellipse">
            <a:avLst/>
          </a:prstGeom>
          <a:solidFill>
            <a:srgbClr val="848B60"/>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20747" name="Oval 298"/>
          <p:cNvSpPr>
            <a:spLocks noChangeAspect="1" noChangeArrowheads="1"/>
          </p:cNvSpPr>
          <p:nvPr/>
        </p:nvSpPr>
        <p:spPr bwMode="auto">
          <a:xfrm rot="-7891906">
            <a:off x="8863013" y="5041371"/>
            <a:ext cx="73025" cy="86784"/>
          </a:xfrm>
          <a:prstGeom prst="ellipse">
            <a:avLst/>
          </a:prstGeom>
          <a:solidFill>
            <a:srgbClr val="848B60"/>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20748" name="Oval 299"/>
          <p:cNvSpPr>
            <a:spLocks noChangeAspect="1" noChangeArrowheads="1"/>
          </p:cNvSpPr>
          <p:nvPr/>
        </p:nvSpPr>
        <p:spPr bwMode="auto">
          <a:xfrm rot="-7891906">
            <a:off x="8955088" y="4940830"/>
            <a:ext cx="73025" cy="84667"/>
          </a:xfrm>
          <a:prstGeom prst="ellipse">
            <a:avLst/>
          </a:prstGeom>
          <a:solidFill>
            <a:srgbClr val="848B60"/>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p>
            <a:endParaRPr lang="fr-FR">
              <a:latin typeface="Calibri" pitchFamily="34" charset="0"/>
            </a:endParaRPr>
          </a:p>
        </p:txBody>
      </p:sp>
      <p:sp>
        <p:nvSpPr>
          <p:cNvPr id="20749" name="Line 300"/>
          <p:cNvSpPr>
            <a:spLocks noChangeShapeType="1"/>
          </p:cNvSpPr>
          <p:nvPr/>
        </p:nvSpPr>
        <p:spPr bwMode="auto">
          <a:xfrm rot="4135323" flipH="1">
            <a:off x="10305256" y="4857486"/>
            <a:ext cx="39688" cy="59267"/>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0750" name="Line 301"/>
          <p:cNvSpPr>
            <a:spLocks noChangeShapeType="1"/>
          </p:cNvSpPr>
          <p:nvPr/>
        </p:nvSpPr>
        <p:spPr bwMode="auto">
          <a:xfrm rot="4135323" flipH="1">
            <a:off x="10321661" y="4844786"/>
            <a:ext cx="42862" cy="65616"/>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0751" name="Oval 302"/>
          <p:cNvSpPr>
            <a:spLocks noChangeArrowheads="1"/>
          </p:cNvSpPr>
          <p:nvPr/>
        </p:nvSpPr>
        <p:spPr bwMode="auto">
          <a:xfrm rot="5700051">
            <a:off x="10341505" y="4851930"/>
            <a:ext cx="73025" cy="110067"/>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0752" name="Oval 303"/>
          <p:cNvSpPr>
            <a:spLocks noChangeArrowheads="1"/>
          </p:cNvSpPr>
          <p:nvPr/>
        </p:nvSpPr>
        <p:spPr bwMode="auto">
          <a:xfrm rot="5700051">
            <a:off x="10353146" y="4802189"/>
            <a:ext cx="73025" cy="107949"/>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0753" name="Oval 304"/>
          <p:cNvSpPr>
            <a:spLocks noChangeAspect="1" noChangeArrowheads="1"/>
          </p:cNvSpPr>
          <p:nvPr/>
        </p:nvSpPr>
        <p:spPr bwMode="auto">
          <a:xfrm rot="5700051">
            <a:off x="10363465" y="4829970"/>
            <a:ext cx="77788" cy="107949"/>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0754" name="Line 305"/>
          <p:cNvSpPr>
            <a:spLocks noChangeShapeType="1"/>
          </p:cNvSpPr>
          <p:nvPr/>
        </p:nvSpPr>
        <p:spPr bwMode="auto">
          <a:xfrm rot="4135323" flipH="1">
            <a:off x="10132748" y="5173927"/>
            <a:ext cx="39688" cy="61384"/>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0755" name="Line 306"/>
          <p:cNvSpPr>
            <a:spLocks noChangeShapeType="1"/>
          </p:cNvSpPr>
          <p:nvPr/>
        </p:nvSpPr>
        <p:spPr bwMode="auto">
          <a:xfrm rot="4135323" flipH="1">
            <a:off x="10148094" y="5162286"/>
            <a:ext cx="42862" cy="65616"/>
          </a:xfrm>
          <a:prstGeom prst="line">
            <a:avLst/>
          </a:prstGeom>
          <a:noFill/>
          <a:ln w="38100">
            <a:solidFill>
              <a:srgbClr val="B92E3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0756" name="Oval 307"/>
          <p:cNvSpPr>
            <a:spLocks noChangeArrowheads="1"/>
          </p:cNvSpPr>
          <p:nvPr/>
        </p:nvSpPr>
        <p:spPr bwMode="auto">
          <a:xfrm rot="5700051">
            <a:off x="10168997" y="5170488"/>
            <a:ext cx="73025" cy="107951"/>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0757" name="Oval 308"/>
          <p:cNvSpPr>
            <a:spLocks noChangeArrowheads="1"/>
          </p:cNvSpPr>
          <p:nvPr/>
        </p:nvSpPr>
        <p:spPr bwMode="auto">
          <a:xfrm rot="5700051">
            <a:off x="10179580" y="5119689"/>
            <a:ext cx="73025" cy="107949"/>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20758" name="Oval 309"/>
          <p:cNvSpPr>
            <a:spLocks noChangeAspect="1" noChangeArrowheads="1"/>
          </p:cNvSpPr>
          <p:nvPr/>
        </p:nvSpPr>
        <p:spPr bwMode="auto">
          <a:xfrm rot="5700051">
            <a:off x="10190957" y="5146411"/>
            <a:ext cx="77788" cy="110067"/>
          </a:xfrm>
          <a:prstGeom prst="ellipse">
            <a:avLst/>
          </a:prstGeom>
          <a:solidFill>
            <a:srgbClr val="B92E30"/>
          </a:solidFill>
          <a:ln w="6350">
            <a:solidFill>
              <a:schemeClr val="tx1"/>
            </a:solidFill>
            <a:round/>
            <a:headEnd/>
            <a:tailEnd/>
          </a:ln>
        </p:spPr>
        <p:txBody>
          <a:bodyPr wrap="none" anchor="ctr"/>
          <a:lstStyle/>
          <a:p>
            <a:endParaRPr lang="fr-FR">
              <a:latin typeface="Calibri" pitchFamily="34" charset="0"/>
            </a:endParaRPr>
          </a:p>
        </p:txBody>
      </p:sp>
      <p:sp>
        <p:nvSpPr>
          <p:cNvPr id="3445046" name="Freeform 310"/>
          <p:cNvSpPr>
            <a:spLocks noChangeAspect="1"/>
          </p:cNvSpPr>
          <p:nvPr/>
        </p:nvSpPr>
        <p:spPr bwMode="auto">
          <a:xfrm>
            <a:off x="3913717" y="3749676"/>
            <a:ext cx="381000" cy="347663"/>
          </a:xfrm>
          <a:custGeom>
            <a:avLst/>
            <a:gdLst/>
            <a:ahLst/>
            <a:cxnLst>
              <a:cxn ang="0">
                <a:pos x="168" y="24"/>
              </a:cxn>
              <a:cxn ang="0">
                <a:pos x="72" y="168"/>
              </a:cxn>
              <a:cxn ang="0">
                <a:pos x="24" y="312"/>
              </a:cxn>
              <a:cxn ang="0">
                <a:pos x="216" y="360"/>
              </a:cxn>
              <a:cxn ang="0">
                <a:pos x="312" y="312"/>
              </a:cxn>
              <a:cxn ang="0">
                <a:pos x="312" y="168"/>
              </a:cxn>
              <a:cxn ang="0">
                <a:pos x="264" y="24"/>
              </a:cxn>
              <a:cxn ang="0">
                <a:pos x="168" y="24"/>
              </a:cxn>
            </a:cxnLst>
            <a:rect l="0" t="0" r="r" b="b"/>
            <a:pathLst>
              <a:path w="328" h="360">
                <a:moveTo>
                  <a:pt x="168" y="24"/>
                </a:moveTo>
                <a:cubicBezTo>
                  <a:pt x="136" y="48"/>
                  <a:pt x="96" y="120"/>
                  <a:pt x="72" y="168"/>
                </a:cubicBezTo>
                <a:cubicBezTo>
                  <a:pt x="48" y="216"/>
                  <a:pt x="0" y="280"/>
                  <a:pt x="24" y="312"/>
                </a:cubicBezTo>
                <a:cubicBezTo>
                  <a:pt x="48" y="344"/>
                  <a:pt x="168" y="360"/>
                  <a:pt x="216" y="360"/>
                </a:cubicBezTo>
                <a:cubicBezTo>
                  <a:pt x="264" y="360"/>
                  <a:pt x="296" y="344"/>
                  <a:pt x="312" y="312"/>
                </a:cubicBezTo>
                <a:cubicBezTo>
                  <a:pt x="328" y="280"/>
                  <a:pt x="320" y="216"/>
                  <a:pt x="312" y="168"/>
                </a:cubicBezTo>
                <a:cubicBezTo>
                  <a:pt x="304" y="120"/>
                  <a:pt x="288" y="48"/>
                  <a:pt x="264" y="24"/>
                </a:cubicBezTo>
                <a:cubicBezTo>
                  <a:pt x="240" y="0"/>
                  <a:pt x="200" y="0"/>
                  <a:pt x="168" y="24"/>
                </a:cubicBezTo>
                <a:close/>
              </a:path>
            </a:pathLst>
          </a:custGeom>
          <a:gradFill rotWithShape="0">
            <a:gsLst>
              <a:gs pos="0">
                <a:srgbClr val="9C763C"/>
              </a:gs>
              <a:gs pos="100000">
                <a:srgbClr val="9C763C">
                  <a:gamma/>
                  <a:shade val="37255"/>
                  <a:invGamma/>
                </a:srgbClr>
              </a:gs>
            </a:gsLst>
            <a:path path="rect">
              <a:fillToRect l="100000" b="100000"/>
            </a:path>
          </a:gradFill>
          <a:ln w="22225" cap="flat" cmpd="sng">
            <a:solidFill>
              <a:srgbClr val="D8C6BC"/>
            </a:solidFill>
            <a:prstDash val="sysDot"/>
            <a:round/>
            <a:headEnd/>
            <a:tailEnd/>
          </a:ln>
          <a:effectLst>
            <a:outerShdw blurRad="63500" dist="203199" dir="6179810" algn="ctr" rotWithShape="0">
              <a:srgbClr val="786842">
                <a:alpha val="85001"/>
              </a:srgbClr>
            </a:outerShdw>
          </a:effectLst>
        </p:spPr>
        <p:txBody>
          <a:bodyPr wrap="none" anchor="ctr"/>
          <a:lstStyle/>
          <a:p>
            <a:pPr fontAlgn="auto">
              <a:spcBef>
                <a:spcPts val="0"/>
              </a:spcBef>
              <a:spcAft>
                <a:spcPts val="0"/>
              </a:spcAft>
              <a:defRPr/>
            </a:pPr>
            <a:endParaRPr lang="fr-FR">
              <a:latin typeface="+mn-lt"/>
              <a:cs typeface="+mn-cs"/>
            </a:endParaRPr>
          </a:p>
        </p:txBody>
      </p:sp>
      <p:sp>
        <p:nvSpPr>
          <p:cNvPr id="20760" name="Freeform 311"/>
          <p:cNvSpPr>
            <a:spLocks/>
          </p:cNvSpPr>
          <p:nvPr/>
        </p:nvSpPr>
        <p:spPr bwMode="auto">
          <a:xfrm>
            <a:off x="4199468" y="4052889"/>
            <a:ext cx="65617" cy="968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4A381C"/>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761" name="Freeform 312"/>
          <p:cNvSpPr>
            <a:spLocks/>
          </p:cNvSpPr>
          <p:nvPr/>
        </p:nvSpPr>
        <p:spPr bwMode="auto">
          <a:xfrm>
            <a:off x="4087284" y="4057650"/>
            <a:ext cx="65616" cy="968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4A381C"/>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762" name="Freeform 313"/>
          <p:cNvSpPr>
            <a:spLocks/>
          </p:cNvSpPr>
          <p:nvPr/>
        </p:nvSpPr>
        <p:spPr bwMode="auto">
          <a:xfrm>
            <a:off x="4133851" y="4052889"/>
            <a:ext cx="65616" cy="968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4A381C"/>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763" name="Freeform 314"/>
          <p:cNvSpPr>
            <a:spLocks/>
          </p:cNvSpPr>
          <p:nvPr/>
        </p:nvSpPr>
        <p:spPr bwMode="auto">
          <a:xfrm>
            <a:off x="4036484" y="4071939"/>
            <a:ext cx="65616" cy="968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4A381C"/>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764" name="Freeform 315"/>
          <p:cNvSpPr>
            <a:spLocks/>
          </p:cNvSpPr>
          <p:nvPr/>
        </p:nvSpPr>
        <p:spPr bwMode="auto">
          <a:xfrm>
            <a:off x="4064001" y="4029075"/>
            <a:ext cx="65617" cy="968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4A381C"/>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765" name="Freeform 316"/>
          <p:cNvSpPr>
            <a:spLocks/>
          </p:cNvSpPr>
          <p:nvPr/>
        </p:nvSpPr>
        <p:spPr bwMode="auto">
          <a:xfrm>
            <a:off x="4004734" y="4075114"/>
            <a:ext cx="65617" cy="968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75582D"/>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766" name="Freeform 317"/>
          <p:cNvSpPr>
            <a:spLocks/>
          </p:cNvSpPr>
          <p:nvPr/>
        </p:nvSpPr>
        <p:spPr bwMode="auto">
          <a:xfrm>
            <a:off x="4064001" y="4086225"/>
            <a:ext cx="65617" cy="968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5E4724"/>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767" name="Freeform 318"/>
          <p:cNvSpPr>
            <a:spLocks/>
          </p:cNvSpPr>
          <p:nvPr/>
        </p:nvSpPr>
        <p:spPr bwMode="auto">
          <a:xfrm>
            <a:off x="4142317" y="4081464"/>
            <a:ext cx="65616" cy="968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5E4724"/>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768" name="Freeform 319"/>
          <p:cNvSpPr>
            <a:spLocks/>
          </p:cNvSpPr>
          <p:nvPr/>
        </p:nvSpPr>
        <p:spPr bwMode="auto">
          <a:xfrm>
            <a:off x="4233334" y="4041775"/>
            <a:ext cx="65617" cy="968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5E4724"/>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769" name="Freeform 320"/>
          <p:cNvSpPr>
            <a:spLocks/>
          </p:cNvSpPr>
          <p:nvPr/>
        </p:nvSpPr>
        <p:spPr bwMode="auto">
          <a:xfrm>
            <a:off x="4087284" y="4090989"/>
            <a:ext cx="65616" cy="968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5E4724"/>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770" name="Freeform 321"/>
          <p:cNvSpPr>
            <a:spLocks/>
          </p:cNvSpPr>
          <p:nvPr/>
        </p:nvSpPr>
        <p:spPr bwMode="auto">
          <a:xfrm>
            <a:off x="4195234" y="4092575"/>
            <a:ext cx="65617" cy="968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523E1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771" name="Freeform 322"/>
          <p:cNvSpPr>
            <a:spLocks/>
          </p:cNvSpPr>
          <p:nvPr/>
        </p:nvSpPr>
        <p:spPr bwMode="auto">
          <a:xfrm>
            <a:off x="4006851" y="4029075"/>
            <a:ext cx="65616" cy="968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523E1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772" name="Freeform 323"/>
          <p:cNvSpPr>
            <a:spLocks/>
          </p:cNvSpPr>
          <p:nvPr/>
        </p:nvSpPr>
        <p:spPr bwMode="auto">
          <a:xfrm>
            <a:off x="3953934" y="4051300"/>
            <a:ext cx="65617" cy="968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523E1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773" name="Freeform 324"/>
          <p:cNvSpPr>
            <a:spLocks/>
          </p:cNvSpPr>
          <p:nvPr/>
        </p:nvSpPr>
        <p:spPr bwMode="auto">
          <a:xfrm>
            <a:off x="4243917" y="4084639"/>
            <a:ext cx="65616" cy="968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523E1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774" name="Freeform 325"/>
          <p:cNvSpPr>
            <a:spLocks/>
          </p:cNvSpPr>
          <p:nvPr/>
        </p:nvSpPr>
        <p:spPr bwMode="auto">
          <a:xfrm>
            <a:off x="3905251" y="4037013"/>
            <a:ext cx="65616" cy="968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523E1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775" name="Freeform 326"/>
          <p:cNvSpPr>
            <a:spLocks noChangeAspect="1"/>
          </p:cNvSpPr>
          <p:nvPr/>
        </p:nvSpPr>
        <p:spPr bwMode="auto">
          <a:xfrm>
            <a:off x="4089400" y="4152901"/>
            <a:ext cx="44451" cy="73025"/>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523E1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776" name="Freeform 327"/>
          <p:cNvSpPr>
            <a:spLocks noChangeAspect="1"/>
          </p:cNvSpPr>
          <p:nvPr/>
        </p:nvSpPr>
        <p:spPr bwMode="auto">
          <a:xfrm>
            <a:off x="4182533" y="4119564"/>
            <a:ext cx="44451" cy="73025"/>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523E1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777" name="Freeform 328"/>
          <p:cNvSpPr>
            <a:spLocks noChangeAspect="1"/>
          </p:cNvSpPr>
          <p:nvPr/>
        </p:nvSpPr>
        <p:spPr bwMode="auto">
          <a:xfrm>
            <a:off x="4023784" y="4122739"/>
            <a:ext cx="46567" cy="73025"/>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778" name="Freeform 329"/>
          <p:cNvSpPr>
            <a:spLocks noChangeAspect="1"/>
          </p:cNvSpPr>
          <p:nvPr/>
        </p:nvSpPr>
        <p:spPr bwMode="auto">
          <a:xfrm>
            <a:off x="4148667" y="4137026"/>
            <a:ext cx="44451" cy="73025"/>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779" name="Freeform 330"/>
          <p:cNvSpPr>
            <a:spLocks noChangeAspect="1"/>
          </p:cNvSpPr>
          <p:nvPr/>
        </p:nvSpPr>
        <p:spPr bwMode="auto">
          <a:xfrm>
            <a:off x="4125385" y="4119564"/>
            <a:ext cx="46567" cy="73025"/>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780" name="Freeform 331"/>
          <p:cNvSpPr>
            <a:spLocks noChangeAspect="1"/>
          </p:cNvSpPr>
          <p:nvPr/>
        </p:nvSpPr>
        <p:spPr bwMode="auto">
          <a:xfrm>
            <a:off x="3972985" y="4097338"/>
            <a:ext cx="46567" cy="73025"/>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781" name="Freeform 332"/>
          <p:cNvSpPr>
            <a:spLocks noChangeAspect="1"/>
          </p:cNvSpPr>
          <p:nvPr/>
        </p:nvSpPr>
        <p:spPr bwMode="auto">
          <a:xfrm>
            <a:off x="4121152" y="4160839"/>
            <a:ext cx="44449" cy="73025"/>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782" name="Freeform 333"/>
          <p:cNvSpPr>
            <a:spLocks noChangeAspect="1"/>
          </p:cNvSpPr>
          <p:nvPr/>
        </p:nvSpPr>
        <p:spPr bwMode="auto">
          <a:xfrm>
            <a:off x="3996267" y="4133851"/>
            <a:ext cx="44451" cy="73025"/>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4A381C"/>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783" name="Freeform 334"/>
          <p:cNvSpPr>
            <a:spLocks noChangeAspect="1"/>
          </p:cNvSpPr>
          <p:nvPr/>
        </p:nvSpPr>
        <p:spPr bwMode="auto">
          <a:xfrm>
            <a:off x="4053418" y="4130675"/>
            <a:ext cx="44449" cy="73025"/>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4A381C"/>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784" name="Freeform 335"/>
          <p:cNvSpPr>
            <a:spLocks noChangeAspect="1"/>
          </p:cNvSpPr>
          <p:nvPr/>
        </p:nvSpPr>
        <p:spPr bwMode="auto">
          <a:xfrm>
            <a:off x="4176185" y="4151314"/>
            <a:ext cx="46567" cy="73025"/>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4A381C"/>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785" name="Freeform 336"/>
          <p:cNvSpPr>
            <a:spLocks noChangeAspect="1"/>
          </p:cNvSpPr>
          <p:nvPr/>
        </p:nvSpPr>
        <p:spPr bwMode="auto">
          <a:xfrm>
            <a:off x="4216400" y="4127501"/>
            <a:ext cx="44451" cy="73025"/>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72562B"/>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786" name="Freeform 337"/>
          <p:cNvSpPr>
            <a:spLocks noChangeAspect="1"/>
          </p:cNvSpPr>
          <p:nvPr/>
        </p:nvSpPr>
        <p:spPr bwMode="auto">
          <a:xfrm>
            <a:off x="3972985" y="4090989"/>
            <a:ext cx="46567" cy="73025"/>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523E1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787" name="Freeform 338"/>
          <p:cNvSpPr>
            <a:spLocks noChangeAspect="1"/>
          </p:cNvSpPr>
          <p:nvPr/>
        </p:nvSpPr>
        <p:spPr bwMode="auto">
          <a:xfrm>
            <a:off x="3917952" y="4090989"/>
            <a:ext cx="44449" cy="73025"/>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788" name="Freeform 339"/>
          <p:cNvSpPr>
            <a:spLocks noChangeAspect="1"/>
          </p:cNvSpPr>
          <p:nvPr/>
        </p:nvSpPr>
        <p:spPr bwMode="auto">
          <a:xfrm>
            <a:off x="3928533" y="4062414"/>
            <a:ext cx="44451" cy="73025"/>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523E1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789" name="Freeform 340"/>
          <p:cNvSpPr>
            <a:spLocks noChangeAspect="1"/>
          </p:cNvSpPr>
          <p:nvPr/>
        </p:nvSpPr>
        <p:spPr bwMode="auto">
          <a:xfrm>
            <a:off x="3871385" y="4062414"/>
            <a:ext cx="46567" cy="73025"/>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790" name="Freeform 341"/>
          <p:cNvSpPr>
            <a:spLocks noChangeAspect="1"/>
          </p:cNvSpPr>
          <p:nvPr/>
        </p:nvSpPr>
        <p:spPr bwMode="auto">
          <a:xfrm>
            <a:off x="3877733" y="4022725"/>
            <a:ext cx="44451" cy="73025"/>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523E1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791" name="Freeform 342"/>
          <p:cNvSpPr>
            <a:spLocks noChangeAspect="1"/>
          </p:cNvSpPr>
          <p:nvPr/>
        </p:nvSpPr>
        <p:spPr bwMode="auto">
          <a:xfrm>
            <a:off x="3894667" y="4078289"/>
            <a:ext cx="44451" cy="73025"/>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523E1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792" name="Freeform 343"/>
          <p:cNvSpPr>
            <a:spLocks noChangeAspect="1"/>
          </p:cNvSpPr>
          <p:nvPr/>
        </p:nvSpPr>
        <p:spPr bwMode="auto">
          <a:xfrm>
            <a:off x="3945467" y="4114801"/>
            <a:ext cx="44451" cy="73025"/>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523E1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793" name="Freeform 344"/>
          <p:cNvSpPr>
            <a:spLocks noChangeAspect="1"/>
          </p:cNvSpPr>
          <p:nvPr/>
        </p:nvSpPr>
        <p:spPr bwMode="auto">
          <a:xfrm>
            <a:off x="4290485" y="4029076"/>
            <a:ext cx="44449" cy="73025"/>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523E1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794" name="Freeform 345"/>
          <p:cNvSpPr>
            <a:spLocks noChangeAspect="1"/>
          </p:cNvSpPr>
          <p:nvPr/>
        </p:nvSpPr>
        <p:spPr bwMode="auto">
          <a:xfrm>
            <a:off x="4284133" y="4065589"/>
            <a:ext cx="44451" cy="73025"/>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523E1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795" name="Freeform 346"/>
          <p:cNvSpPr>
            <a:spLocks noChangeAspect="1"/>
          </p:cNvSpPr>
          <p:nvPr/>
        </p:nvSpPr>
        <p:spPr bwMode="auto">
          <a:xfrm>
            <a:off x="4301067" y="4171950"/>
            <a:ext cx="27517"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796" name="Freeform 347"/>
          <p:cNvSpPr>
            <a:spLocks noChangeAspect="1"/>
          </p:cNvSpPr>
          <p:nvPr/>
        </p:nvSpPr>
        <p:spPr bwMode="auto">
          <a:xfrm>
            <a:off x="4334934" y="4105275"/>
            <a:ext cx="27517"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797" name="Freeform 348"/>
          <p:cNvSpPr>
            <a:spLocks noChangeAspect="1"/>
          </p:cNvSpPr>
          <p:nvPr/>
        </p:nvSpPr>
        <p:spPr bwMode="auto">
          <a:xfrm>
            <a:off x="4368800" y="4148139"/>
            <a:ext cx="27517"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798" name="Freeform 349"/>
          <p:cNvSpPr>
            <a:spLocks noChangeAspect="1"/>
          </p:cNvSpPr>
          <p:nvPr/>
        </p:nvSpPr>
        <p:spPr bwMode="auto">
          <a:xfrm>
            <a:off x="3799418" y="4076700"/>
            <a:ext cx="27516"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799" name="Freeform 350"/>
          <p:cNvSpPr>
            <a:spLocks noChangeAspect="1"/>
          </p:cNvSpPr>
          <p:nvPr/>
        </p:nvSpPr>
        <p:spPr bwMode="auto">
          <a:xfrm>
            <a:off x="3854451" y="4135439"/>
            <a:ext cx="29633"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800" name="Freeform 351"/>
          <p:cNvSpPr>
            <a:spLocks noChangeAspect="1"/>
          </p:cNvSpPr>
          <p:nvPr/>
        </p:nvSpPr>
        <p:spPr bwMode="auto">
          <a:xfrm>
            <a:off x="3911600" y="4194175"/>
            <a:ext cx="27517"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801" name="Freeform 352"/>
          <p:cNvSpPr>
            <a:spLocks noChangeAspect="1"/>
          </p:cNvSpPr>
          <p:nvPr/>
        </p:nvSpPr>
        <p:spPr bwMode="auto">
          <a:xfrm>
            <a:off x="3972985" y="4238625"/>
            <a:ext cx="29633"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802" name="Freeform 353"/>
          <p:cNvSpPr>
            <a:spLocks noChangeAspect="1"/>
          </p:cNvSpPr>
          <p:nvPr/>
        </p:nvSpPr>
        <p:spPr bwMode="auto">
          <a:xfrm>
            <a:off x="4064000" y="4257675"/>
            <a:ext cx="27517"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803" name="Freeform 354"/>
          <p:cNvSpPr>
            <a:spLocks noChangeAspect="1"/>
          </p:cNvSpPr>
          <p:nvPr/>
        </p:nvSpPr>
        <p:spPr bwMode="auto">
          <a:xfrm>
            <a:off x="4155018" y="4257675"/>
            <a:ext cx="27516"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804" name="Freeform 355"/>
          <p:cNvSpPr>
            <a:spLocks noChangeAspect="1"/>
          </p:cNvSpPr>
          <p:nvPr/>
        </p:nvSpPr>
        <p:spPr bwMode="auto">
          <a:xfrm>
            <a:off x="4243918" y="4249739"/>
            <a:ext cx="29633"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805" name="Freeform 356"/>
          <p:cNvSpPr>
            <a:spLocks noChangeAspect="1"/>
          </p:cNvSpPr>
          <p:nvPr/>
        </p:nvSpPr>
        <p:spPr bwMode="auto">
          <a:xfrm>
            <a:off x="4334934" y="4225925"/>
            <a:ext cx="27517"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806" name="Freeform 357"/>
          <p:cNvSpPr>
            <a:spLocks noChangeAspect="1"/>
          </p:cNvSpPr>
          <p:nvPr/>
        </p:nvSpPr>
        <p:spPr bwMode="auto">
          <a:xfrm>
            <a:off x="4425951" y="4105275"/>
            <a:ext cx="27516"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807" name="Freeform 358"/>
          <p:cNvSpPr>
            <a:spLocks noChangeAspect="1"/>
          </p:cNvSpPr>
          <p:nvPr/>
        </p:nvSpPr>
        <p:spPr bwMode="auto">
          <a:xfrm>
            <a:off x="4396318" y="4211639"/>
            <a:ext cx="29633"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808" name="Freeform 359"/>
          <p:cNvSpPr>
            <a:spLocks noChangeAspect="1"/>
          </p:cNvSpPr>
          <p:nvPr/>
        </p:nvSpPr>
        <p:spPr bwMode="auto">
          <a:xfrm>
            <a:off x="3793067" y="4140200"/>
            <a:ext cx="27517"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809" name="Freeform 360"/>
          <p:cNvSpPr>
            <a:spLocks noChangeAspect="1"/>
          </p:cNvSpPr>
          <p:nvPr/>
        </p:nvSpPr>
        <p:spPr bwMode="auto">
          <a:xfrm>
            <a:off x="3843867" y="4192589"/>
            <a:ext cx="27517"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810" name="Freeform 361"/>
          <p:cNvSpPr>
            <a:spLocks noChangeAspect="1"/>
          </p:cNvSpPr>
          <p:nvPr/>
        </p:nvSpPr>
        <p:spPr bwMode="auto">
          <a:xfrm>
            <a:off x="3894667" y="4244975"/>
            <a:ext cx="27517"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811" name="Freeform 362"/>
          <p:cNvSpPr>
            <a:spLocks noChangeAspect="1"/>
          </p:cNvSpPr>
          <p:nvPr/>
        </p:nvSpPr>
        <p:spPr bwMode="auto">
          <a:xfrm>
            <a:off x="4064000" y="4211639"/>
            <a:ext cx="27517"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812" name="Freeform 363"/>
          <p:cNvSpPr>
            <a:spLocks noChangeAspect="1"/>
          </p:cNvSpPr>
          <p:nvPr/>
        </p:nvSpPr>
        <p:spPr bwMode="auto">
          <a:xfrm>
            <a:off x="4155018" y="4211639"/>
            <a:ext cx="27516"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813" name="Freeform 364"/>
          <p:cNvSpPr>
            <a:spLocks noChangeAspect="1"/>
          </p:cNvSpPr>
          <p:nvPr/>
        </p:nvSpPr>
        <p:spPr bwMode="auto">
          <a:xfrm>
            <a:off x="4243918" y="4211639"/>
            <a:ext cx="29633"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814" name="Freeform 365"/>
          <p:cNvSpPr>
            <a:spLocks noChangeAspect="1"/>
          </p:cNvSpPr>
          <p:nvPr/>
        </p:nvSpPr>
        <p:spPr bwMode="auto">
          <a:xfrm>
            <a:off x="3972985" y="4181475"/>
            <a:ext cx="29633"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815" name="Freeform 366"/>
          <p:cNvSpPr>
            <a:spLocks noChangeAspect="1"/>
          </p:cNvSpPr>
          <p:nvPr/>
        </p:nvSpPr>
        <p:spPr bwMode="auto">
          <a:xfrm>
            <a:off x="4307418" y="4135439"/>
            <a:ext cx="27516"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816" name="Freeform 367"/>
          <p:cNvSpPr>
            <a:spLocks noChangeAspect="1"/>
          </p:cNvSpPr>
          <p:nvPr/>
        </p:nvSpPr>
        <p:spPr bwMode="auto">
          <a:xfrm>
            <a:off x="4006852" y="4211639"/>
            <a:ext cx="29633"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817" name="Freeform 368"/>
          <p:cNvSpPr>
            <a:spLocks noChangeAspect="1"/>
          </p:cNvSpPr>
          <p:nvPr/>
        </p:nvSpPr>
        <p:spPr bwMode="auto">
          <a:xfrm>
            <a:off x="4125385" y="4243389"/>
            <a:ext cx="29633"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818" name="Freeform 369"/>
          <p:cNvSpPr>
            <a:spLocks noChangeAspect="1"/>
          </p:cNvSpPr>
          <p:nvPr/>
        </p:nvSpPr>
        <p:spPr bwMode="auto">
          <a:xfrm>
            <a:off x="4155018" y="4135439"/>
            <a:ext cx="27516"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819" name="Freeform 370"/>
          <p:cNvSpPr>
            <a:spLocks noChangeAspect="1"/>
          </p:cNvSpPr>
          <p:nvPr/>
        </p:nvSpPr>
        <p:spPr bwMode="auto">
          <a:xfrm>
            <a:off x="4064000" y="4171950"/>
            <a:ext cx="27517"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820" name="Freeform 371"/>
          <p:cNvSpPr>
            <a:spLocks noChangeAspect="1"/>
          </p:cNvSpPr>
          <p:nvPr/>
        </p:nvSpPr>
        <p:spPr bwMode="auto">
          <a:xfrm>
            <a:off x="3972985" y="4135439"/>
            <a:ext cx="29633"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821" name="Freeform 372"/>
          <p:cNvSpPr>
            <a:spLocks noChangeAspect="1"/>
          </p:cNvSpPr>
          <p:nvPr/>
        </p:nvSpPr>
        <p:spPr bwMode="auto">
          <a:xfrm>
            <a:off x="4036485" y="4135439"/>
            <a:ext cx="27516"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822" name="Freeform 373"/>
          <p:cNvSpPr>
            <a:spLocks noChangeAspect="1"/>
          </p:cNvSpPr>
          <p:nvPr/>
        </p:nvSpPr>
        <p:spPr bwMode="auto">
          <a:xfrm>
            <a:off x="4023785" y="4140200"/>
            <a:ext cx="29633"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823" name="Freeform 374"/>
          <p:cNvSpPr>
            <a:spLocks noChangeAspect="1"/>
          </p:cNvSpPr>
          <p:nvPr/>
        </p:nvSpPr>
        <p:spPr bwMode="auto">
          <a:xfrm>
            <a:off x="4040718" y="4154489"/>
            <a:ext cx="29633"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824" name="Freeform 375"/>
          <p:cNvSpPr>
            <a:spLocks noChangeAspect="1"/>
          </p:cNvSpPr>
          <p:nvPr/>
        </p:nvSpPr>
        <p:spPr bwMode="auto">
          <a:xfrm>
            <a:off x="4216400" y="4168775"/>
            <a:ext cx="27517"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825" name="Freeform 376"/>
          <p:cNvSpPr>
            <a:spLocks noChangeAspect="1"/>
          </p:cNvSpPr>
          <p:nvPr/>
        </p:nvSpPr>
        <p:spPr bwMode="auto">
          <a:xfrm>
            <a:off x="4182534" y="4183064"/>
            <a:ext cx="27517"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826" name="Freeform 377"/>
          <p:cNvSpPr>
            <a:spLocks noChangeAspect="1"/>
          </p:cNvSpPr>
          <p:nvPr/>
        </p:nvSpPr>
        <p:spPr bwMode="auto">
          <a:xfrm>
            <a:off x="3989918" y="4157664"/>
            <a:ext cx="29633"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827" name="Freeform 378"/>
          <p:cNvSpPr>
            <a:spLocks noChangeAspect="1"/>
          </p:cNvSpPr>
          <p:nvPr/>
        </p:nvSpPr>
        <p:spPr bwMode="auto">
          <a:xfrm>
            <a:off x="4064000" y="4151314"/>
            <a:ext cx="27517"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828" name="Freeform 379"/>
          <p:cNvSpPr>
            <a:spLocks noChangeAspect="1"/>
          </p:cNvSpPr>
          <p:nvPr/>
        </p:nvSpPr>
        <p:spPr bwMode="auto">
          <a:xfrm>
            <a:off x="4205818" y="4273550"/>
            <a:ext cx="27516"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829" name="Freeform 380"/>
          <p:cNvSpPr>
            <a:spLocks noChangeAspect="1"/>
          </p:cNvSpPr>
          <p:nvPr/>
        </p:nvSpPr>
        <p:spPr bwMode="auto">
          <a:xfrm>
            <a:off x="4080934" y="4302125"/>
            <a:ext cx="27517"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830" name="Freeform 381"/>
          <p:cNvSpPr>
            <a:spLocks noChangeAspect="1"/>
          </p:cNvSpPr>
          <p:nvPr/>
        </p:nvSpPr>
        <p:spPr bwMode="auto">
          <a:xfrm>
            <a:off x="4006851" y="4302125"/>
            <a:ext cx="16933" cy="2698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831" name="Freeform 382"/>
          <p:cNvSpPr>
            <a:spLocks noChangeAspect="1"/>
          </p:cNvSpPr>
          <p:nvPr/>
        </p:nvSpPr>
        <p:spPr bwMode="auto">
          <a:xfrm>
            <a:off x="4138084" y="4302125"/>
            <a:ext cx="16933" cy="2698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832" name="Freeform 383"/>
          <p:cNvSpPr>
            <a:spLocks noChangeAspect="1"/>
          </p:cNvSpPr>
          <p:nvPr/>
        </p:nvSpPr>
        <p:spPr bwMode="auto">
          <a:xfrm>
            <a:off x="4318000" y="4302125"/>
            <a:ext cx="16933" cy="2698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833" name="Freeform 384"/>
          <p:cNvSpPr>
            <a:spLocks noChangeAspect="1"/>
          </p:cNvSpPr>
          <p:nvPr/>
        </p:nvSpPr>
        <p:spPr bwMode="auto">
          <a:xfrm>
            <a:off x="4379384" y="4292600"/>
            <a:ext cx="16933" cy="2698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834" name="Freeform 385"/>
          <p:cNvSpPr>
            <a:spLocks noChangeAspect="1"/>
          </p:cNvSpPr>
          <p:nvPr/>
        </p:nvSpPr>
        <p:spPr bwMode="auto">
          <a:xfrm>
            <a:off x="4193118" y="4333875"/>
            <a:ext cx="16933" cy="2698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835" name="Freeform 386"/>
          <p:cNvSpPr>
            <a:spLocks noChangeAspect="1"/>
          </p:cNvSpPr>
          <p:nvPr/>
        </p:nvSpPr>
        <p:spPr bwMode="auto">
          <a:xfrm>
            <a:off x="3793067" y="4044950"/>
            <a:ext cx="16933" cy="2698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836" name="Freeform 387"/>
          <p:cNvSpPr>
            <a:spLocks noChangeAspect="1"/>
          </p:cNvSpPr>
          <p:nvPr/>
        </p:nvSpPr>
        <p:spPr bwMode="auto">
          <a:xfrm>
            <a:off x="3833284" y="4030664"/>
            <a:ext cx="16933" cy="2698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837" name="Freeform 388"/>
          <p:cNvSpPr>
            <a:spLocks noChangeAspect="1"/>
          </p:cNvSpPr>
          <p:nvPr/>
        </p:nvSpPr>
        <p:spPr bwMode="auto">
          <a:xfrm>
            <a:off x="3917951" y="4154489"/>
            <a:ext cx="16933" cy="2698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838" name="Freeform 389"/>
          <p:cNvSpPr>
            <a:spLocks noChangeAspect="1"/>
          </p:cNvSpPr>
          <p:nvPr/>
        </p:nvSpPr>
        <p:spPr bwMode="auto">
          <a:xfrm>
            <a:off x="3956051" y="4306889"/>
            <a:ext cx="16933" cy="2698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839" name="Freeform 390"/>
          <p:cNvSpPr>
            <a:spLocks noChangeAspect="1"/>
          </p:cNvSpPr>
          <p:nvPr/>
        </p:nvSpPr>
        <p:spPr bwMode="auto">
          <a:xfrm>
            <a:off x="4047067" y="4333875"/>
            <a:ext cx="16933" cy="2698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840" name="Freeform 391"/>
          <p:cNvSpPr>
            <a:spLocks noChangeAspect="1"/>
          </p:cNvSpPr>
          <p:nvPr/>
        </p:nvSpPr>
        <p:spPr bwMode="auto">
          <a:xfrm>
            <a:off x="4260851" y="4333875"/>
            <a:ext cx="16933" cy="2698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841" name="Freeform 392"/>
          <p:cNvSpPr>
            <a:spLocks noChangeAspect="1"/>
          </p:cNvSpPr>
          <p:nvPr/>
        </p:nvSpPr>
        <p:spPr bwMode="auto">
          <a:xfrm>
            <a:off x="4155018" y="4338639"/>
            <a:ext cx="16933" cy="2698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842" name="Freeform 393"/>
          <p:cNvSpPr>
            <a:spLocks noChangeAspect="1"/>
          </p:cNvSpPr>
          <p:nvPr/>
        </p:nvSpPr>
        <p:spPr bwMode="auto">
          <a:xfrm>
            <a:off x="4243918" y="4100514"/>
            <a:ext cx="46567" cy="73025"/>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72562B"/>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843" name="Freeform 394"/>
          <p:cNvSpPr>
            <a:spLocks noChangeAspect="1"/>
          </p:cNvSpPr>
          <p:nvPr/>
        </p:nvSpPr>
        <p:spPr bwMode="auto">
          <a:xfrm>
            <a:off x="4210051" y="4092575"/>
            <a:ext cx="46567" cy="73025"/>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72562B"/>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844" name="Freeform 395"/>
          <p:cNvSpPr>
            <a:spLocks noChangeAspect="1"/>
          </p:cNvSpPr>
          <p:nvPr/>
        </p:nvSpPr>
        <p:spPr bwMode="auto">
          <a:xfrm>
            <a:off x="3962400" y="4084639"/>
            <a:ext cx="44451" cy="73025"/>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72562B"/>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845" name="Freeform 396"/>
          <p:cNvSpPr>
            <a:spLocks noChangeAspect="1"/>
          </p:cNvSpPr>
          <p:nvPr/>
        </p:nvSpPr>
        <p:spPr bwMode="auto">
          <a:xfrm>
            <a:off x="3928533" y="4038601"/>
            <a:ext cx="44451" cy="73025"/>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72562B"/>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846" name="Freeform 397"/>
          <p:cNvSpPr>
            <a:spLocks noChangeAspect="1"/>
          </p:cNvSpPr>
          <p:nvPr/>
        </p:nvSpPr>
        <p:spPr bwMode="auto">
          <a:xfrm>
            <a:off x="4036485" y="4046538"/>
            <a:ext cx="44449" cy="73025"/>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72562B"/>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847" name="Freeform 398"/>
          <p:cNvSpPr>
            <a:spLocks noChangeAspect="1"/>
          </p:cNvSpPr>
          <p:nvPr/>
        </p:nvSpPr>
        <p:spPr bwMode="auto">
          <a:xfrm>
            <a:off x="4087285" y="4054476"/>
            <a:ext cx="44449" cy="73025"/>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72562B"/>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848" name="Freeform 399"/>
          <p:cNvSpPr>
            <a:spLocks noChangeAspect="1"/>
          </p:cNvSpPr>
          <p:nvPr/>
        </p:nvSpPr>
        <p:spPr bwMode="auto">
          <a:xfrm>
            <a:off x="4138085" y="4062414"/>
            <a:ext cx="44449" cy="73025"/>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72562B"/>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849" name="Freeform 400"/>
          <p:cNvSpPr>
            <a:spLocks noChangeAspect="1"/>
          </p:cNvSpPr>
          <p:nvPr/>
        </p:nvSpPr>
        <p:spPr bwMode="auto">
          <a:xfrm>
            <a:off x="4188885" y="4048126"/>
            <a:ext cx="44449" cy="73025"/>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72562B"/>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850" name="Freeform 401"/>
          <p:cNvSpPr>
            <a:spLocks noChangeAspect="1"/>
          </p:cNvSpPr>
          <p:nvPr/>
        </p:nvSpPr>
        <p:spPr bwMode="auto">
          <a:xfrm>
            <a:off x="4188885" y="4108451"/>
            <a:ext cx="44449" cy="73025"/>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72562B"/>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851" name="Freeform 402"/>
          <p:cNvSpPr>
            <a:spLocks noChangeAspect="1"/>
          </p:cNvSpPr>
          <p:nvPr/>
        </p:nvSpPr>
        <p:spPr bwMode="auto">
          <a:xfrm>
            <a:off x="3884085" y="4090989"/>
            <a:ext cx="44449" cy="73025"/>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72562B"/>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852" name="Freeform 403"/>
          <p:cNvSpPr>
            <a:spLocks noChangeAspect="1"/>
          </p:cNvSpPr>
          <p:nvPr/>
        </p:nvSpPr>
        <p:spPr bwMode="auto">
          <a:xfrm>
            <a:off x="4385734" y="4059239"/>
            <a:ext cx="27517"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853" name="Freeform 404"/>
          <p:cNvSpPr>
            <a:spLocks noChangeAspect="1"/>
          </p:cNvSpPr>
          <p:nvPr/>
        </p:nvSpPr>
        <p:spPr bwMode="auto">
          <a:xfrm>
            <a:off x="4487334" y="4135439"/>
            <a:ext cx="27517"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854" name="Freeform 405"/>
          <p:cNvSpPr>
            <a:spLocks noChangeAspect="1"/>
          </p:cNvSpPr>
          <p:nvPr/>
        </p:nvSpPr>
        <p:spPr bwMode="auto">
          <a:xfrm>
            <a:off x="3972985" y="4059239"/>
            <a:ext cx="29633"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855" name="Freeform 406"/>
          <p:cNvSpPr>
            <a:spLocks noChangeAspect="1"/>
          </p:cNvSpPr>
          <p:nvPr/>
        </p:nvSpPr>
        <p:spPr bwMode="auto">
          <a:xfrm>
            <a:off x="4074585" y="4059239"/>
            <a:ext cx="29633"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856" name="Freeform 407"/>
          <p:cNvSpPr>
            <a:spLocks noChangeAspect="1"/>
          </p:cNvSpPr>
          <p:nvPr/>
        </p:nvSpPr>
        <p:spPr bwMode="auto">
          <a:xfrm>
            <a:off x="3972985" y="4105275"/>
            <a:ext cx="29633"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857" name="Freeform 408"/>
          <p:cNvSpPr>
            <a:spLocks noChangeAspect="1"/>
          </p:cNvSpPr>
          <p:nvPr/>
        </p:nvSpPr>
        <p:spPr bwMode="auto">
          <a:xfrm>
            <a:off x="4074585" y="4105275"/>
            <a:ext cx="29633"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858" name="Freeform 409"/>
          <p:cNvSpPr>
            <a:spLocks noChangeAspect="1"/>
          </p:cNvSpPr>
          <p:nvPr/>
        </p:nvSpPr>
        <p:spPr bwMode="auto">
          <a:xfrm>
            <a:off x="4023785" y="4151314"/>
            <a:ext cx="29633"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859" name="Freeform 410"/>
          <p:cNvSpPr>
            <a:spLocks noChangeAspect="1"/>
          </p:cNvSpPr>
          <p:nvPr/>
        </p:nvSpPr>
        <p:spPr bwMode="auto">
          <a:xfrm>
            <a:off x="4125385" y="4151314"/>
            <a:ext cx="29633"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860" name="Freeform 411"/>
          <p:cNvSpPr>
            <a:spLocks noChangeAspect="1"/>
          </p:cNvSpPr>
          <p:nvPr/>
        </p:nvSpPr>
        <p:spPr bwMode="auto">
          <a:xfrm>
            <a:off x="4064000" y="4211639"/>
            <a:ext cx="27517"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861" name="Freeform 412"/>
          <p:cNvSpPr>
            <a:spLocks noChangeAspect="1"/>
          </p:cNvSpPr>
          <p:nvPr/>
        </p:nvSpPr>
        <p:spPr bwMode="auto">
          <a:xfrm>
            <a:off x="4165600" y="4211639"/>
            <a:ext cx="27517"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862" name="Freeform 413"/>
          <p:cNvSpPr>
            <a:spLocks noChangeAspect="1"/>
          </p:cNvSpPr>
          <p:nvPr/>
        </p:nvSpPr>
        <p:spPr bwMode="auto">
          <a:xfrm>
            <a:off x="3884085" y="4181475"/>
            <a:ext cx="27516"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863" name="Freeform 414"/>
          <p:cNvSpPr>
            <a:spLocks noChangeAspect="1"/>
          </p:cNvSpPr>
          <p:nvPr/>
        </p:nvSpPr>
        <p:spPr bwMode="auto">
          <a:xfrm>
            <a:off x="3985685" y="4181475"/>
            <a:ext cx="27516"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864" name="Freeform 415"/>
          <p:cNvSpPr>
            <a:spLocks noChangeAspect="1"/>
          </p:cNvSpPr>
          <p:nvPr/>
        </p:nvSpPr>
        <p:spPr bwMode="auto">
          <a:xfrm>
            <a:off x="4110567" y="3970338"/>
            <a:ext cx="82551" cy="182562"/>
          </a:xfrm>
          <a:custGeom>
            <a:avLst/>
            <a:gdLst>
              <a:gd name="T0" fmla="*/ 2147483647 w 152"/>
              <a:gd name="T1" fmla="*/ 0 h 144"/>
              <a:gd name="T2" fmla="*/ 0 w 152"/>
              <a:gd name="T3" fmla="*/ 2147483647 h 144"/>
              <a:gd name="T4" fmla="*/ 2147483647 w 152"/>
              <a:gd name="T5" fmla="*/ 2147483647 h 144"/>
              <a:gd name="T6" fmla="*/ 2147483647 w 152"/>
              <a:gd name="T7" fmla="*/ 2147483647 h 144"/>
              <a:gd name="T8" fmla="*/ 0 60000 65536"/>
              <a:gd name="T9" fmla="*/ 0 60000 65536"/>
              <a:gd name="T10" fmla="*/ 0 60000 65536"/>
              <a:gd name="T11" fmla="*/ 0 60000 65536"/>
              <a:gd name="T12" fmla="*/ 0 w 152"/>
              <a:gd name="T13" fmla="*/ 0 h 144"/>
              <a:gd name="T14" fmla="*/ 152 w 152"/>
              <a:gd name="T15" fmla="*/ 144 h 144"/>
            </a:gdLst>
            <a:ahLst/>
            <a:cxnLst>
              <a:cxn ang="T8">
                <a:pos x="T0" y="T1"/>
              </a:cxn>
              <a:cxn ang="T9">
                <a:pos x="T2" y="T3"/>
              </a:cxn>
              <a:cxn ang="T10">
                <a:pos x="T4" y="T5"/>
              </a:cxn>
              <a:cxn ang="T11">
                <a:pos x="T6" y="T7"/>
              </a:cxn>
            </a:cxnLst>
            <a:rect l="T12" t="T13" r="T14" b="T15"/>
            <a:pathLst>
              <a:path w="152" h="144">
                <a:moveTo>
                  <a:pt x="144" y="0"/>
                </a:moveTo>
                <a:cubicBezTo>
                  <a:pt x="72" y="16"/>
                  <a:pt x="0" y="32"/>
                  <a:pt x="0" y="48"/>
                </a:cubicBezTo>
                <a:cubicBezTo>
                  <a:pt x="0" y="64"/>
                  <a:pt x="136" y="80"/>
                  <a:pt x="144" y="96"/>
                </a:cubicBezTo>
                <a:cubicBezTo>
                  <a:pt x="152" y="112"/>
                  <a:pt x="64" y="128"/>
                  <a:pt x="48" y="144"/>
                </a:cubicBezTo>
              </a:path>
            </a:pathLst>
          </a:custGeom>
          <a:noFill/>
          <a:ln w="22225">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20865" name="Freeform 416"/>
          <p:cNvSpPr>
            <a:spLocks noChangeAspect="1"/>
          </p:cNvSpPr>
          <p:nvPr/>
        </p:nvSpPr>
        <p:spPr bwMode="auto">
          <a:xfrm>
            <a:off x="4284134" y="4086225"/>
            <a:ext cx="27517"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866" name="Freeform 417"/>
          <p:cNvSpPr>
            <a:spLocks noChangeAspect="1"/>
          </p:cNvSpPr>
          <p:nvPr/>
        </p:nvSpPr>
        <p:spPr bwMode="auto">
          <a:xfrm>
            <a:off x="4271434" y="4030664"/>
            <a:ext cx="27517"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867" name="Freeform 418"/>
          <p:cNvSpPr>
            <a:spLocks noChangeAspect="1"/>
          </p:cNvSpPr>
          <p:nvPr/>
        </p:nvSpPr>
        <p:spPr bwMode="auto">
          <a:xfrm>
            <a:off x="4292600" y="4017964"/>
            <a:ext cx="27517"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868" name="Freeform 419"/>
          <p:cNvSpPr>
            <a:spLocks noChangeAspect="1"/>
          </p:cNvSpPr>
          <p:nvPr/>
        </p:nvSpPr>
        <p:spPr bwMode="auto">
          <a:xfrm>
            <a:off x="4275667" y="4014789"/>
            <a:ext cx="27517"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869" name="Freeform 420"/>
          <p:cNvSpPr>
            <a:spLocks noChangeAspect="1"/>
          </p:cNvSpPr>
          <p:nvPr/>
        </p:nvSpPr>
        <p:spPr bwMode="auto">
          <a:xfrm>
            <a:off x="4326467" y="4021139"/>
            <a:ext cx="27517"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870" name="Freeform 421"/>
          <p:cNvSpPr>
            <a:spLocks noChangeAspect="1"/>
          </p:cNvSpPr>
          <p:nvPr/>
        </p:nvSpPr>
        <p:spPr bwMode="auto">
          <a:xfrm>
            <a:off x="4334934" y="4059239"/>
            <a:ext cx="27517"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871" name="Freeform 422"/>
          <p:cNvSpPr>
            <a:spLocks noChangeAspect="1"/>
          </p:cNvSpPr>
          <p:nvPr/>
        </p:nvSpPr>
        <p:spPr bwMode="auto">
          <a:xfrm>
            <a:off x="4292601" y="4029075"/>
            <a:ext cx="29633"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872" name="Freeform 423"/>
          <p:cNvSpPr>
            <a:spLocks noChangeAspect="1"/>
          </p:cNvSpPr>
          <p:nvPr/>
        </p:nvSpPr>
        <p:spPr bwMode="auto">
          <a:xfrm>
            <a:off x="3911600" y="4030664"/>
            <a:ext cx="27517"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873" name="Freeform 424"/>
          <p:cNvSpPr>
            <a:spLocks noChangeAspect="1"/>
          </p:cNvSpPr>
          <p:nvPr/>
        </p:nvSpPr>
        <p:spPr bwMode="auto">
          <a:xfrm>
            <a:off x="3903134" y="4051300"/>
            <a:ext cx="29633"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874" name="Freeform 425"/>
          <p:cNvSpPr>
            <a:spLocks noChangeAspect="1"/>
          </p:cNvSpPr>
          <p:nvPr/>
        </p:nvSpPr>
        <p:spPr bwMode="auto">
          <a:xfrm>
            <a:off x="4002618" y="4071939"/>
            <a:ext cx="27516"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875" name="Freeform 426"/>
          <p:cNvSpPr>
            <a:spLocks noChangeAspect="1"/>
          </p:cNvSpPr>
          <p:nvPr/>
        </p:nvSpPr>
        <p:spPr bwMode="auto">
          <a:xfrm>
            <a:off x="3953934" y="4038600"/>
            <a:ext cx="29633"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876" name="Freeform 427"/>
          <p:cNvSpPr>
            <a:spLocks noChangeAspect="1"/>
          </p:cNvSpPr>
          <p:nvPr/>
        </p:nvSpPr>
        <p:spPr bwMode="auto">
          <a:xfrm>
            <a:off x="4197351" y="4151314"/>
            <a:ext cx="27516"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877" name="Freeform 428"/>
          <p:cNvSpPr>
            <a:spLocks noChangeAspect="1"/>
          </p:cNvSpPr>
          <p:nvPr/>
        </p:nvSpPr>
        <p:spPr bwMode="auto">
          <a:xfrm>
            <a:off x="3884085" y="4003675"/>
            <a:ext cx="27516"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878" name="Freeform 429"/>
          <p:cNvSpPr>
            <a:spLocks noChangeAspect="1"/>
          </p:cNvSpPr>
          <p:nvPr/>
        </p:nvSpPr>
        <p:spPr bwMode="auto">
          <a:xfrm>
            <a:off x="3892551" y="3986214"/>
            <a:ext cx="27516"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879" name="Freeform 430"/>
          <p:cNvSpPr>
            <a:spLocks noChangeAspect="1"/>
          </p:cNvSpPr>
          <p:nvPr/>
        </p:nvSpPr>
        <p:spPr bwMode="auto">
          <a:xfrm>
            <a:off x="3911600" y="3990975"/>
            <a:ext cx="27517"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880" name="Freeform 431"/>
          <p:cNvSpPr>
            <a:spLocks noChangeAspect="1"/>
          </p:cNvSpPr>
          <p:nvPr/>
        </p:nvSpPr>
        <p:spPr bwMode="auto">
          <a:xfrm>
            <a:off x="3909485" y="4008439"/>
            <a:ext cx="27516"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881" name="Freeform 432"/>
          <p:cNvSpPr>
            <a:spLocks noChangeAspect="1"/>
          </p:cNvSpPr>
          <p:nvPr/>
        </p:nvSpPr>
        <p:spPr bwMode="auto">
          <a:xfrm>
            <a:off x="3898900" y="4003675"/>
            <a:ext cx="27517"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882" name="Freeform 433"/>
          <p:cNvSpPr>
            <a:spLocks noChangeAspect="1"/>
          </p:cNvSpPr>
          <p:nvPr/>
        </p:nvSpPr>
        <p:spPr bwMode="auto">
          <a:xfrm>
            <a:off x="3860800" y="3978275"/>
            <a:ext cx="27517"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883" name="Freeform 434"/>
          <p:cNvSpPr>
            <a:spLocks noChangeAspect="1"/>
          </p:cNvSpPr>
          <p:nvPr/>
        </p:nvSpPr>
        <p:spPr bwMode="auto">
          <a:xfrm>
            <a:off x="3803652" y="3981450"/>
            <a:ext cx="29633"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884" name="Freeform 435"/>
          <p:cNvSpPr>
            <a:spLocks noChangeAspect="1"/>
          </p:cNvSpPr>
          <p:nvPr/>
        </p:nvSpPr>
        <p:spPr bwMode="auto">
          <a:xfrm>
            <a:off x="3754968" y="4097339"/>
            <a:ext cx="29633"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885" name="Freeform 436"/>
          <p:cNvSpPr>
            <a:spLocks noChangeAspect="1"/>
          </p:cNvSpPr>
          <p:nvPr/>
        </p:nvSpPr>
        <p:spPr bwMode="auto">
          <a:xfrm>
            <a:off x="3750734" y="3987800"/>
            <a:ext cx="27517"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886" name="Freeform 437"/>
          <p:cNvSpPr>
            <a:spLocks noChangeAspect="1"/>
          </p:cNvSpPr>
          <p:nvPr/>
        </p:nvSpPr>
        <p:spPr bwMode="auto">
          <a:xfrm>
            <a:off x="3744385" y="4043363"/>
            <a:ext cx="27516"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887" name="Freeform 438"/>
          <p:cNvSpPr>
            <a:spLocks noChangeAspect="1"/>
          </p:cNvSpPr>
          <p:nvPr/>
        </p:nvSpPr>
        <p:spPr bwMode="auto">
          <a:xfrm>
            <a:off x="4370918" y="4010025"/>
            <a:ext cx="27516"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888" name="Freeform 439"/>
          <p:cNvSpPr>
            <a:spLocks noChangeAspect="1"/>
          </p:cNvSpPr>
          <p:nvPr/>
        </p:nvSpPr>
        <p:spPr bwMode="auto">
          <a:xfrm>
            <a:off x="4425951" y="4027489"/>
            <a:ext cx="27516"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889" name="Freeform 440"/>
          <p:cNvSpPr>
            <a:spLocks noChangeAspect="1"/>
          </p:cNvSpPr>
          <p:nvPr/>
        </p:nvSpPr>
        <p:spPr bwMode="auto">
          <a:xfrm>
            <a:off x="4472518" y="4076700"/>
            <a:ext cx="27516"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890" name="Freeform 441"/>
          <p:cNvSpPr>
            <a:spLocks noChangeAspect="1"/>
          </p:cNvSpPr>
          <p:nvPr/>
        </p:nvSpPr>
        <p:spPr bwMode="auto">
          <a:xfrm>
            <a:off x="4421718" y="4154489"/>
            <a:ext cx="27516"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891" name="Freeform 442"/>
          <p:cNvSpPr>
            <a:spLocks noChangeAspect="1"/>
          </p:cNvSpPr>
          <p:nvPr/>
        </p:nvSpPr>
        <p:spPr bwMode="auto">
          <a:xfrm>
            <a:off x="4487334" y="4213225"/>
            <a:ext cx="16933" cy="2698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892" name="Freeform 443"/>
          <p:cNvSpPr>
            <a:spLocks noChangeAspect="1"/>
          </p:cNvSpPr>
          <p:nvPr/>
        </p:nvSpPr>
        <p:spPr bwMode="auto">
          <a:xfrm>
            <a:off x="4523318" y="4105275"/>
            <a:ext cx="16933" cy="2698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893" name="Freeform 444"/>
          <p:cNvSpPr>
            <a:spLocks noChangeAspect="1"/>
          </p:cNvSpPr>
          <p:nvPr/>
        </p:nvSpPr>
        <p:spPr bwMode="auto">
          <a:xfrm>
            <a:off x="4497918" y="4024314"/>
            <a:ext cx="16933" cy="2698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894" name="Freeform 445"/>
          <p:cNvSpPr>
            <a:spLocks noChangeAspect="1"/>
          </p:cNvSpPr>
          <p:nvPr/>
        </p:nvSpPr>
        <p:spPr bwMode="auto">
          <a:xfrm>
            <a:off x="4529667" y="4040189"/>
            <a:ext cx="16933" cy="2698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895" name="Freeform 446"/>
          <p:cNvSpPr>
            <a:spLocks noChangeAspect="1"/>
          </p:cNvSpPr>
          <p:nvPr/>
        </p:nvSpPr>
        <p:spPr bwMode="auto">
          <a:xfrm>
            <a:off x="3776134" y="3925889"/>
            <a:ext cx="16933" cy="2698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896" name="Freeform 447"/>
          <p:cNvSpPr>
            <a:spLocks noChangeAspect="1"/>
          </p:cNvSpPr>
          <p:nvPr/>
        </p:nvSpPr>
        <p:spPr bwMode="auto">
          <a:xfrm>
            <a:off x="3829051" y="3929064"/>
            <a:ext cx="16933" cy="2698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897" name="Freeform 448"/>
          <p:cNvSpPr>
            <a:spLocks noChangeAspect="1"/>
          </p:cNvSpPr>
          <p:nvPr/>
        </p:nvSpPr>
        <p:spPr bwMode="auto">
          <a:xfrm>
            <a:off x="3881967" y="3932238"/>
            <a:ext cx="16933" cy="2698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898" name="Freeform 449"/>
          <p:cNvSpPr>
            <a:spLocks noChangeAspect="1"/>
          </p:cNvSpPr>
          <p:nvPr/>
        </p:nvSpPr>
        <p:spPr bwMode="auto">
          <a:xfrm>
            <a:off x="3702051" y="3967164"/>
            <a:ext cx="16933" cy="2698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899" name="Freeform 450"/>
          <p:cNvSpPr>
            <a:spLocks noChangeAspect="1"/>
          </p:cNvSpPr>
          <p:nvPr/>
        </p:nvSpPr>
        <p:spPr bwMode="auto">
          <a:xfrm>
            <a:off x="3776134" y="3957639"/>
            <a:ext cx="16933" cy="2698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900" name="Freeform 451"/>
          <p:cNvSpPr>
            <a:spLocks noChangeAspect="1"/>
          </p:cNvSpPr>
          <p:nvPr/>
        </p:nvSpPr>
        <p:spPr bwMode="auto">
          <a:xfrm>
            <a:off x="3850218" y="3948114"/>
            <a:ext cx="16933" cy="2698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901" name="Freeform 452"/>
          <p:cNvSpPr>
            <a:spLocks noChangeAspect="1"/>
          </p:cNvSpPr>
          <p:nvPr/>
        </p:nvSpPr>
        <p:spPr bwMode="auto">
          <a:xfrm>
            <a:off x="3886200" y="3903663"/>
            <a:ext cx="16933" cy="2698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902" name="Freeform 453"/>
          <p:cNvSpPr>
            <a:spLocks noChangeAspect="1"/>
          </p:cNvSpPr>
          <p:nvPr/>
        </p:nvSpPr>
        <p:spPr bwMode="auto">
          <a:xfrm>
            <a:off x="3685117" y="4029075"/>
            <a:ext cx="16933" cy="2698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903" name="Freeform 454"/>
          <p:cNvSpPr>
            <a:spLocks noChangeAspect="1"/>
          </p:cNvSpPr>
          <p:nvPr/>
        </p:nvSpPr>
        <p:spPr bwMode="auto">
          <a:xfrm>
            <a:off x="3702051" y="4083050"/>
            <a:ext cx="16933" cy="2698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904" name="Freeform 455"/>
          <p:cNvSpPr>
            <a:spLocks noChangeAspect="1"/>
          </p:cNvSpPr>
          <p:nvPr/>
        </p:nvSpPr>
        <p:spPr bwMode="auto">
          <a:xfrm>
            <a:off x="3729567" y="4154489"/>
            <a:ext cx="16933" cy="2698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905" name="Freeform 456"/>
          <p:cNvSpPr>
            <a:spLocks noChangeAspect="1"/>
          </p:cNvSpPr>
          <p:nvPr/>
        </p:nvSpPr>
        <p:spPr bwMode="auto">
          <a:xfrm>
            <a:off x="3776134" y="4225925"/>
            <a:ext cx="16933" cy="2698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906" name="Freeform 457"/>
          <p:cNvSpPr>
            <a:spLocks noChangeAspect="1"/>
          </p:cNvSpPr>
          <p:nvPr/>
        </p:nvSpPr>
        <p:spPr bwMode="auto">
          <a:xfrm>
            <a:off x="3822700" y="4297364"/>
            <a:ext cx="16933" cy="2698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907" name="Freeform 458"/>
          <p:cNvSpPr>
            <a:spLocks noChangeAspect="1"/>
          </p:cNvSpPr>
          <p:nvPr/>
        </p:nvSpPr>
        <p:spPr bwMode="auto">
          <a:xfrm>
            <a:off x="3845984" y="4248150"/>
            <a:ext cx="16933" cy="2698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908" name="Freeform 459"/>
          <p:cNvSpPr>
            <a:spLocks noChangeAspect="1"/>
          </p:cNvSpPr>
          <p:nvPr/>
        </p:nvSpPr>
        <p:spPr bwMode="auto">
          <a:xfrm>
            <a:off x="3884084" y="4294189"/>
            <a:ext cx="16933" cy="2698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909" name="Freeform 460"/>
          <p:cNvSpPr>
            <a:spLocks noChangeAspect="1"/>
          </p:cNvSpPr>
          <p:nvPr/>
        </p:nvSpPr>
        <p:spPr bwMode="auto">
          <a:xfrm>
            <a:off x="4089400" y="4364039"/>
            <a:ext cx="16933" cy="2698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910" name="Freeform 461"/>
          <p:cNvSpPr>
            <a:spLocks noChangeAspect="1"/>
          </p:cNvSpPr>
          <p:nvPr/>
        </p:nvSpPr>
        <p:spPr bwMode="auto">
          <a:xfrm>
            <a:off x="3913718" y="4079875"/>
            <a:ext cx="27516"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911" name="Freeform 462"/>
          <p:cNvSpPr>
            <a:spLocks noChangeAspect="1"/>
          </p:cNvSpPr>
          <p:nvPr/>
        </p:nvSpPr>
        <p:spPr bwMode="auto">
          <a:xfrm>
            <a:off x="3894667" y="4046539"/>
            <a:ext cx="27517"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912" name="Freeform 463"/>
          <p:cNvSpPr>
            <a:spLocks noChangeAspect="1"/>
          </p:cNvSpPr>
          <p:nvPr/>
        </p:nvSpPr>
        <p:spPr bwMode="auto">
          <a:xfrm>
            <a:off x="3867151" y="4032250"/>
            <a:ext cx="27516"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913" name="Freeform 464"/>
          <p:cNvSpPr>
            <a:spLocks noChangeAspect="1"/>
          </p:cNvSpPr>
          <p:nvPr/>
        </p:nvSpPr>
        <p:spPr bwMode="auto">
          <a:xfrm>
            <a:off x="4311652" y="4054475"/>
            <a:ext cx="29633"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914" name="Freeform 465"/>
          <p:cNvSpPr>
            <a:spLocks noChangeAspect="1"/>
          </p:cNvSpPr>
          <p:nvPr/>
        </p:nvSpPr>
        <p:spPr bwMode="auto">
          <a:xfrm>
            <a:off x="4243918" y="4064000"/>
            <a:ext cx="29633"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915" name="Freeform 466"/>
          <p:cNvSpPr>
            <a:spLocks noChangeAspect="1"/>
          </p:cNvSpPr>
          <p:nvPr/>
        </p:nvSpPr>
        <p:spPr bwMode="auto">
          <a:xfrm>
            <a:off x="4269318" y="4070350"/>
            <a:ext cx="27516"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F542A"/>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3445203" name="Oval 467"/>
          <p:cNvSpPr>
            <a:spLocks noChangeArrowheads="1"/>
          </p:cNvSpPr>
          <p:nvPr/>
        </p:nvSpPr>
        <p:spPr bwMode="auto">
          <a:xfrm>
            <a:off x="3894668" y="4057650"/>
            <a:ext cx="91017" cy="76200"/>
          </a:xfrm>
          <a:prstGeom prst="ellipse">
            <a:avLst/>
          </a:prstGeom>
          <a:solidFill>
            <a:srgbClr val="937038">
              <a:alpha val="21001"/>
            </a:srgbClr>
          </a:solidFill>
          <a:ln w="12700">
            <a:noFill/>
            <a:round/>
            <a:headEnd/>
            <a:tailEnd/>
          </a:ln>
          <a:effectLst>
            <a:outerShdw blurRad="63500" dist="101600" dir="9180160" algn="ctr" rotWithShape="0">
              <a:srgbClr val="807751">
                <a:alpha val="74998"/>
              </a:srgbClr>
            </a:outerShdw>
          </a:effectLst>
        </p:spPr>
        <p:txBody>
          <a:bodyPr wrap="none" anchor="ctr"/>
          <a:lstStyle/>
          <a:p>
            <a:pPr fontAlgn="auto">
              <a:spcBef>
                <a:spcPts val="0"/>
              </a:spcBef>
              <a:spcAft>
                <a:spcPts val="0"/>
              </a:spcAft>
              <a:defRPr/>
            </a:pPr>
            <a:endParaRPr lang="fr-FR">
              <a:latin typeface="+mn-lt"/>
              <a:cs typeface="+mn-cs"/>
            </a:endParaRPr>
          </a:p>
        </p:txBody>
      </p:sp>
      <p:sp>
        <p:nvSpPr>
          <p:cNvPr id="3445204" name="Oval 468"/>
          <p:cNvSpPr>
            <a:spLocks noChangeArrowheads="1"/>
          </p:cNvSpPr>
          <p:nvPr/>
        </p:nvSpPr>
        <p:spPr bwMode="auto">
          <a:xfrm>
            <a:off x="4334934" y="4067175"/>
            <a:ext cx="91017" cy="76200"/>
          </a:xfrm>
          <a:prstGeom prst="ellipse">
            <a:avLst/>
          </a:prstGeom>
          <a:solidFill>
            <a:srgbClr val="937038">
              <a:alpha val="21001"/>
            </a:srgbClr>
          </a:solidFill>
          <a:ln w="12700">
            <a:noFill/>
            <a:round/>
            <a:headEnd/>
            <a:tailEnd/>
          </a:ln>
          <a:effectLst>
            <a:outerShdw blurRad="63500" dist="101600" dir="9180160" algn="ctr" rotWithShape="0">
              <a:srgbClr val="807751">
                <a:alpha val="74998"/>
              </a:srgbClr>
            </a:outerShdw>
          </a:effectLst>
        </p:spPr>
        <p:txBody>
          <a:bodyPr wrap="none" anchor="ctr"/>
          <a:lstStyle/>
          <a:p>
            <a:pPr fontAlgn="auto">
              <a:spcBef>
                <a:spcPts val="0"/>
              </a:spcBef>
              <a:spcAft>
                <a:spcPts val="0"/>
              </a:spcAft>
              <a:defRPr/>
            </a:pPr>
            <a:endParaRPr lang="fr-FR">
              <a:latin typeface="+mn-lt"/>
              <a:cs typeface="+mn-cs"/>
            </a:endParaRPr>
          </a:p>
        </p:txBody>
      </p:sp>
      <p:sp>
        <p:nvSpPr>
          <p:cNvPr id="3445205" name="Oval 469"/>
          <p:cNvSpPr>
            <a:spLocks noChangeArrowheads="1"/>
          </p:cNvSpPr>
          <p:nvPr/>
        </p:nvSpPr>
        <p:spPr bwMode="auto">
          <a:xfrm>
            <a:off x="4362451" y="4152900"/>
            <a:ext cx="91016" cy="76200"/>
          </a:xfrm>
          <a:prstGeom prst="ellipse">
            <a:avLst/>
          </a:prstGeom>
          <a:solidFill>
            <a:srgbClr val="937038">
              <a:alpha val="21001"/>
            </a:srgbClr>
          </a:solidFill>
          <a:ln w="12700">
            <a:noFill/>
            <a:round/>
            <a:headEnd/>
            <a:tailEnd/>
          </a:ln>
          <a:effectLst>
            <a:outerShdw blurRad="63500" dist="101600" dir="9180160" algn="ctr" rotWithShape="0">
              <a:srgbClr val="807751">
                <a:alpha val="74998"/>
              </a:srgbClr>
            </a:outerShdw>
          </a:effectLst>
        </p:spPr>
        <p:txBody>
          <a:bodyPr wrap="none" anchor="ctr"/>
          <a:lstStyle/>
          <a:p>
            <a:pPr fontAlgn="auto">
              <a:spcBef>
                <a:spcPts val="0"/>
              </a:spcBef>
              <a:spcAft>
                <a:spcPts val="0"/>
              </a:spcAft>
              <a:defRPr/>
            </a:pPr>
            <a:endParaRPr lang="fr-FR">
              <a:latin typeface="+mn-lt"/>
              <a:cs typeface="+mn-cs"/>
            </a:endParaRPr>
          </a:p>
        </p:txBody>
      </p:sp>
      <p:sp>
        <p:nvSpPr>
          <p:cNvPr id="3445206" name="Oval 470"/>
          <p:cNvSpPr>
            <a:spLocks noChangeArrowheads="1"/>
          </p:cNvSpPr>
          <p:nvPr/>
        </p:nvSpPr>
        <p:spPr bwMode="auto">
          <a:xfrm>
            <a:off x="3884085" y="4000500"/>
            <a:ext cx="88900" cy="76200"/>
          </a:xfrm>
          <a:prstGeom prst="ellipse">
            <a:avLst/>
          </a:prstGeom>
          <a:solidFill>
            <a:srgbClr val="937038">
              <a:alpha val="21001"/>
            </a:srgbClr>
          </a:solidFill>
          <a:ln w="12700">
            <a:noFill/>
            <a:round/>
            <a:headEnd/>
            <a:tailEnd/>
          </a:ln>
          <a:effectLst>
            <a:outerShdw blurRad="63500" dist="101600" dir="9180160" algn="ctr" rotWithShape="0">
              <a:srgbClr val="807751">
                <a:alpha val="74998"/>
              </a:srgbClr>
            </a:outerShdw>
          </a:effectLst>
        </p:spPr>
        <p:txBody>
          <a:bodyPr wrap="none" anchor="ctr"/>
          <a:lstStyle/>
          <a:p>
            <a:pPr fontAlgn="auto">
              <a:spcBef>
                <a:spcPts val="0"/>
              </a:spcBef>
              <a:spcAft>
                <a:spcPts val="0"/>
              </a:spcAft>
              <a:defRPr/>
            </a:pPr>
            <a:endParaRPr lang="fr-FR">
              <a:latin typeface="+mn-lt"/>
              <a:cs typeface="+mn-cs"/>
            </a:endParaRPr>
          </a:p>
        </p:txBody>
      </p:sp>
      <p:sp>
        <p:nvSpPr>
          <p:cNvPr id="3445207" name="Oval 471"/>
          <p:cNvSpPr>
            <a:spLocks noChangeArrowheads="1"/>
          </p:cNvSpPr>
          <p:nvPr/>
        </p:nvSpPr>
        <p:spPr bwMode="auto">
          <a:xfrm>
            <a:off x="3860801" y="4029075"/>
            <a:ext cx="91017" cy="76200"/>
          </a:xfrm>
          <a:prstGeom prst="ellipse">
            <a:avLst/>
          </a:prstGeom>
          <a:solidFill>
            <a:srgbClr val="937038">
              <a:alpha val="58000"/>
            </a:srgbClr>
          </a:solidFill>
          <a:ln w="12700">
            <a:noFill/>
            <a:round/>
            <a:headEnd/>
            <a:tailEnd/>
          </a:ln>
          <a:effectLst>
            <a:outerShdw blurRad="63500" dist="101596" dir="10800000" algn="ctr" rotWithShape="0">
              <a:srgbClr val="807751">
                <a:alpha val="74998"/>
              </a:srgbClr>
            </a:outerShdw>
          </a:effectLst>
        </p:spPr>
        <p:txBody>
          <a:bodyPr wrap="none" anchor="ctr"/>
          <a:lstStyle/>
          <a:p>
            <a:pPr fontAlgn="auto">
              <a:spcBef>
                <a:spcPts val="0"/>
              </a:spcBef>
              <a:spcAft>
                <a:spcPts val="0"/>
              </a:spcAft>
              <a:defRPr/>
            </a:pPr>
            <a:endParaRPr lang="fr-FR">
              <a:latin typeface="+mn-lt"/>
              <a:cs typeface="+mn-cs"/>
            </a:endParaRPr>
          </a:p>
        </p:txBody>
      </p:sp>
      <p:sp>
        <p:nvSpPr>
          <p:cNvPr id="3445208" name="Oval 472"/>
          <p:cNvSpPr>
            <a:spLocks noChangeArrowheads="1"/>
          </p:cNvSpPr>
          <p:nvPr/>
        </p:nvSpPr>
        <p:spPr bwMode="auto">
          <a:xfrm>
            <a:off x="3884085" y="3943350"/>
            <a:ext cx="88900" cy="76200"/>
          </a:xfrm>
          <a:prstGeom prst="ellipse">
            <a:avLst/>
          </a:prstGeom>
          <a:solidFill>
            <a:srgbClr val="937038">
              <a:alpha val="58000"/>
            </a:srgbClr>
          </a:solidFill>
          <a:ln w="12700">
            <a:noFill/>
            <a:round/>
            <a:headEnd/>
            <a:tailEnd/>
          </a:ln>
          <a:effectLst>
            <a:outerShdw blurRad="63500" dist="101596" dir="10800000" algn="ctr" rotWithShape="0">
              <a:srgbClr val="807751">
                <a:alpha val="74998"/>
              </a:srgbClr>
            </a:outerShdw>
          </a:effectLst>
        </p:spPr>
        <p:txBody>
          <a:bodyPr wrap="none" anchor="ctr"/>
          <a:lstStyle/>
          <a:p>
            <a:pPr fontAlgn="auto">
              <a:spcBef>
                <a:spcPts val="0"/>
              </a:spcBef>
              <a:spcAft>
                <a:spcPts val="0"/>
              </a:spcAft>
              <a:defRPr/>
            </a:pPr>
            <a:endParaRPr lang="fr-FR">
              <a:latin typeface="+mn-lt"/>
              <a:cs typeface="+mn-cs"/>
            </a:endParaRPr>
          </a:p>
        </p:txBody>
      </p:sp>
      <p:sp>
        <p:nvSpPr>
          <p:cNvPr id="3445209" name="Oval 473"/>
          <p:cNvSpPr>
            <a:spLocks noChangeArrowheads="1"/>
          </p:cNvSpPr>
          <p:nvPr/>
        </p:nvSpPr>
        <p:spPr bwMode="auto">
          <a:xfrm>
            <a:off x="3867151" y="3981450"/>
            <a:ext cx="88900" cy="76200"/>
          </a:xfrm>
          <a:prstGeom prst="ellipse">
            <a:avLst/>
          </a:prstGeom>
          <a:solidFill>
            <a:srgbClr val="937038">
              <a:alpha val="58000"/>
            </a:srgbClr>
          </a:solidFill>
          <a:ln w="12700">
            <a:noFill/>
            <a:round/>
            <a:headEnd/>
            <a:tailEnd/>
          </a:ln>
          <a:effectLst>
            <a:outerShdw blurRad="63500" dist="101596" dir="10800000" algn="ctr" rotWithShape="0">
              <a:srgbClr val="807751">
                <a:alpha val="74998"/>
              </a:srgbClr>
            </a:outerShdw>
          </a:effectLst>
        </p:spPr>
        <p:txBody>
          <a:bodyPr wrap="none" anchor="ctr"/>
          <a:lstStyle/>
          <a:p>
            <a:pPr fontAlgn="auto">
              <a:spcBef>
                <a:spcPts val="0"/>
              </a:spcBef>
              <a:spcAft>
                <a:spcPts val="0"/>
              </a:spcAft>
              <a:defRPr/>
            </a:pPr>
            <a:endParaRPr lang="fr-FR">
              <a:latin typeface="+mn-lt"/>
              <a:cs typeface="+mn-cs"/>
            </a:endParaRPr>
          </a:p>
        </p:txBody>
      </p:sp>
      <p:sp>
        <p:nvSpPr>
          <p:cNvPr id="3445210" name="Oval 474"/>
          <p:cNvSpPr>
            <a:spLocks noChangeArrowheads="1"/>
          </p:cNvSpPr>
          <p:nvPr/>
        </p:nvSpPr>
        <p:spPr bwMode="auto">
          <a:xfrm>
            <a:off x="3928534" y="3986213"/>
            <a:ext cx="91017" cy="76200"/>
          </a:xfrm>
          <a:prstGeom prst="ellipse">
            <a:avLst/>
          </a:prstGeom>
          <a:solidFill>
            <a:srgbClr val="937038">
              <a:alpha val="39999"/>
            </a:srgbClr>
          </a:solidFill>
          <a:ln w="12700">
            <a:noFill/>
            <a:round/>
            <a:headEnd/>
            <a:tailEnd/>
          </a:ln>
          <a:effectLst>
            <a:outerShdw blurRad="63500" dist="101596" dir="10800000" algn="ctr" rotWithShape="0">
              <a:srgbClr val="807751">
                <a:alpha val="74998"/>
              </a:srgbClr>
            </a:outerShdw>
          </a:effectLst>
        </p:spPr>
        <p:txBody>
          <a:bodyPr wrap="none" anchor="ctr"/>
          <a:lstStyle/>
          <a:p>
            <a:pPr fontAlgn="auto">
              <a:spcBef>
                <a:spcPts val="0"/>
              </a:spcBef>
              <a:spcAft>
                <a:spcPts val="0"/>
              </a:spcAft>
              <a:defRPr/>
            </a:pPr>
            <a:endParaRPr lang="fr-FR">
              <a:latin typeface="+mn-lt"/>
              <a:cs typeface="+mn-cs"/>
            </a:endParaRPr>
          </a:p>
        </p:txBody>
      </p:sp>
      <p:sp>
        <p:nvSpPr>
          <p:cNvPr id="3445211" name="Oval 475"/>
          <p:cNvSpPr>
            <a:spLocks noChangeArrowheads="1"/>
          </p:cNvSpPr>
          <p:nvPr/>
        </p:nvSpPr>
        <p:spPr bwMode="auto">
          <a:xfrm>
            <a:off x="3922184" y="4100513"/>
            <a:ext cx="91016" cy="76200"/>
          </a:xfrm>
          <a:prstGeom prst="ellipse">
            <a:avLst/>
          </a:prstGeom>
          <a:solidFill>
            <a:srgbClr val="937038">
              <a:alpha val="58000"/>
            </a:srgbClr>
          </a:solidFill>
          <a:ln w="12700">
            <a:noFill/>
            <a:round/>
            <a:headEnd/>
            <a:tailEnd/>
          </a:ln>
          <a:effectLst>
            <a:outerShdw blurRad="63500" dist="101596" dir="10800000" algn="ctr" rotWithShape="0">
              <a:srgbClr val="807751">
                <a:alpha val="74998"/>
              </a:srgbClr>
            </a:outerShdw>
          </a:effectLst>
        </p:spPr>
        <p:txBody>
          <a:bodyPr wrap="none" anchor="ctr"/>
          <a:lstStyle/>
          <a:p>
            <a:pPr fontAlgn="auto">
              <a:spcBef>
                <a:spcPts val="0"/>
              </a:spcBef>
              <a:spcAft>
                <a:spcPts val="0"/>
              </a:spcAft>
              <a:defRPr/>
            </a:pPr>
            <a:endParaRPr lang="fr-FR">
              <a:latin typeface="+mn-lt"/>
              <a:cs typeface="+mn-cs"/>
            </a:endParaRPr>
          </a:p>
        </p:txBody>
      </p:sp>
      <p:sp>
        <p:nvSpPr>
          <p:cNvPr id="3445212" name="Oval 476"/>
          <p:cNvSpPr>
            <a:spLocks noChangeArrowheads="1"/>
          </p:cNvSpPr>
          <p:nvPr/>
        </p:nvSpPr>
        <p:spPr bwMode="auto">
          <a:xfrm>
            <a:off x="3901018" y="3910013"/>
            <a:ext cx="88900" cy="76200"/>
          </a:xfrm>
          <a:prstGeom prst="ellipse">
            <a:avLst/>
          </a:prstGeom>
          <a:solidFill>
            <a:srgbClr val="937038">
              <a:alpha val="63136"/>
            </a:srgbClr>
          </a:solidFill>
          <a:ln w="12700">
            <a:noFill/>
            <a:round/>
            <a:headEnd/>
            <a:tailEnd/>
          </a:ln>
          <a:effectLst>
            <a:outerShdw dist="76200" dir="10800000" algn="ctr" rotWithShape="0">
              <a:srgbClr val="807751">
                <a:alpha val="74997"/>
              </a:srgbClr>
            </a:outerShdw>
          </a:effectLst>
        </p:spPr>
        <p:txBody>
          <a:bodyPr wrap="none" anchor="ctr"/>
          <a:lstStyle/>
          <a:p>
            <a:pPr fontAlgn="auto">
              <a:spcBef>
                <a:spcPts val="0"/>
              </a:spcBef>
              <a:spcAft>
                <a:spcPts val="0"/>
              </a:spcAft>
              <a:defRPr/>
            </a:pPr>
            <a:endParaRPr lang="fr-FR">
              <a:latin typeface="+mn-lt"/>
              <a:cs typeface="+mn-cs"/>
            </a:endParaRPr>
          </a:p>
        </p:txBody>
      </p:sp>
      <p:sp>
        <p:nvSpPr>
          <p:cNvPr id="20926" name="Freeform 477"/>
          <p:cNvSpPr>
            <a:spLocks noChangeAspect="1"/>
          </p:cNvSpPr>
          <p:nvPr/>
        </p:nvSpPr>
        <p:spPr bwMode="auto">
          <a:xfrm>
            <a:off x="3894667" y="4024314"/>
            <a:ext cx="27517"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927" name="Freeform 478"/>
          <p:cNvSpPr>
            <a:spLocks noChangeAspect="1"/>
          </p:cNvSpPr>
          <p:nvPr/>
        </p:nvSpPr>
        <p:spPr bwMode="auto">
          <a:xfrm>
            <a:off x="3884085" y="4059239"/>
            <a:ext cx="27516"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928" name="Freeform 479"/>
          <p:cNvSpPr>
            <a:spLocks noChangeAspect="1"/>
          </p:cNvSpPr>
          <p:nvPr/>
        </p:nvSpPr>
        <p:spPr bwMode="auto">
          <a:xfrm>
            <a:off x="3917951" y="4051300"/>
            <a:ext cx="27516"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929" name="Freeform 480"/>
          <p:cNvSpPr>
            <a:spLocks noChangeAspect="1"/>
          </p:cNvSpPr>
          <p:nvPr/>
        </p:nvSpPr>
        <p:spPr bwMode="auto">
          <a:xfrm>
            <a:off x="3934885" y="4019550"/>
            <a:ext cx="27516"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930" name="Freeform 481"/>
          <p:cNvSpPr>
            <a:spLocks noChangeAspect="1"/>
          </p:cNvSpPr>
          <p:nvPr/>
        </p:nvSpPr>
        <p:spPr bwMode="auto">
          <a:xfrm>
            <a:off x="3905252" y="4110039"/>
            <a:ext cx="29633"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931" name="Freeform 482"/>
          <p:cNvSpPr>
            <a:spLocks noChangeAspect="1"/>
          </p:cNvSpPr>
          <p:nvPr/>
        </p:nvSpPr>
        <p:spPr bwMode="auto">
          <a:xfrm>
            <a:off x="3894667" y="4144964"/>
            <a:ext cx="27517"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932" name="Freeform 483"/>
          <p:cNvSpPr>
            <a:spLocks noChangeAspect="1"/>
          </p:cNvSpPr>
          <p:nvPr/>
        </p:nvSpPr>
        <p:spPr bwMode="auto">
          <a:xfrm>
            <a:off x="3928534" y="4137025"/>
            <a:ext cx="27517"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933" name="Freeform 484"/>
          <p:cNvSpPr>
            <a:spLocks noChangeAspect="1"/>
          </p:cNvSpPr>
          <p:nvPr/>
        </p:nvSpPr>
        <p:spPr bwMode="auto">
          <a:xfrm>
            <a:off x="3945467" y="4105275"/>
            <a:ext cx="27517"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934" name="Freeform 485"/>
          <p:cNvSpPr>
            <a:spLocks noChangeAspect="1"/>
          </p:cNvSpPr>
          <p:nvPr/>
        </p:nvSpPr>
        <p:spPr bwMode="auto">
          <a:xfrm>
            <a:off x="3917951" y="3929064"/>
            <a:ext cx="27516"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alpha val="79999"/>
            </a:srgbClr>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935" name="Freeform 486"/>
          <p:cNvSpPr>
            <a:spLocks noChangeAspect="1"/>
          </p:cNvSpPr>
          <p:nvPr/>
        </p:nvSpPr>
        <p:spPr bwMode="auto">
          <a:xfrm>
            <a:off x="3905252" y="3963988"/>
            <a:ext cx="29633"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936" name="Freeform 487"/>
          <p:cNvSpPr>
            <a:spLocks noChangeAspect="1"/>
          </p:cNvSpPr>
          <p:nvPr/>
        </p:nvSpPr>
        <p:spPr bwMode="auto">
          <a:xfrm>
            <a:off x="3939118" y="3956050"/>
            <a:ext cx="29633"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937" name="Freeform 488"/>
          <p:cNvSpPr>
            <a:spLocks noChangeAspect="1"/>
          </p:cNvSpPr>
          <p:nvPr/>
        </p:nvSpPr>
        <p:spPr bwMode="auto">
          <a:xfrm>
            <a:off x="3956052" y="3924300"/>
            <a:ext cx="29633"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938" name="Freeform 489"/>
          <p:cNvSpPr>
            <a:spLocks noChangeAspect="1"/>
          </p:cNvSpPr>
          <p:nvPr/>
        </p:nvSpPr>
        <p:spPr bwMode="auto">
          <a:xfrm>
            <a:off x="3824818" y="3995739"/>
            <a:ext cx="27516"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836332"/>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939" name="Freeform 490"/>
          <p:cNvSpPr>
            <a:spLocks noChangeAspect="1"/>
          </p:cNvSpPr>
          <p:nvPr/>
        </p:nvSpPr>
        <p:spPr bwMode="auto">
          <a:xfrm>
            <a:off x="3814234" y="4030664"/>
            <a:ext cx="27517"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940" name="Freeform 491"/>
          <p:cNvSpPr>
            <a:spLocks noChangeAspect="1"/>
          </p:cNvSpPr>
          <p:nvPr/>
        </p:nvSpPr>
        <p:spPr bwMode="auto">
          <a:xfrm>
            <a:off x="3848100" y="4022725"/>
            <a:ext cx="27517"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941" name="Freeform 492"/>
          <p:cNvSpPr>
            <a:spLocks noChangeAspect="1"/>
          </p:cNvSpPr>
          <p:nvPr/>
        </p:nvSpPr>
        <p:spPr bwMode="auto">
          <a:xfrm>
            <a:off x="3865033" y="3990975"/>
            <a:ext cx="27517"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942" name="Freeform 493"/>
          <p:cNvSpPr>
            <a:spLocks noChangeAspect="1"/>
          </p:cNvSpPr>
          <p:nvPr/>
        </p:nvSpPr>
        <p:spPr bwMode="auto">
          <a:xfrm>
            <a:off x="3992034" y="4075113"/>
            <a:ext cx="82551" cy="182562"/>
          </a:xfrm>
          <a:custGeom>
            <a:avLst/>
            <a:gdLst>
              <a:gd name="T0" fmla="*/ 2147483647 w 152"/>
              <a:gd name="T1" fmla="*/ 0 h 144"/>
              <a:gd name="T2" fmla="*/ 0 w 152"/>
              <a:gd name="T3" fmla="*/ 2147483647 h 144"/>
              <a:gd name="T4" fmla="*/ 2147483647 w 152"/>
              <a:gd name="T5" fmla="*/ 2147483647 h 144"/>
              <a:gd name="T6" fmla="*/ 2147483647 w 152"/>
              <a:gd name="T7" fmla="*/ 2147483647 h 144"/>
              <a:gd name="T8" fmla="*/ 0 60000 65536"/>
              <a:gd name="T9" fmla="*/ 0 60000 65536"/>
              <a:gd name="T10" fmla="*/ 0 60000 65536"/>
              <a:gd name="T11" fmla="*/ 0 60000 65536"/>
              <a:gd name="T12" fmla="*/ 0 w 152"/>
              <a:gd name="T13" fmla="*/ 0 h 144"/>
              <a:gd name="T14" fmla="*/ 152 w 152"/>
              <a:gd name="T15" fmla="*/ 144 h 144"/>
            </a:gdLst>
            <a:ahLst/>
            <a:cxnLst>
              <a:cxn ang="T8">
                <a:pos x="T0" y="T1"/>
              </a:cxn>
              <a:cxn ang="T9">
                <a:pos x="T2" y="T3"/>
              </a:cxn>
              <a:cxn ang="T10">
                <a:pos x="T4" y="T5"/>
              </a:cxn>
              <a:cxn ang="T11">
                <a:pos x="T6" y="T7"/>
              </a:cxn>
            </a:cxnLst>
            <a:rect l="T12" t="T13" r="T14" b="T15"/>
            <a:pathLst>
              <a:path w="152" h="144">
                <a:moveTo>
                  <a:pt x="144" y="0"/>
                </a:moveTo>
                <a:cubicBezTo>
                  <a:pt x="72" y="16"/>
                  <a:pt x="0" y="32"/>
                  <a:pt x="0" y="48"/>
                </a:cubicBezTo>
                <a:cubicBezTo>
                  <a:pt x="0" y="64"/>
                  <a:pt x="136" y="80"/>
                  <a:pt x="144" y="96"/>
                </a:cubicBezTo>
                <a:cubicBezTo>
                  <a:pt x="152" y="112"/>
                  <a:pt x="64" y="128"/>
                  <a:pt x="48" y="144"/>
                </a:cubicBezTo>
              </a:path>
            </a:pathLst>
          </a:custGeom>
          <a:noFill/>
          <a:ln w="22225">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20943" name="Freeform 494"/>
          <p:cNvSpPr>
            <a:spLocks noChangeAspect="1"/>
          </p:cNvSpPr>
          <p:nvPr/>
        </p:nvSpPr>
        <p:spPr bwMode="auto">
          <a:xfrm>
            <a:off x="4256618" y="4176714"/>
            <a:ext cx="27516"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944" name="Freeform 495"/>
          <p:cNvSpPr>
            <a:spLocks noChangeAspect="1"/>
          </p:cNvSpPr>
          <p:nvPr/>
        </p:nvSpPr>
        <p:spPr bwMode="auto">
          <a:xfrm>
            <a:off x="4243918" y="4211639"/>
            <a:ext cx="29633"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945" name="Freeform 496"/>
          <p:cNvSpPr>
            <a:spLocks noChangeAspect="1"/>
          </p:cNvSpPr>
          <p:nvPr/>
        </p:nvSpPr>
        <p:spPr bwMode="auto">
          <a:xfrm>
            <a:off x="4277785" y="4203700"/>
            <a:ext cx="29633"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946" name="Freeform 497"/>
          <p:cNvSpPr>
            <a:spLocks noChangeAspect="1"/>
          </p:cNvSpPr>
          <p:nvPr/>
        </p:nvSpPr>
        <p:spPr bwMode="auto">
          <a:xfrm>
            <a:off x="4294718" y="4171950"/>
            <a:ext cx="29633"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947" name="Freeform 498"/>
          <p:cNvSpPr>
            <a:spLocks noChangeAspect="1"/>
          </p:cNvSpPr>
          <p:nvPr/>
        </p:nvSpPr>
        <p:spPr bwMode="auto">
          <a:xfrm>
            <a:off x="3803652" y="4110039"/>
            <a:ext cx="29633"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948" name="Freeform 499"/>
          <p:cNvSpPr>
            <a:spLocks noChangeAspect="1"/>
          </p:cNvSpPr>
          <p:nvPr/>
        </p:nvSpPr>
        <p:spPr bwMode="auto">
          <a:xfrm>
            <a:off x="3793067" y="4144964"/>
            <a:ext cx="27517"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949" name="Freeform 500"/>
          <p:cNvSpPr>
            <a:spLocks noChangeAspect="1"/>
          </p:cNvSpPr>
          <p:nvPr/>
        </p:nvSpPr>
        <p:spPr bwMode="auto">
          <a:xfrm>
            <a:off x="3826934" y="4137025"/>
            <a:ext cx="27517"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950" name="Freeform 501"/>
          <p:cNvSpPr>
            <a:spLocks noChangeAspect="1"/>
          </p:cNvSpPr>
          <p:nvPr/>
        </p:nvSpPr>
        <p:spPr bwMode="auto">
          <a:xfrm>
            <a:off x="3843867" y="4105275"/>
            <a:ext cx="27517"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951" name="Freeform 502"/>
          <p:cNvSpPr>
            <a:spLocks noChangeAspect="1"/>
          </p:cNvSpPr>
          <p:nvPr/>
        </p:nvSpPr>
        <p:spPr bwMode="auto">
          <a:xfrm>
            <a:off x="4267200" y="4176714"/>
            <a:ext cx="27517"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952" name="Freeform 503"/>
          <p:cNvSpPr>
            <a:spLocks noChangeAspect="1"/>
          </p:cNvSpPr>
          <p:nvPr/>
        </p:nvSpPr>
        <p:spPr bwMode="auto">
          <a:xfrm>
            <a:off x="4256618" y="4211639"/>
            <a:ext cx="27516" cy="46037"/>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953" name="Freeform 504"/>
          <p:cNvSpPr>
            <a:spLocks noChangeAspect="1"/>
          </p:cNvSpPr>
          <p:nvPr/>
        </p:nvSpPr>
        <p:spPr bwMode="auto">
          <a:xfrm>
            <a:off x="4290485" y="4203700"/>
            <a:ext cx="27516"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954" name="Freeform 505"/>
          <p:cNvSpPr>
            <a:spLocks noChangeAspect="1"/>
          </p:cNvSpPr>
          <p:nvPr/>
        </p:nvSpPr>
        <p:spPr bwMode="auto">
          <a:xfrm>
            <a:off x="4307418" y="4171950"/>
            <a:ext cx="27516" cy="46038"/>
          </a:xfrm>
          <a:custGeom>
            <a:avLst/>
            <a:gdLst>
              <a:gd name="T0" fmla="*/ 0 w 24"/>
              <a:gd name="T1" fmla="*/ 2147483647 h 61"/>
              <a:gd name="T2" fmla="*/ 2147483647 w 24"/>
              <a:gd name="T3" fmla="*/ 2147483647 h 61"/>
              <a:gd name="T4" fmla="*/ 0 w 24"/>
              <a:gd name="T5" fmla="*/ 2147483647 h 61"/>
              <a:gd name="T6" fmla="*/ 0 60000 65536"/>
              <a:gd name="T7" fmla="*/ 0 60000 65536"/>
              <a:gd name="T8" fmla="*/ 0 60000 65536"/>
              <a:gd name="T9" fmla="*/ 0 w 24"/>
              <a:gd name="T10" fmla="*/ 0 h 61"/>
              <a:gd name="T11" fmla="*/ 24 w 24"/>
              <a:gd name="T12" fmla="*/ 61 h 61"/>
            </a:gdLst>
            <a:ahLst/>
            <a:cxnLst>
              <a:cxn ang="T6">
                <a:pos x="T0" y="T1"/>
              </a:cxn>
              <a:cxn ang="T7">
                <a:pos x="T2" y="T3"/>
              </a:cxn>
              <a:cxn ang="T8">
                <a:pos x="T4" y="T5"/>
              </a:cxn>
            </a:cxnLst>
            <a:rect l="T9" t="T10" r="T11" b="T12"/>
            <a:pathLst>
              <a:path w="24" h="61">
                <a:moveTo>
                  <a:pt x="0" y="29"/>
                </a:moveTo>
                <a:cubicBezTo>
                  <a:pt x="8" y="61"/>
                  <a:pt x="18" y="46"/>
                  <a:pt x="24" y="25"/>
                </a:cubicBezTo>
                <a:cubicBezTo>
                  <a:pt x="15" y="0"/>
                  <a:pt x="5" y="11"/>
                  <a:pt x="0" y="29"/>
                </a:cubicBezTo>
                <a:close/>
              </a:path>
            </a:pathLst>
          </a:custGeom>
          <a:solidFill>
            <a:srgbClr val="654D27"/>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20955" name="Freeform 506"/>
          <p:cNvSpPr>
            <a:spLocks/>
          </p:cNvSpPr>
          <p:nvPr/>
        </p:nvSpPr>
        <p:spPr bwMode="auto">
          <a:xfrm>
            <a:off x="3496733" y="3254375"/>
            <a:ext cx="431800" cy="393700"/>
          </a:xfrm>
          <a:custGeom>
            <a:avLst/>
            <a:gdLst>
              <a:gd name="T0" fmla="*/ 2147483647 w 328"/>
              <a:gd name="T1" fmla="*/ 2147483647 h 360"/>
              <a:gd name="T2" fmla="*/ 2147483647 w 328"/>
              <a:gd name="T3" fmla="*/ 2147483647 h 360"/>
              <a:gd name="T4" fmla="*/ 2147483647 w 328"/>
              <a:gd name="T5" fmla="*/ 2147483647 h 360"/>
              <a:gd name="T6" fmla="*/ 2147483647 w 328"/>
              <a:gd name="T7" fmla="*/ 2147483647 h 360"/>
              <a:gd name="T8" fmla="*/ 2147483647 w 328"/>
              <a:gd name="T9" fmla="*/ 2147483647 h 360"/>
              <a:gd name="T10" fmla="*/ 2147483647 w 328"/>
              <a:gd name="T11" fmla="*/ 2147483647 h 360"/>
              <a:gd name="T12" fmla="*/ 2147483647 w 328"/>
              <a:gd name="T13" fmla="*/ 2147483647 h 360"/>
              <a:gd name="T14" fmla="*/ 2147483647 w 328"/>
              <a:gd name="T15" fmla="*/ 2147483647 h 360"/>
              <a:gd name="T16" fmla="*/ 0 60000 65536"/>
              <a:gd name="T17" fmla="*/ 0 60000 65536"/>
              <a:gd name="T18" fmla="*/ 0 60000 65536"/>
              <a:gd name="T19" fmla="*/ 0 60000 65536"/>
              <a:gd name="T20" fmla="*/ 0 60000 65536"/>
              <a:gd name="T21" fmla="*/ 0 60000 65536"/>
              <a:gd name="T22" fmla="*/ 0 60000 65536"/>
              <a:gd name="T23" fmla="*/ 0 60000 65536"/>
              <a:gd name="T24" fmla="*/ 0 w 328"/>
              <a:gd name="T25" fmla="*/ 0 h 360"/>
              <a:gd name="T26" fmla="*/ 328 w 328"/>
              <a:gd name="T27" fmla="*/ 360 h 36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28" h="360">
                <a:moveTo>
                  <a:pt x="168" y="24"/>
                </a:moveTo>
                <a:cubicBezTo>
                  <a:pt x="136" y="48"/>
                  <a:pt x="96" y="120"/>
                  <a:pt x="72" y="168"/>
                </a:cubicBezTo>
                <a:cubicBezTo>
                  <a:pt x="48" y="216"/>
                  <a:pt x="0" y="280"/>
                  <a:pt x="24" y="312"/>
                </a:cubicBezTo>
                <a:cubicBezTo>
                  <a:pt x="48" y="344"/>
                  <a:pt x="168" y="360"/>
                  <a:pt x="216" y="360"/>
                </a:cubicBezTo>
                <a:cubicBezTo>
                  <a:pt x="264" y="360"/>
                  <a:pt x="296" y="344"/>
                  <a:pt x="312" y="312"/>
                </a:cubicBezTo>
                <a:cubicBezTo>
                  <a:pt x="328" y="280"/>
                  <a:pt x="320" y="216"/>
                  <a:pt x="312" y="168"/>
                </a:cubicBezTo>
                <a:cubicBezTo>
                  <a:pt x="304" y="120"/>
                  <a:pt x="288" y="48"/>
                  <a:pt x="264" y="24"/>
                </a:cubicBezTo>
                <a:cubicBezTo>
                  <a:pt x="240" y="0"/>
                  <a:pt x="200" y="0"/>
                  <a:pt x="168" y="24"/>
                </a:cubicBezTo>
                <a:close/>
              </a:path>
            </a:pathLst>
          </a:custGeom>
          <a:gradFill rotWithShape="0">
            <a:gsLst>
              <a:gs pos="0">
                <a:srgbClr val="9C763C"/>
              </a:gs>
              <a:gs pos="100000">
                <a:srgbClr val="3A2C16"/>
              </a:gs>
            </a:gsLst>
            <a:path path="rect">
              <a:fillToRect l="100000" b="100000"/>
            </a:path>
          </a:gradFill>
          <a:ln w="22225">
            <a:solidFill>
              <a:srgbClr val="D8C6BC"/>
            </a:solidFill>
            <a:prstDash val="sysDot"/>
            <a:round/>
            <a:headEnd/>
            <a:tailEnd/>
          </a:ln>
        </p:spPr>
        <p:txBody>
          <a:bodyPr wrap="none" anchor="ctr"/>
          <a:lstStyle/>
          <a:p>
            <a:endParaRPr lang="fr-FR"/>
          </a:p>
        </p:txBody>
      </p:sp>
      <p:sp>
        <p:nvSpPr>
          <p:cNvPr id="20956" name="Freeform 507"/>
          <p:cNvSpPr>
            <a:spLocks noChangeAspect="1"/>
          </p:cNvSpPr>
          <p:nvPr/>
        </p:nvSpPr>
        <p:spPr bwMode="auto">
          <a:xfrm>
            <a:off x="3632200" y="3409951"/>
            <a:ext cx="82551" cy="182563"/>
          </a:xfrm>
          <a:custGeom>
            <a:avLst/>
            <a:gdLst>
              <a:gd name="T0" fmla="*/ 2147483647 w 152"/>
              <a:gd name="T1" fmla="*/ 0 h 144"/>
              <a:gd name="T2" fmla="*/ 0 w 152"/>
              <a:gd name="T3" fmla="*/ 2147483647 h 144"/>
              <a:gd name="T4" fmla="*/ 2147483647 w 152"/>
              <a:gd name="T5" fmla="*/ 2147483647 h 144"/>
              <a:gd name="T6" fmla="*/ 2147483647 w 152"/>
              <a:gd name="T7" fmla="*/ 2147483647 h 144"/>
              <a:gd name="T8" fmla="*/ 0 60000 65536"/>
              <a:gd name="T9" fmla="*/ 0 60000 65536"/>
              <a:gd name="T10" fmla="*/ 0 60000 65536"/>
              <a:gd name="T11" fmla="*/ 0 60000 65536"/>
              <a:gd name="T12" fmla="*/ 0 w 152"/>
              <a:gd name="T13" fmla="*/ 0 h 144"/>
              <a:gd name="T14" fmla="*/ 152 w 152"/>
              <a:gd name="T15" fmla="*/ 144 h 144"/>
            </a:gdLst>
            <a:ahLst/>
            <a:cxnLst>
              <a:cxn ang="T8">
                <a:pos x="T0" y="T1"/>
              </a:cxn>
              <a:cxn ang="T9">
                <a:pos x="T2" y="T3"/>
              </a:cxn>
              <a:cxn ang="T10">
                <a:pos x="T4" y="T5"/>
              </a:cxn>
              <a:cxn ang="T11">
                <a:pos x="T6" y="T7"/>
              </a:cxn>
            </a:cxnLst>
            <a:rect l="T12" t="T13" r="T14" b="T15"/>
            <a:pathLst>
              <a:path w="152" h="144">
                <a:moveTo>
                  <a:pt x="144" y="0"/>
                </a:moveTo>
                <a:cubicBezTo>
                  <a:pt x="72" y="16"/>
                  <a:pt x="0" y="32"/>
                  <a:pt x="0" y="48"/>
                </a:cubicBezTo>
                <a:cubicBezTo>
                  <a:pt x="0" y="64"/>
                  <a:pt x="136" y="80"/>
                  <a:pt x="144" y="96"/>
                </a:cubicBezTo>
                <a:cubicBezTo>
                  <a:pt x="152" y="112"/>
                  <a:pt x="64" y="128"/>
                  <a:pt x="48" y="144"/>
                </a:cubicBezTo>
              </a:path>
            </a:pathLst>
          </a:custGeom>
          <a:noFill/>
          <a:ln w="22225">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20957" name="Freeform 508"/>
          <p:cNvSpPr>
            <a:spLocks noChangeAspect="1"/>
          </p:cNvSpPr>
          <p:nvPr/>
        </p:nvSpPr>
        <p:spPr bwMode="auto">
          <a:xfrm>
            <a:off x="3752851" y="3370263"/>
            <a:ext cx="82549" cy="182562"/>
          </a:xfrm>
          <a:custGeom>
            <a:avLst/>
            <a:gdLst>
              <a:gd name="T0" fmla="*/ 2147483647 w 152"/>
              <a:gd name="T1" fmla="*/ 0 h 144"/>
              <a:gd name="T2" fmla="*/ 0 w 152"/>
              <a:gd name="T3" fmla="*/ 2147483647 h 144"/>
              <a:gd name="T4" fmla="*/ 2147483647 w 152"/>
              <a:gd name="T5" fmla="*/ 2147483647 h 144"/>
              <a:gd name="T6" fmla="*/ 2147483647 w 152"/>
              <a:gd name="T7" fmla="*/ 2147483647 h 144"/>
              <a:gd name="T8" fmla="*/ 0 60000 65536"/>
              <a:gd name="T9" fmla="*/ 0 60000 65536"/>
              <a:gd name="T10" fmla="*/ 0 60000 65536"/>
              <a:gd name="T11" fmla="*/ 0 60000 65536"/>
              <a:gd name="T12" fmla="*/ 0 w 152"/>
              <a:gd name="T13" fmla="*/ 0 h 144"/>
              <a:gd name="T14" fmla="*/ 152 w 152"/>
              <a:gd name="T15" fmla="*/ 144 h 144"/>
            </a:gdLst>
            <a:ahLst/>
            <a:cxnLst>
              <a:cxn ang="T8">
                <a:pos x="T0" y="T1"/>
              </a:cxn>
              <a:cxn ang="T9">
                <a:pos x="T2" y="T3"/>
              </a:cxn>
              <a:cxn ang="T10">
                <a:pos x="T4" y="T5"/>
              </a:cxn>
              <a:cxn ang="T11">
                <a:pos x="T6" y="T7"/>
              </a:cxn>
            </a:cxnLst>
            <a:rect l="T12" t="T13" r="T14" b="T15"/>
            <a:pathLst>
              <a:path w="152" h="144">
                <a:moveTo>
                  <a:pt x="144" y="0"/>
                </a:moveTo>
                <a:cubicBezTo>
                  <a:pt x="72" y="16"/>
                  <a:pt x="0" y="32"/>
                  <a:pt x="0" y="48"/>
                </a:cubicBezTo>
                <a:cubicBezTo>
                  <a:pt x="0" y="64"/>
                  <a:pt x="136" y="80"/>
                  <a:pt x="144" y="96"/>
                </a:cubicBezTo>
                <a:cubicBezTo>
                  <a:pt x="152" y="112"/>
                  <a:pt x="64" y="128"/>
                  <a:pt x="48" y="144"/>
                </a:cubicBezTo>
              </a:path>
            </a:pathLst>
          </a:custGeom>
          <a:noFill/>
          <a:ln w="22225">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20958" name="Arc 509"/>
          <p:cNvSpPr>
            <a:spLocks/>
          </p:cNvSpPr>
          <p:nvPr/>
        </p:nvSpPr>
        <p:spPr bwMode="auto">
          <a:xfrm rot="-1163170">
            <a:off x="3892551" y="3416300"/>
            <a:ext cx="332316" cy="312738"/>
          </a:xfrm>
          <a:custGeom>
            <a:avLst/>
            <a:gdLst>
              <a:gd name="T0" fmla="*/ 2147483647 w 21600"/>
              <a:gd name="T1" fmla="*/ 0 h 34208"/>
              <a:gd name="T2" fmla="*/ 2147483647 w 21600"/>
              <a:gd name="T3" fmla="*/ 2147483647 h 34208"/>
              <a:gd name="T4" fmla="*/ 0 w 21600"/>
              <a:gd name="T5" fmla="*/ 2147483647 h 34208"/>
              <a:gd name="T6" fmla="*/ 0 60000 65536"/>
              <a:gd name="T7" fmla="*/ 0 60000 65536"/>
              <a:gd name="T8" fmla="*/ 0 60000 65536"/>
              <a:gd name="T9" fmla="*/ 0 w 21600"/>
              <a:gd name="T10" fmla="*/ 0 h 34208"/>
              <a:gd name="T11" fmla="*/ 21600 w 21600"/>
              <a:gd name="T12" fmla="*/ 34208 h 34208"/>
            </a:gdLst>
            <a:ahLst/>
            <a:cxnLst>
              <a:cxn ang="T6">
                <a:pos x="T0" y="T1"/>
              </a:cxn>
              <a:cxn ang="T7">
                <a:pos x="T2" y="T3"/>
              </a:cxn>
              <a:cxn ang="T8">
                <a:pos x="T4" y="T5"/>
              </a:cxn>
            </a:cxnLst>
            <a:rect l="T9" t="T10" r="T11" b="T12"/>
            <a:pathLst>
              <a:path w="21600" h="34208" fill="none" extrusionOk="0">
                <a:moveTo>
                  <a:pt x="7383" y="-1"/>
                </a:moveTo>
                <a:cubicBezTo>
                  <a:pt x="15918" y="3103"/>
                  <a:pt x="21600" y="11215"/>
                  <a:pt x="21600" y="20298"/>
                </a:cubicBezTo>
                <a:cubicBezTo>
                  <a:pt x="21600" y="25387"/>
                  <a:pt x="19802" y="30314"/>
                  <a:pt x="16524" y="34208"/>
                </a:cubicBezTo>
              </a:path>
              <a:path w="21600" h="34208" stroke="0" extrusionOk="0">
                <a:moveTo>
                  <a:pt x="7383" y="-1"/>
                </a:moveTo>
                <a:cubicBezTo>
                  <a:pt x="15918" y="3103"/>
                  <a:pt x="21600" y="11215"/>
                  <a:pt x="21600" y="20298"/>
                </a:cubicBezTo>
                <a:cubicBezTo>
                  <a:pt x="21600" y="25387"/>
                  <a:pt x="19802" y="30314"/>
                  <a:pt x="16524" y="34208"/>
                </a:cubicBezTo>
                <a:lnTo>
                  <a:pt x="0" y="20298"/>
                </a:lnTo>
                <a:lnTo>
                  <a:pt x="7383" y="-1"/>
                </a:lnTo>
                <a:close/>
              </a:path>
            </a:pathLst>
          </a:custGeom>
          <a:noFill/>
          <a:ln w="15875">
            <a:solidFill>
              <a:srgbClr val="FFFFFF"/>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3445246" name="Freeform 510"/>
          <p:cNvSpPr>
            <a:spLocks/>
          </p:cNvSpPr>
          <p:nvPr/>
        </p:nvSpPr>
        <p:spPr bwMode="auto">
          <a:xfrm>
            <a:off x="9302751" y="4257675"/>
            <a:ext cx="630767" cy="457200"/>
          </a:xfrm>
          <a:custGeom>
            <a:avLst/>
            <a:gdLst>
              <a:gd name="T0" fmla="*/ 613 w 1837"/>
              <a:gd name="T1" fmla="*/ 57 h 1532"/>
              <a:gd name="T2" fmla="*/ 469 w 1837"/>
              <a:gd name="T3" fmla="*/ 137 h 1532"/>
              <a:gd name="T4" fmla="*/ 421 w 1837"/>
              <a:gd name="T5" fmla="*/ 201 h 1532"/>
              <a:gd name="T6" fmla="*/ 261 w 1837"/>
              <a:gd name="T7" fmla="*/ 265 h 1532"/>
              <a:gd name="T8" fmla="*/ 109 w 1837"/>
              <a:gd name="T9" fmla="*/ 489 h 1532"/>
              <a:gd name="T10" fmla="*/ 37 w 1837"/>
              <a:gd name="T11" fmla="*/ 753 h 1532"/>
              <a:gd name="T12" fmla="*/ 133 w 1837"/>
              <a:gd name="T13" fmla="*/ 1041 h 1532"/>
              <a:gd name="T14" fmla="*/ 189 w 1837"/>
              <a:gd name="T15" fmla="*/ 1273 h 1532"/>
              <a:gd name="T16" fmla="*/ 565 w 1837"/>
              <a:gd name="T17" fmla="*/ 1433 h 1532"/>
              <a:gd name="T18" fmla="*/ 741 w 1837"/>
              <a:gd name="T19" fmla="*/ 1497 h 1532"/>
              <a:gd name="T20" fmla="*/ 845 w 1837"/>
              <a:gd name="T21" fmla="*/ 1473 h 1532"/>
              <a:gd name="T22" fmla="*/ 1229 w 1837"/>
              <a:gd name="T23" fmla="*/ 1505 h 1532"/>
              <a:gd name="T24" fmla="*/ 1517 w 1837"/>
              <a:gd name="T25" fmla="*/ 1425 h 1532"/>
              <a:gd name="T26" fmla="*/ 1605 w 1837"/>
              <a:gd name="T27" fmla="*/ 1369 h 1532"/>
              <a:gd name="T28" fmla="*/ 1669 w 1837"/>
              <a:gd name="T29" fmla="*/ 1289 h 1532"/>
              <a:gd name="T30" fmla="*/ 1749 w 1837"/>
              <a:gd name="T31" fmla="*/ 1129 h 1532"/>
              <a:gd name="T32" fmla="*/ 1829 w 1837"/>
              <a:gd name="T33" fmla="*/ 1001 h 1532"/>
              <a:gd name="T34" fmla="*/ 1821 w 1837"/>
              <a:gd name="T35" fmla="*/ 705 h 1532"/>
              <a:gd name="T36" fmla="*/ 1637 w 1837"/>
              <a:gd name="T37" fmla="*/ 377 h 1532"/>
              <a:gd name="T38" fmla="*/ 1549 w 1837"/>
              <a:gd name="T39" fmla="*/ 305 h 1532"/>
              <a:gd name="T40" fmla="*/ 1405 w 1837"/>
              <a:gd name="T41" fmla="*/ 161 h 1532"/>
              <a:gd name="T42" fmla="*/ 1325 w 1837"/>
              <a:gd name="T43" fmla="*/ 121 h 1532"/>
              <a:gd name="T44" fmla="*/ 1085 w 1837"/>
              <a:gd name="T45" fmla="*/ 57 h 1532"/>
              <a:gd name="T46" fmla="*/ 1133 w 1837"/>
              <a:gd name="T47" fmla="*/ 177 h 1532"/>
              <a:gd name="T48" fmla="*/ 1237 w 1837"/>
              <a:gd name="T49" fmla="*/ 265 h 1532"/>
              <a:gd name="T50" fmla="*/ 1277 w 1837"/>
              <a:gd name="T51" fmla="*/ 345 h 1532"/>
              <a:gd name="T52" fmla="*/ 1301 w 1837"/>
              <a:gd name="T53" fmla="*/ 417 h 1532"/>
              <a:gd name="T54" fmla="*/ 1229 w 1837"/>
              <a:gd name="T55" fmla="*/ 513 h 1532"/>
              <a:gd name="T56" fmla="*/ 1181 w 1837"/>
              <a:gd name="T57" fmla="*/ 641 h 1532"/>
              <a:gd name="T58" fmla="*/ 1125 w 1837"/>
              <a:gd name="T59" fmla="*/ 753 h 1532"/>
              <a:gd name="T60" fmla="*/ 1085 w 1837"/>
              <a:gd name="T61" fmla="*/ 793 h 1532"/>
              <a:gd name="T62" fmla="*/ 949 w 1837"/>
              <a:gd name="T63" fmla="*/ 897 h 1532"/>
              <a:gd name="T64" fmla="*/ 925 w 1837"/>
              <a:gd name="T65" fmla="*/ 897 h 1532"/>
              <a:gd name="T66" fmla="*/ 813 w 1837"/>
              <a:gd name="T67" fmla="*/ 841 h 1532"/>
              <a:gd name="T68" fmla="*/ 717 w 1837"/>
              <a:gd name="T69" fmla="*/ 641 h 1532"/>
              <a:gd name="T70" fmla="*/ 605 w 1837"/>
              <a:gd name="T71" fmla="*/ 545 h 1532"/>
              <a:gd name="T72" fmla="*/ 565 w 1837"/>
              <a:gd name="T73" fmla="*/ 505 h 1532"/>
              <a:gd name="T74" fmla="*/ 557 w 1837"/>
              <a:gd name="T75" fmla="*/ 401 h 1532"/>
              <a:gd name="T76" fmla="*/ 645 w 1837"/>
              <a:gd name="T77" fmla="*/ 329 h 1532"/>
              <a:gd name="T78" fmla="*/ 709 w 1837"/>
              <a:gd name="T79" fmla="*/ 281 h 1532"/>
              <a:gd name="T80" fmla="*/ 773 w 1837"/>
              <a:gd name="T81" fmla="*/ 177 h 1532"/>
              <a:gd name="T82" fmla="*/ 733 w 1837"/>
              <a:gd name="T83" fmla="*/ 81 h 1532"/>
              <a:gd name="T84" fmla="*/ 605 w 1837"/>
              <a:gd name="T85" fmla="*/ 65 h 153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37"/>
              <a:gd name="T130" fmla="*/ 0 h 1532"/>
              <a:gd name="T131" fmla="*/ 1837 w 1837"/>
              <a:gd name="T132" fmla="*/ 1532 h 1532"/>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37" h="1532">
                <a:moveTo>
                  <a:pt x="701" y="25"/>
                </a:moveTo>
                <a:cubicBezTo>
                  <a:pt x="672" y="36"/>
                  <a:pt x="638" y="39"/>
                  <a:pt x="613" y="57"/>
                </a:cubicBezTo>
                <a:cubicBezTo>
                  <a:pt x="581" y="77"/>
                  <a:pt x="598" y="69"/>
                  <a:pt x="565" y="81"/>
                </a:cubicBezTo>
                <a:cubicBezTo>
                  <a:pt x="538" y="107"/>
                  <a:pt x="504" y="125"/>
                  <a:pt x="469" y="137"/>
                </a:cubicBezTo>
                <a:cubicBezTo>
                  <a:pt x="453" y="183"/>
                  <a:pt x="473" y="140"/>
                  <a:pt x="437" y="177"/>
                </a:cubicBezTo>
                <a:cubicBezTo>
                  <a:pt x="430" y="183"/>
                  <a:pt x="428" y="194"/>
                  <a:pt x="421" y="201"/>
                </a:cubicBezTo>
                <a:cubicBezTo>
                  <a:pt x="415" y="205"/>
                  <a:pt x="367" y="216"/>
                  <a:pt x="365" y="217"/>
                </a:cubicBezTo>
                <a:cubicBezTo>
                  <a:pt x="329" y="227"/>
                  <a:pt x="291" y="244"/>
                  <a:pt x="261" y="265"/>
                </a:cubicBezTo>
                <a:cubicBezTo>
                  <a:pt x="246" y="323"/>
                  <a:pt x="233" y="374"/>
                  <a:pt x="181" y="409"/>
                </a:cubicBezTo>
                <a:cubicBezTo>
                  <a:pt x="171" y="437"/>
                  <a:pt x="134" y="471"/>
                  <a:pt x="109" y="489"/>
                </a:cubicBezTo>
                <a:cubicBezTo>
                  <a:pt x="70" y="605"/>
                  <a:pt x="118" y="446"/>
                  <a:pt x="85" y="649"/>
                </a:cubicBezTo>
                <a:cubicBezTo>
                  <a:pt x="79" y="684"/>
                  <a:pt x="48" y="718"/>
                  <a:pt x="37" y="753"/>
                </a:cubicBezTo>
                <a:cubicBezTo>
                  <a:pt x="28" y="840"/>
                  <a:pt x="0" y="920"/>
                  <a:pt x="85" y="977"/>
                </a:cubicBezTo>
                <a:cubicBezTo>
                  <a:pt x="95" y="1009"/>
                  <a:pt x="119" y="1010"/>
                  <a:pt x="133" y="1041"/>
                </a:cubicBezTo>
                <a:cubicBezTo>
                  <a:pt x="145" y="1069"/>
                  <a:pt x="159" y="1112"/>
                  <a:pt x="165" y="1145"/>
                </a:cubicBezTo>
                <a:cubicBezTo>
                  <a:pt x="167" y="1158"/>
                  <a:pt x="174" y="1258"/>
                  <a:pt x="189" y="1273"/>
                </a:cubicBezTo>
                <a:cubicBezTo>
                  <a:pt x="197" y="1281"/>
                  <a:pt x="210" y="1283"/>
                  <a:pt x="221" y="1289"/>
                </a:cubicBezTo>
                <a:cubicBezTo>
                  <a:pt x="292" y="1395"/>
                  <a:pt x="457" y="1392"/>
                  <a:pt x="565" y="1433"/>
                </a:cubicBezTo>
                <a:cubicBezTo>
                  <a:pt x="607" y="1449"/>
                  <a:pt x="649" y="1466"/>
                  <a:pt x="693" y="1481"/>
                </a:cubicBezTo>
                <a:cubicBezTo>
                  <a:pt x="709" y="1486"/>
                  <a:pt x="741" y="1497"/>
                  <a:pt x="741" y="1497"/>
                </a:cubicBezTo>
                <a:cubicBezTo>
                  <a:pt x="759" y="1494"/>
                  <a:pt x="778" y="1493"/>
                  <a:pt x="797" y="1489"/>
                </a:cubicBezTo>
                <a:cubicBezTo>
                  <a:pt x="813" y="1485"/>
                  <a:pt x="845" y="1473"/>
                  <a:pt x="845" y="1473"/>
                </a:cubicBezTo>
                <a:cubicBezTo>
                  <a:pt x="923" y="1480"/>
                  <a:pt x="998" y="1493"/>
                  <a:pt x="1069" y="1529"/>
                </a:cubicBezTo>
                <a:cubicBezTo>
                  <a:pt x="1197" y="1519"/>
                  <a:pt x="1145" y="1532"/>
                  <a:pt x="1229" y="1505"/>
                </a:cubicBezTo>
                <a:cubicBezTo>
                  <a:pt x="1245" y="1499"/>
                  <a:pt x="1277" y="1489"/>
                  <a:pt x="1277" y="1489"/>
                </a:cubicBezTo>
                <a:cubicBezTo>
                  <a:pt x="1322" y="1397"/>
                  <a:pt x="1420" y="1429"/>
                  <a:pt x="1517" y="1425"/>
                </a:cubicBezTo>
                <a:cubicBezTo>
                  <a:pt x="1543" y="1416"/>
                  <a:pt x="1562" y="1401"/>
                  <a:pt x="1589" y="1393"/>
                </a:cubicBezTo>
                <a:cubicBezTo>
                  <a:pt x="1594" y="1385"/>
                  <a:pt x="1598" y="1375"/>
                  <a:pt x="1605" y="1369"/>
                </a:cubicBezTo>
                <a:cubicBezTo>
                  <a:pt x="1611" y="1362"/>
                  <a:pt x="1623" y="1361"/>
                  <a:pt x="1629" y="1353"/>
                </a:cubicBezTo>
                <a:cubicBezTo>
                  <a:pt x="1676" y="1276"/>
                  <a:pt x="1614" y="1325"/>
                  <a:pt x="1669" y="1289"/>
                </a:cubicBezTo>
                <a:cubicBezTo>
                  <a:pt x="1680" y="1259"/>
                  <a:pt x="1685" y="1197"/>
                  <a:pt x="1701" y="1177"/>
                </a:cubicBezTo>
                <a:cubicBezTo>
                  <a:pt x="1714" y="1159"/>
                  <a:pt x="1749" y="1129"/>
                  <a:pt x="1749" y="1129"/>
                </a:cubicBezTo>
                <a:cubicBezTo>
                  <a:pt x="1763" y="1070"/>
                  <a:pt x="1744" y="1117"/>
                  <a:pt x="1781" y="1081"/>
                </a:cubicBezTo>
                <a:cubicBezTo>
                  <a:pt x="1802" y="1059"/>
                  <a:pt x="1812" y="1025"/>
                  <a:pt x="1829" y="1001"/>
                </a:cubicBezTo>
                <a:cubicBezTo>
                  <a:pt x="1831" y="958"/>
                  <a:pt x="1837" y="915"/>
                  <a:pt x="1837" y="873"/>
                </a:cubicBezTo>
                <a:cubicBezTo>
                  <a:pt x="1837" y="858"/>
                  <a:pt x="1829" y="739"/>
                  <a:pt x="1821" y="705"/>
                </a:cubicBezTo>
                <a:cubicBezTo>
                  <a:pt x="1800" y="622"/>
                  <a:pt x="1807" y="710"/>
                  <a:pt x="1789" y="617"/>
                </a:cubicBezTo>
                <a:cubicBezTo>
                  <a:pt x="1767" y="507"/>
                  <a:pt x="1753" y="415"/>
                  <a:pt x="1637" y="377"/>
                </a:cubicBezTo>
                <a:cubicBezTo>
                  <a:pt x="1622" y="362"/>
                  <a:pt x="1613" y="342"/>
                  <a:pt x="1597" y="329"/>
                </a:cubicBezTo>
                <a:cubicBezTo>
                  <a:pt x="1583" y="317"/>
                  <a:pt x="1563" y="314"/>
                  <a:pt x="1549" y="305"/>
                </a:cubicBezTo>
                <a:cubicBezTo>
                  <a:pt x="1530" y="277"/>
                  <a:pt x="1512" y="259"/>
                  <a:pt x="1485" y="241"/>
                </a:cubicBezTo>
                <a:cubicBezTo>
                  <a:pt x="1473" y="205"/>
                  <a:pt x="1435" y="182"/>
                  <a:pt x="1405" y="161"/>
                </a:cubicBezTo>
                <a:lnTo>
                  <a:pt x="1325" y="121"/>
                </a:lnTo>
                <a:cubicBezTo>
                  <a:pt x="1325" y="121"/>
                  <a:pt x="1325" y="121"/>
                  <a:pt x="1325" y="121"/>
                </a:cubicBezTo>
                <a:cubicBezTo>
                  <a:pt x="1260" y="78"/>
                  <a:pt x="1212" y="72"/>
                  <a:pt x="1141" y="49"/>
                </a:cubicBezTo>
                <a:cubicBezTo>
                  <a:pt x="1122" y="51"/>
                  <a:pt x="1102" y="49"/>
                  <a:pt x="1085" y="57"/>
                </a:cubicBezTo>
                <a:cubicBezTo>
                  <a:pt x="1054" y="70"/>
                  <a:pt x="1069" y="133"/>
                  <a:pt x="1085" y="153"/>
                </a:cubicBezTo>
                <a:cubicBezTo>
                  <a:pt x="1096" y="167"/>
                  <a:pt x="1117" y="171"/>
                  <a:pt x="1133" y="177"/>
                </a:cubicBezTo>
                <a:cubicBezTo>
                  <a:pt x="1146" y="218"/>
                  <a:pt x="1157" y="198"/>
                  <a:pt x="1189" y="225"/>
                </a:cubicBezTo>
                <a:cubicBezTo>
                  <a:pt x="1250" y="276"/>
                  <a:pt x="1177" y="225"/>
                  <a:pt x="1237" y="265"/>
                </a:cubicBezTo>
                <a:lnTo>
                  <a:pt x="1277" y="345"/>
                </a:lnTo>
                <a:cubicBezTo>
                  <a:pt x="1277" y="345"/>
                  <a:pt x="1277" y="345"/>
                  <a:pt x="1277" y="345"/>
                </a:cubicBezTo>
                <a:cubicBezTo>
                  <a:pt x="1282" y="361"/>
                  <a:pt x="1287" y="377"/>
                  <a:pt x="1293" y="393"/>
                </a:cubicBezTo>
                <a:cubicBezTo>
                  <a:pt x="1295" y="401"/>
                  <a:pt x="1301" y="417"/>
                  <a:pt x="1301" y="417"/>
                </a:cubicBezTo>
                <a:cubicBezTo>
                  <a:pt x="1298" y="432"/>
                  <a:pt x="1299" y="482"/>
                  <a:pt x="1277" y="497"/>
                </a:cubicBezTo>
                <a:cubicBezTo>
                  <a:pt x="1262" y="505"/>
                  <a:pt x="1229" y="513"/>
                  <a:pt x="1229" y="513"/>
                </a:cubicBezTo>
                <a:cubicBezTo>
                  <a:pt x="1206" y="547"/>
                  <a:pt x="1178" y="559"/>
                  <a:pt x="1165" y="601"/>
                </a:cubicBezTo>
                <a:cubicBezTo>
                  <a:pt x="1170" y="614"/>
                  <a:pt x="1176" y="627"/>
                  <a:pt x="1181" y="641"/>
                </a:cubicBezTo>
                <a:cubicBezTo>
                  <a:pt x="1186" y="656"/>
                  <a:pt x="1197" y="689"/>
                  <a:pt x="1197" y="689"/>
                </a:cubicBezTo>
                <a:cubicBezTo>
                  <a:pt x="1175" y="732"/>
                  <a:pt x="1163" y="727"/>
                  <a:pt x="1125" y="753"/>
                </a:cubicBezTo>
                <a:cubicBezTo>
                  <a:pt x="1119" y="761"/>
                  <a:pt x="1115" y="770"/>
                  <a:pt x="1109" y="777"/>
                </a:cubicBezTo>
                <a:cubicBezTo>
                  <a:pt x="1102" y="783"/>
                  <a:pt x="1091" y="785"/>
                  <a:pt x="1085" y="793"/>
                </a:cubicBezTo>
                <a:cubicBezTo>
                  <a:pt x="1077" y="802"/>
                  <a:pt x="1077" y="816"/>
                  <a:pt x="1069" y="825"/>
                </a:cubicBezTo>
                <a:cubicBezTo>
                  <a:pt x="1040" y="853"/>
                  <a:pt x="988" y="883"/>
                  <a:pt x="949" y="897"/>
                </a:cubicBezTo>
                <a:cubicBezTo>
                  <a:pt x="943" y="905"/>
                  <a:pt x="942" y="921"/>
                  <a:pt x="933" y="921"/>
                </a:cubicBezTo>
                <a:cubicBezTo>
                  <a:pt x="924" y="921"/>
                  <a:pt x="928" y="904"/>
                  <a:pt x="925" y="897"/>
                </a:cubicBezTo>
                <a:cubicBezTo>
                  <a:pt x="920" y="888"/>
                  <a:pt x="917" y="878"/>
                  <a:pt x="909" y="873"/>
                </a:cubicBezTo>
                <a:cubicBezTo>
                  <a:pt x="881" y="855"/>
                  <a:pt x="839" y="858"/>
                  <a:pt x="813" y="841"/>
                </a:cubicBezTo>
                <a:cubicBezTo>
                  <a:pt x="787" y="823"/>
                  <a:pt x="766" y="802"/>
                  <a:pt x="741" y="785"/>
                </a:cubicBezTo>
                <a:cubicBezTo>
                  <a:pt x="728" y="746"/>
                  <a:pt x="726" y="663"/>
                  <a:pt x="717" y="641"/>
                </a:cubicBezTo>
                <a:cubicBezTo>
                  <a:pt x="706" y="615"/>
                  <a:pt x="668" y="592"/>
                  <a:pt x="645" y="577"/>
                </a:cubicBezTo>
                <a:cubicBezTo>
                  <a:pt x="599" y="508"/>
                  <a:pt x="660" y="589"/>
                  <a:pt x="605" y="545"/>
                </a:cubicBezTo>
                <a:cubicBezTo>
                  <a:pt x="597" y="538"/>
                  <a:pt x="595" y="527"/>
                  <a:pt x="589" y="521"/>
                </a:cubicBezTo>
                <a:cubicBezTo>
                  <a:pt x="582" y="514"/>
                  <a:pt x="573" y="510"/>
                  <a:pt x="565" y="505"/>
                </a:cubicBezTo>
                <a:cubicBezTo>
                  <a:pt x="559" y="489"/>
                  <a:pt x="546" y="473"/>
                  <a:pt x="549" y="457"/>
                </a:cubicBezTo>
                <a:cubicBezTo>
                  <a:pt x="551" y="438"/>
                  <a:pt x="551" y="419"/>
                  <a:pt x="557" y="401"/>
                </a:cubicBezTo>
                <a:cubicBezTo>
                  <a:pt x="566" y="369"/>
                  <a:pt x="573" y="380"/>
                  <a:pt x="597" y="369"/>
                </a:cubicBezTo>
                <a:cubicBezTo>
                  <a:pt x="649" y="342"/>
                  <a:pt x="591" y="364"/>
                  <a:pt x="645" y="329"/>
                </a:cubicBezTo>
                <a:cubicBezTo>
                  <a:pt x="646" y="328"/>
                  <a:pt x="692" y="305"/>
                  <a:pt x="693" y="305"/>
                </a:cubicBezTo>
                <a:cubicBezTo>
                  <a:pt x="698" y="297"/>
                  <a:pt x="702" y="287"/>
                  <a:pt x="709" y="281"/>
                </a:cubicBezTo>
                <a:cubicBezTo>
                  <a:pt x="715" y="274"/>
                  <a:pt x="727" y="272"/>
                  <a:pt x="733" y="265"/>
                </a:cubicBezTo>
                <a:cubicBezTo>
                  <a:pt x="755" y="232"/>
                  <a:pt x="762" y="209"/>
                  <a:pt x="773" y="177"/>
                </a:cubicBezTo>
                <a:cubicBezTo>
                  <a:pt x="770" y="150"/>
                  <a:pt x="775" y="121"/>
                  <a:pt x="765" y="97"/>
                </a:cubicBezTo>
                <a:cubicBezTo>
                  <a:pt x="760" y="85"/>
                  <a:pt x="743" y="87"/>
                  <a:pt x="733" y="81"/>
                </a:cubicBezTo>
                <a:cubicBezTo>
                  <a:pt x="716" y="71"/>
                  <a:pt x="685" y="49"/>
                  <a:pt x="685" y="49"/>
                </a:cubicBezTo>
                <a:cubicBezTo>
                  <a:pt x="609" y="57"/>
                  <a:pt x="630" y="39"/>
                  <a:pt x="605" y="65"/>
                </a:cubicBezTo>
                <a:cubicBezTo>
                  <a:pt x="718" y="17"/>
                  <a:pt x="725" y="0"/>
                  <a:pt x="661" y="65"/>
                </a:cubicBezTo>
              </a:path>
            </a:pathLst>
          </a:custGeom>
          <a:gradFill rotWithShape="0">
            <a:gsLst>
              <a:gs pos="0">
                <a:srgbClr val="20254F"/>
              </a:gs>
              <a:gs pos="100000">
                <a:srgbClr val="080913"/>
              </a:gs>
            </a:gsLst>
            <a:path path="rect">
              <a:fillToRect l="50000" t="50000" r="50000" b="50000"/>
            </a:path>
          </a:gradFill>
          <a:ln w="3175">
            <a:solidFill>
              <a:schemeClr val="accent1">
                <a:alpha val="65097"/>
              </a:schemeClr>
            </a:solidFill>
            <a:round/>
            <a:headEnd/>
            <a:tailEnd/>
          </a:ln>
          <a:effectLst>
            <a:outerShdw dist="76199" dir="2700000" algn="ctr" rotWithShape="0">
              <a:srgbClr val="3D6CFF">
                <a:alpha val="85001"/>
              </a:srgbClr>
            </a:outerShdw>
          </a:effectLst>
        </p:spPr>
        <p:txBody>
          <a:bodyPr wrap="none" anchor="ctr"/>
          <a:lstStyle/>
          <a:p>
            <a:pPr fontAlgn="auto">
              <a:spcBef>
                <a:spcPts val="0"/>
              </a:spcBef>
              <a:spcAft>
                <a:spcPts val="0"/>
              </a:spcAft>
              <a:defRPr/>
            </a:pPr>
            <a:endParaRPr lang="fr-FR">
              <a:latin typeface="+mn-lt"/>
              <a:cs typeface="+mn-cs"/>
            </a:endParaRPr>
          </a:p>
        </p:txBody>
      </p:sp>
      <p:sp>
        <p:nvSpPr>
          <p:cNvPr id="3445247" name="Freeform 511"/>
          <p:cNvSpPr>
            <a:spLocks/>
          </p:cNvSpPr>
          <p:nvPr/>
        </p:nvSpPr>
        <p:spPr bwMode="auto">
          <a:xfrm rot="1000746">
            <a:off x="4064000" y="4427538"/>
            <a:ext cx="704851" cy="679450"/>
          </a:xfrm>
          <a:custGeom>
            <a:avLst/>
            <a:gdLst/>
            <a:ahLst/>
            <a:cxnLst>
              <a:cxn ang="0">
                <a:pos x="42" y="289"/>
              </a:cxn>
              <a:cxn ang="0">
                <a:pos x="114" y="737"/>
              </a:cxn>
              <a:cxn ang="0">
                <a:pos x="162" y="857"/>
              </a:cxn>
              <a:cxn ang="0">
                <a:pos x="322" y="1009"/>
              </a:cxn>
              <a:cxn ang="0">
                <a:pos x="450" y="1073"/>
              </a:cxn>
              <a:cxn ang="0">
                <a:pos x="498" y="1089"/>
              </a:cxn>
              <a:cxn ang="0">
                <a:pos x="522" y="1097"/>
              </a:cxn>
              <a:cxn ang="0">
                <a:pos x="586" y="1145"/>
              </a:cxn>
              <a:cxn ang="0">
                <a:pos x="650" y="1193"/>
              </a:cxn>
              <a:cxn ang="0">
                <a:pos x="746" y="1257"/>
              </a:cxn>
              <a:cxn ang="0">
                <a:pos x="1050" y="1233"/>
              </a:cxn>
              <a:cxn ang="0">
                <a:pos x="1154" y="1201"/>
              </a:cxn>
              <a:cxn ang="0">
                <a:pos x="1202" y="1185"/>
              </a:cxn>
              <a:cxn ang="0">
                <a:pos x="1346" y="1105"/>
              </a:cxn>
              <a:cxn ang="0">
                <a:pos x="1386" y="1033"/>
              </a:cxn>
              <a:cxn ang="0">
                <a:pos x="1402" y="1009"/>
              </a:cxn>
              <a:cxn ang="0">
                <a:pos x="1458" y="849"/>
              </a:cxn>
              <a:cxn ang="0">
                <a:pos x="1474" y="801"/>
              </a:cxn>
              <a:cxn ang="0">
                <a:pos x="1482" y="777"/>
              </a:cxn>
              <a:cxn ang="0">
                <a:pos x="1474" y="441"/>
              </a:cxn>
              <a:cxn ang="0">
                <a:pos x="1322" y="329"/>
              </a:cxn>
              <a:cxn ang="0">
                <a:pos x="1274" y="313"/>
              </a:cxn>
              <a:cxn ang="0">
                <a:pos x="1194" y="321"/>
              </a:cxn>
              <a:cxn ang="0">
                <a:pos x="1162" y="329"/>
              </a:cxn>
              <a:cxn ang="0">
                <a:pos x="1098" y="529"/>
              </a:cxn>
              <a:cxn ang="0">
                <a:pos x="1010" y="569"/>
              </a:cxn>
              <a:cxn ang="0">
                <a:pos x="810" y="561"/>
              </a:cxn>
              <a:cxn ang="0">
                <a:pos x="794" y="537"/>
              </a:cxn>
              <a:cxn ang="0">
                <a:pos x="786" y="361"/>
              </a:cxn>
              <a:cxn ang="0">
                <a:pos x="706" y="265"/>
              </a:cxn>
              <a:cxn ang="0">
                <a:pos x="698" y="233"/>
              </a:cxn>
              <a:cxn ang="0">
                <a:pos x="650" y="201"/>
              </a:cxn>
              <a:cxn ang="0">
                <a:pos x="586" y="153"/>
              </a:cxn>
              <a:cxn ang="0">
                <a:pos x="322" y="41"/>
              </a:cxn>
              <a:cxn ang="0">
                <a:pos x="146" y="25"/>
              </a:cxn>
              <a:cxn ang="0">
                <a:pos x="114" y="33"/>
              </a:cxn>
              <a:cxn ang="0">
                <a:pos x="66" y="49"/>
              </a:cxn>
              <a:cxn ang="0">
                <a:pos x="10" y="145"/>
              </a:cxn>
              <a:cxn ang="0">
                <a:pos x="42" y="233"/>
              </a:cxn>
              <a:cxn ang="0">
                <a:pos x="50" y="257"/>
              </a:cxn>
              <a:cxn ang="0">
                <a:pos x="42" y="289"/>
              </a:cxn>
            </a:cxnLst>
            <a:rect l="0" t="0" r="r" b="b"/>
            <a:pathLst>
              <a:path w="1482" h="1257">
                <a:moveTo>
                  <a:pt x="42" y="289"/>
                </a:moveTo>
                <a:cubicBezTo>
                  <a:pt x="45" y="431"/>
                  <a:pt x="0" y="624"/>
                  <a:pt x="114" y="737"/>
                </a:cubicBezTo>
                <a:cubicBezTo>
                  <a:pt x="129" y="776"/>
                  <a:pt x="137" y="823"/>
                  <a:pt x="162" y="857"/>
                </a:cubicBezTo>
                <a:cubicBezTo>
                  <a:pt x="198" y="909"/>
                  <a:pt x="265" y="977"/>
                  <a:pt x="322" y="1009"/>
                </a:cubicBezTo>
                <a:cubicBezTo>
                  <a:pt x="363" y="1033"/>
                  <a:pt x="407" y="1054"/>
                  <a:pt x="450" y="1073"/>
                </a:cubicBezTo>
                <a:cubicBezTo>
                  <a:pt x="465" y="1080"/>
                  <a:pt x="482" y="1084"/>
                  <a:pt x="498" y="1089"/>
                </a:cubicBezTo>
                <a:cubicBezTo>
                  <a:pt x="506" y="1092"/>
                  <a:pt x="522" y="1097"/>
                  <a:pt x="522" y="1097"/>
                </a:cubicBezTo>
                <a:cubicBezTo>
                  <a:pt x="541" y="1126"/>
                  <a:pt x="557" y="1127"/>
                  <a:pt x="586" y="1145"/>
                </a:cubicBezTo>
                <a:cubicBezTo>
                  <a:pt x="604" y="1173"/>
                  <a:pt x="618" y="1183"/>
                  <a:pt x="650" y="1193"/>
                </a:cubicBezTo>
                <a:cubicBezTo>
                  <a:pt x="678" y="1222"/>
                  <a:pt x="707" y="1245"/>
                  <a:pt x="746" y="1257"/>
                </a:cubicBezTo>
                <a:cubicBezTo>
                  <a:pt x="847" y="1251"/>
                  <a:pt x="948" y="1241"/>
                  <a:pt x="1050" y="1233"/>
                </a:cubicBezTo>
                <a:cubicBezTo>
                  <a:pt x="1084" y="1222"/>
                  <a:pt x="1119" y="1213"/>
                  <a:pt x="1154" y="1201"/>
                </a:cubicBezTo>
                <a:cubicBezTo>
                  <a:pt x="1170" y="1196"/>
                  <a:pt x="1202" y="1185"/>
                  <a:pt x="1202" y="1185"/>
                </a:cubicBezTo>
                <a:cubicBezTo>
                  <a:pt x="1235" y="1136"/>
                  <a:pt x="1298" y="1137"/>
                  <a:pt x="1346" y="1105"/>
                </a:cubicBezTo>
                <a:cubicBezTo>
                  <a:pt x="1360" y="1063"/>
                  <a:pt x="1349" y="1089"/>
                  <a:pt x="1386" y="1033"/>
                </a:cubicBezTo>
                <a:cubicBezTo>
                  <a:pt x="1391" y="1025"/>
                  <a:pt x="1402" y="1009"/>
                  <a:pt x="1402" y="1009"/>
                </a:cubicBezTo>
                <a:cubicBezTo>
                  <a:pt x="1413" y="950"/>
                  <a:pt x="1439" y="906"/>
                  <a:pt x="1458" y="849"/>
                </a:cubicBezTo>
                <a:cubicBezTo>
                  <a:pt x="1463" y="833"/>
                  <a:pt x="1468" y="817"/>
                  <a:pt x="1474" y="801"/>
                </a:cubicBezTo>
                <a:cubicBezTo>
                  <a:pt x="1476" y="793"/>
                  <a:pt x="1482" y="777"/>
                  <a:pt x="1482" y="777"/>
                </a:cubicBezTo>
                <a:cubicBezTo>
                  <a:pt x="1479" y="665"/>
                  <a:pt x="1481" y="553"/>
                  <a:pt x="1474" y="441"/>
                </a:cubicBezTo>
                <a:cubicBezTo>
                  <a:pt x="1471" y="405"/>
                  <a:pt x="1352" y="342"/>
                  <a:pt x="1322" y="329"/>
                </a:cubicBezTo>
                <a:cubicBezTo>
                  <a:pt x="1306" y="323"/>
                  <a:pt x="1274" y="313"/>
                  <a:pt x="1274" y="313"/>
                </a:cubicBezTo>
                <a:cubicBezTo>
                  <a:pt x="1247" y="316"/>
                  <a:pt x="1220" y="318"/>
                  <a:pt x="1194" y="321"/>
                </a:cubicBezTo>
                <a:cubicBezTo>
                  <a:pt x="1183" y="323"/>
                  <a:pt x="1169" y="321"/>
                  <a:pt x="1162" y="329"/>
                </a:cubicBezTo>
                <a:cubicBezTo>
                  <a:pt x="1124" y="374"/>
                  <a:pt x="1143" y="484"/>
                  <a:pt x="1098" y="529"/>
                </a:cubicBezTo>
                <a:cubicBezTo>
                  <a:pt x="1077" y="550"/>
                  <a:pt x="1035" y="559"/>
                  <a:pt x="1010" y="569"/>
                </a:cubicBezTo>
                <a:cubicBezTo>
                  <a:pt x="943" y="567"/>
                  <a:pt x="875" y="571"/>
                  <a:pt x="810" y="561"/>
                </a:cubicBezTo>
                <a:cubicBezTo>
                  <a:pt x="800" y="560"/>
                  <a:pt x="795" y="547"/>
                  <a:pt x="794" y="537"/>
                </a:cubicBezTo>
                <a:cubicBezTo>
                  <a:pt x="787" y="479"/>
                  <a:pt x="795" y="419"/>
                  <a:pt x="786" y="361"/>
                </a:cubicBezTo>
                <a:cubicBezTo>
                  <a:pt x="784" y="355"/>
                  <a:pt x="713" y="271"/>
                  <a:pt x="706" y="265"/>
                </a:cubicBezTo>
                <a:cubicBezTo>
                  <a:pt x="703" y="255"/>
                  <a:pt x="705" y="242"/>
                  <a:pt x="698" y="233"/>
                </a:cubicBezTo>
                <a:cubicBezTo>
                  <a:pt x="685" y="219"/>
                  <a:pt x="650" y="201"/>
                  <a:pt x="650" y="201"/>
                </a:cubicBezTo>
                <a:cubicBezTo>
                  <a:pt x="629" y="171"/>
                  <a:pt x="613" y="176"/>
                  <a:pt x="586" y="153"/>
                </a:cubicBezTo>
                <a:cubicBezTo>
                  <a:pt x="511" y="91"/>
                  <a:pt x="418" y="58"/>
                  <a:pt x="322" y="41"/>
                </a:cubicBezTo>
                <a:cubicBezTo>
                  <a:pt x="259" y="0"/>
                  <a:pt x="241" y="20"/>
                  <a:pt x="146" y="25"/>
                </a:cubicBezTo>
                <a:cubicBezTo>
                  <a:pt x="135" y="28"/>
                  <a:pt x="124" y="30"/>
                  <a:pt x="114" y="33"/>
                </a:cubicBezTo>
                <a:cubicBezTo>
                  <a:pt x="97" y="38"/>
                  <a:pt x="66" y="49"/>
                  <a:pt x="66" y="49"/>
                </a:cubicBezTo>
                <a:cubicBezTo>
                  <a:pt x="43" y="83"/>
                  <a:pt x="31" y="113"/>
                  <a:pt x="10" y="145"/>
                </a:cubicBezTo>
                <a:cubicBezTo>
                  <a:pt x="32" y="201"/>
                  <a:pt x="21" y="172"/>
                  <a:pt x="42" y="233"/>
                </a:cubicBezTo>
                <a:cubicBezTo>
                  <a:pt x="44" y="241"/>
                  <a:pt x="50" y="257"/>
                  <a:pt x="50" y="257"/>
                </a:cubicBezTo>
                <a:cubicBezTo>
                  <a:pt x="40" y="332"/>
                  <a:pt x="42" y="343"/>
                  <a:pt x="42" y="289"/>
                </a:cubicBezTo>
                <a:close/>
              </a:path>
            </a:pathLst>
          </a:custGeom>
          <a:gradFill rotWithShape="0">
            <a:gsLst>
              <a:gs pos="0">
                <a:srgbClr val="007972">
                  <a:alpha val="31000"/>
                </a:srgbClr>
              </a:gs>
              <a:gs pos="100000">
                <a:srgbClr val="007972">
                  <a:gamma/>
                  <a:shade val="46275"/>
                  <a:invGamma/>
                </a:srgbClr>
              </a:gs>
            </a:gsLst>
            <a:path path="rect">
              <a:fillToRect l="50000" t="50000" r="50000" b="50000"/>
            </a:path>
          </a:gradFill>
          <a:ln w="12700" cap="flat" cmpd="sng">
            <a:solidFill>
              <a:srgbClr val="FFFFFF">
                <a:alpha val="25999"/>
              </a:srgbClr>
            </a:solidFill>
            <a:prstDash val="solid"/>
            <a:round/>
            <a:headEnd/>
            <a:tailEnd/>
          </a:ln>
          <a:effectLst>
            <a:outerShdw blurRad="63500" dist="88899" dir="2700000" algn="ctr" rotWithShape="0">
              <a:srgbClr val="4B6CA5">
                <a:alpha val="74998"/>
              </a:srgbClr>
            </a:outerShdw>
          </a:effectLst>
        </p:spPr>
        <p:txBody>
          <a:bodyPr wrap="none" anchor="ctr"/>
          <a:lstStyle/>
          <a:p>
            <a:pPr fontAlgn="auto">
              <a:spcBef>
                <a:spcPts val="0"/>
              </a:spcBef>
              <a:spcAft>
                <a:spcPts val="0"/>
              </a:spcAft>
              <a:defRPr/>
            </a:pPr>
            <a:endParaRPr lang="fr-FR">
              <a:latin typeface="+mn-lt"/>
              <a:cs typeface="+mn-cs"/>
            </a:endParaRPr>
          </a:p>
        </p:txBody>
      </p:sp>
      <p:sp>
        <p:nvSpPr>
          <p:cNvPr id="20961" name="Rectangle 512"/>
          <p:cNvSpPr>
            <a:spLocks noChangeArrowheads="1"/>
          </p:cNvSpPr>
          <p:nvPr/>
        </p:nvSpPr>
        <p:spPr bwMode="invGray">
          <a:xfrm>
            <a:off x="4705352" y="4716463"/>
            <a:ext cx="1390649"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2539" tIns="45458" rIns="92539" bIns="45458"/>
          <a:lstStyle/>
          <a:p>
            <a:pPr defTabSz="935038">
              <a:spcBef>
                <a:spcPct val="50000"/>
              </a:spcBef>
            </a:pPr>
            <a:r>
              <a:rPr lang="en-US" sz="1600">
                <a:solidFill>
                  <a:srgbClr val="FFFFFF"/>
                </a:solidFill>
              </a:rPr>
              <a:t>HIV DNA</a:t>
            </a:r>
          </a:p>
        </p:txBody>
      </p:sp>
      <p:sp>
        <p:nvSpPr>
          <p:cNvPr id="20962" name="Line 513"/>
          <p:cNvSpPr>
            <a:spLocks noChangeShapeType="1"/>
          </p:cNvSpPr>
          <p:nvPr/>
        </p:nvSpPr>
        <p:spPr bwMode="invGray">
          <a:xfrm>
            <a:off x="4108452" y="4589463"/>
            <a:ext cx="791633" cy="0"/>
          </a:xfrm>
          <a:prstGeom prst="line">
            <a:avLst/>
          </a:prstGeom>
          <a:noFill/>
          <a:ln w="15875">
            <a:solidFill>
              <a:srgbClr val="FFFFFF"/>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3445250" name="Freeform 514"/>
          <p:cNvSpPr>
            <a:spLocks/>
          </p:cNvSpPr>
          <p:nvPr/>
        </p:nvSpPr>
        <p:spPr bwMode="auto">
          <a:xfrm>
            <a:off x="5463117" y="4181475"/>
            <a:ext cx="632883" cy="609600"/>
          </a:xfrm>
          <a:custGeom>
            <a:avLst/>
            <a:gdLst>
              <a:gd name="T0" fmla="*/ 488 w 1276"/>
              <a:gd name="T1" fmla="*/ 10 h 1314"/>
              <a:gd name="T2" fmla="*/ 396 w 1276"/>
              <a:gd name="T3" fmla="*/ 10 h 1314"/>
              <a:gd name="T4" fmla="*/ 304 w 1276"/>
              <a:gd name="T5" fmla="*/ 54 h 1314"/>
              <a:gd name="T6" fmla="*/ 276 w 1276"/>
              <a:gd name="T7" fmla="*/ 178 h 1314"/>
              <a:gd name="T8" fmla="*/ 328 w 1276"/>
              <a:gd name="T9" fmla="*/ 290 h 1314"/>
              <a:gd name="T10" fmla="*/ 420 w 1276"/>
              <a:gd name="T11" fmla="*/ 390 h 1314"/>
              <a:gd name="T12" fmla="*/ 436 w 1276"/>
              <a:gd name="T13" fmla="*/ 474 h 1314"/>
              <a:gd name="T14" fmla="*/ 316 w 1276"/>
              <a:gd name="T15" fmla="*/ 510 h 1314"/>
              <a:gd name="T16" fmla="*/ 224 w 1276"/>
              <a:gd name="T17" fmla="*/ 554 h 1314"/>
              <a:gd name="T18" fmla="*/ 124 w 1276"/>
              <a:gd name="T19" fmla="*/ 674 h 1314"/>
              <a:gd name="T20" fmla="*/ 4 w 1276"/>
              <a:gd name="T21" fmla="*/ 862 h 1314"/>
              <a:gd name="T22" fmla="*/ 4 w 1276"/>
              <a:gd name="T23" fmla="*/ 994 h 1314"/>
              <a:gd name="T24" fmla="*/ 104 w 1276"/>
              <a:gd name="T25" fmla="*/ 1210 h 1314"/>
              <a:gd name="T26" fmla="*/ 176 w 1276"/>
              <a:gd name="T27" fmla="*/ 1274 h 1314"/>
              <a:gd name="T28" fmla="*/ 236 w 1276"/>
              <a:gd name="T29" fmla="*/ 1294 h 1314"/>
              <a:gd name="T30" fmla="*/ 396 w 1276"/>
              <a:gd name="T31" fmla="*/ 1286 h 1314"/>
              <a:gd name="T32" fmla="*/ 652 w 1276"/>
              <a:gd name="T33" fmla="*/ 1218 h 1314"/>
              <a:gd name="T34" fmla="*/ 760 w 1276"/>
              <a:gd name="T35" fmla="*/ 1270 h 1314"/>
              <a:gd name="T36" fmla="*/ 936 w 1276"/>
              <a:gd name="T37" fmla="*/ 1302 h 1314"/>
              <a:gd name="T38" fmla="*/ 1112 w 1276"/>
              <a:gd name="T39" fmla="*/ 1274 h 1314"/>
              <a:gd name="T40" fmla="*/ 1172 w 1276"/>
              <a:gd name="T41" fmla="*/ 1234 h 1314"/>
              <a:gd name="T42" fmla="*/ 1212 w 1276"/>
              <a:gd name="T43" fmla="*/ 1146 h 1314"/>
              <a:gd name="T44" fmla="*/ 1252 w 1276"/>
              <a:gd name="T45" fmla="*/ 982 h 1314"/>
              <a:gd name="T46" fmla="*/ 1200 w 1276"/>
              <a:gd name="T47" fmla="*/ 762 h 1314"/>
              <a:gd name="T48" fmla="*/ 1124 w 1276"/>
              <a:gd name="T49" fmla="*/ 626 h 1314"/>
              <a:gd name="T50" fmla="*/ 1040 w 1276"/>
              <a:gd name="T51" fmla="*/ 542 h 1314"/>
              <a:gd name="T52" fmla="*/ 888 w 1276"/>
              <a:gd name="T53" fmla="*/ 498 h 1314"/>
              <a:gd name="T54" fmla="*/ 860 w 1276"/>
              <a:gd name="T55" fmla="*/ 470 h 1314"/>
              <a:gd name="T56" fmla="*/ 856 w 1276"/>
              <a:gd name="T57" fmla="*/ 438 h 1314"/>
              <a:gd name="T58" fmla="*/ 868 w 1276"/>
              <a:gd name="T59" fmla="*/ 410 h 1314"/>
              <a:gd name="T60" fmla="*/ 956 w 1276"/>
              <a:gd name="T61" fmla="*/ 282 h 1314"/>
              <a:gd name="T62" fmla="*/ 984 w 1276"/>
              <a:gd name="T63" fmla="*/ 222 h 1314"/>
              <a:gd name="T64" fmla="*/ 964 w 1276"/>
              <a:gd name="T65" fmla="*/ 66 h 1314"/>
              <a:gd name="T66" fmla="*/ 888 w 1276"/>
              <a:gd name="T67" fmla="*/ 26 h 1314"/>
              <a:gd name="T68" fmla="*/ 860 w 1276"/>
              <a:gd name="T69" fmla="*/ 6 h 1314"/>
              <a:gd name="T70" fmla="*/ 760 w 1276"/>
              <a:gd name="T71" fmla="*/ 150 h 1314"/>
              <a:gd name="T72" fmla="*/ 744 w 1276"/>
              <a:gd name="T73" fmla="*/ 230 h 1314"/>
              <a:gd name="T74" fmla="*/ 632 w 1276"/>
              <a:gd name="T75" fmla="*/ 238 h 1314"/>
              <a:gd name="T76" fmla="*/ 536 w 1276"/>
              <a:gd name="T77" fmla="*/ 246 h 1314"/>
              <a:gd name="T78" fmla="*/ 516 w 1276"/>
              <a:gd name="T79" fmla="*/ 154 h 1314"/>
              <a:gd name="T80" fmla="*/ 492 w 1276"/>
              <a:gd name="T81" fmla="*/ 22 h 1314"/>
              <a:gd name="T82" fmla="*/ 484 w 1276"/>
              <a:gd name="T83" fmla="*/ 2 h 131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276"/>
              <a:gd name="T127" fmla="*/ 0 h 1314"/>
              <a:gd name="T128" fmla="*/ 1276 w 1276"/>
              <a:gd name="T129" fmla="*/ 1314 h 131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276" h="1314">
                <a:moveTo>
                  <a:pt x="496" y="22"/>
                </a:moveTo>
                <a:cubicBezTo>
                  <a:pt x="493" y="18"/>
                  <a:pt x="492" y="12"/>
                  <a:pt x="488" y="10"/>
                </a:cubicBezTo>
                <a:cubicBezTo>
                  <a:pt x="480" y="5"/>
                  <a:pt x="464" y="2"/>
                  <a:pt x="464" y="2"/>
                </a:cubicBezTo>
                <a:cubicBezTo>
                  <a:pt x="441" y="4"/>
                  <a:pt x="418" y="4"/>
                  <a:pt x="396" y="10"/>
                </a:cubicBezTo>
                <a:cubicBezTo>
                  <a:pt x="378" y="14"/>
                  <a:pt x="372" y="36"/>
                  <a:pt x="360" y="46"/>
                </a:cubicBezTo>
                <a:cubicBezTo>
                  <a:pt x="345" y="57"/>
                  <a:pt x="322" y="52"/>
                  <a:pt x="304" y="54"/>
                </a:cubicBezTo>
                <a:cubicBezTo>
                  <a:pt x="289" y="63"/>
                  <a:pt x="281" y="61"/>
                  <a:pt x="276" y="78"/>
                </a:cubicBezTo>
                <a:cubicBezTo>
                  <a:pt x="271" y="118"/>
                  <a:pt x="267" y="131"/>
                  <a:pt x="276" y="178"/>
                </a:cubicBezTo>
                <a:cubicBezTo>
                  <a:pt x="277" y="188"/>
                  <a:pt x="283" y="196"/>
                  <a:pt x="288" y="206"/>
                </a:cubicBezTo>
                <a:cubicBezTo>
                  <a:pt x="292" y="215"/>
                  <a:pt x="318" y="281"/>
                  <a:pt x="328" y="290"/>
                </a:cubicBezTo>
                <a:cubicBezTo>
                  <a:pt x="363" y="320"/>
                  <a:pt x="341" y="290"/>
                  <a:pt x="368" y="322"/>
                </a:cubicBezTo>
                <a:cubicBezTo>
                  <a:pt x="386" y="343"/>
                  <a:pt x="402" y="367"/>
                  <a:pt x="420" y="390"/>
                </a:cubicBezTo>
                <a:cubicBezTo>
                  <a:pt x="424" y="407"/>
                  <a:pt x="434" y="417"/>
                  <a:pt x="440" y="434"/>
                </a:cubicBezTo>
                <a:cubicBezTo>
                  <a:pt x="438" y="447"/>
                  <a:pt x="441" y="461"/>
                  <a:pt x="436" y="474"/>
                </a:cubicBezTo>
                <a:cubicBezTo>
                  <a:pt x="433" y="480"/>
                  <a:pt x="396" y="487"/>
                  <a:pt x="388" y="490"/>
                </a:cubicBezTo>
                <a:cubicBezTo>
                  <a:pt x="368" y="494"/>
                  <a:pt x="334" y="497"/>
                  <a:pt x="316" y="510"/>
                </a:cubicBezTo>
                <a:cubicBezTo>
                  <a:pt x="298" y="521"/>
                  <a:pt x="275" y="529"/>
                  <a:pt x="256" y="538"/>
                </a:cubicBezTo>
                <a:cubicBezTo>
                  <a:pt x="245" y="542"/>
                  <a:pt x="224" y="554"/>
                  <a:pt x="224" y="554"/>
                </a:cubicBezTo>
                <a:cubicBezTo>
                  <a:pt x="217" y="578"/>
                  <a:pt x="194" y="590"/>
                  <a:pt x="172" y="598"/>
                </a:cubicBezTo>
                <a:cubicBezTo>
                  <a:pt x="155" y="623"/>
                  <a:pt x="140" y="649"/>
                  <a:pt x="124" y="674"/>
                </a:cubicBezTo>
                <a:cubicBezTo>
                  <a:pt x="115" y="711"/>
                  <a:pt x="102" y="741"/>
                  <a:pt x="64" y="754"/>
                </a:cubicBezTo>
                <a:cubicBezTo>
                  <a:pt x="33" y="784"/>
                  <a:pt x="27" y="827"/>
                  <a:pt x="4" y="862"/>
                </a:cubicBezTo>
                <a:cubicBezTo>
                  <a:pt x="2" y="871"/>
                  <a:pt x="0" y="880"/>
                  <a:pt x="0" y="890"/>
                </a:cubicBezTo>
                <a:cubicBezTo>
                  <a:pt x="0" y="924"/>
                  <a:pt x="1" y="959"/>
                  <a:pt x="4" y="994"/>
                </a:cubicBezTo>
                <a:cubicBezTo>
                  <a:pt x="6" y="1032"/>
                  <a:pt x="48" y="1060"/>
                  <a:pt x="68" y="1090"/>
                </a:cubicBezTo>
                <a:cubicBezTo>
                  <a:pt x="62" y="1136"/>
                  <a:pt x="62" y="1182"/>
                  <a:pt x="104" y="1210"/>
                </a:cubicBezTo>
                <a:cubicBezTo>
                  <a:pt x="108" y="1222"/>
                  <a:pt x="132" y="1238"/>
                  <a:pt x="132" y="1238"/>
                </a:cubicBezTo>
                <a:cubicBezTo>
                  <a:pt x="143" y="1254"/>
                  <a:pt x="162" y="1257"/>
                  <a:pt x="176" y="1274"/>
                </a:cubicBezTo>
                <a:cubicBezTo>
                  <a:pt x="180" y="1279"/>
                  <a:pt x="181" y="1287"/>
                  <a:pt x="188" y="1290"/>
                </a:cubicBezTo>
                <a:cubicBezTo>
                  <a:pt x="203" y="1295"/>
                  <a:pt x="220" y="1292"/>
                  <a:pt x="236" y="1294"/>
                </a:cubicBezTo>
                <a:cubicBezTo>
                  <a:pt x="259" y="1309"/>
                  <a:pt x="289" y="1305"/>
                  <a:pt x="316" y="1314"/>
                </a:cubicBezTo>
                <a:cubicBezTo>
                  <a:pt x="352" y="1306"/>
                  <a:pt x="364" y="1301"/>
                  <a:pt x="396" y="1286"/>
                </a:cubicBezTo>
                <a:cubicBezTo>
                  <a:pt x="440" y="1288"/>
                  <a:pt x="476" y="1299"/>
                  <a:pt x="516" y="1286"/>
                </a:cubicBezTo>
                <a:cubicBezTo>
                  <a:pt x="560" y="1253"/>
                  <a:pt x="599" y="1228"/>
                  <a:pt x="652" y="1218"/>
                </a:cubicBezTo>
                <a:cubicBezTo>
                  <a:pt x="685" y="1226"/>
                  <a:pt x="684" y="1247"/>
                  <a:pt x="708" y="1262"/>
                </a:cubicBezTo>
                <a:cubicBezTo>
                  <a:pt x="722" y="1271"/>
                  <a:pt x="742" y="1267"/>
                  <a:pt x="760" y="1270"/>
                </a:cubicBezTo>
                <a:cubicBezTo>
                  <a:pt x="795" y="1284"/>
                  <a:pt x="863" y="1280"/>
                  <a:pt x="896" y="1282"/>
                </a:cubicBezTo>
                <a:cubicBezTo>
                  <a:pt x="910" y="1286"/>
                  <a:pt x="923" y="1293"/>
                  <a:pt x="936" y="1302"/>
                </a:cubicBezTo>
                <a:cubicBezTo>
                  <a:pt x="974" y="1300"/>
                  <a:pt x="1013" y="1301"/>
                  <a:pt x="1052" y="1298"/>
                </a:cubicBezTo>
                <a:cubicBezTo>
                  <a:pt x="1068" y="1296"/>
                  <a:pt x="1093" y="1277"/>
                  <a:pt x="1112" y="1274"/>
                </a:cubicBezTo>
                <a:cubicBezTo>
                  <a:pt x="1125" y="1265"/>
                  <a:pt x="1135" y="1259"/>
                  <a:pt x="1148" y="1250"/>
                </a:cubicBezTo>
                <a:cubicBezTo>
                  <a:pt x="1155" y="1244"/>
                  <a:pt x="1172" y="1234"/>
                  <a:pt x="1172" y="1234"/>
                </a:cubicBezTo>
                <a:cubicBezTo>
                  <a:pt x="1176" y="1210"/>
                  <a:pt x="1184" y="1190"/>
                  <a:pt x="1196" y="1170"/>
                </a:cubicBezTo>
                <a:cubicBezTo>
                  <a:pt x="1200" y="1161"/>
                  <a:pt x="1212" y="1146"/>
                  <a:pt x="1212" y="1146"/>
                </a:cubicBezTo>
                <a:cubicBezTo>
                  <a:pt x="1221" y="1106"/>
                  <a:pt x="1211" y="1071"/>
                  <a:pt x="1236" y="1038"/>
                </a:cubicBezTo>
                <a:cubicBezTo>
                  <a:pt x="1242" y="1019"/>
                  <a:pt x="1247" y="1000"/>
                  <a:pt x="1252" y="982"/>
                </a:cubicBezTo>
                <a:cubicBezTo>
                  <a:pt x="1256" y="932"/>
                  <a:pt x="1276" y="842"/>
                  <a:pt x="1228" y="810"/>
                </a:cubicBezTo>
                <a:cubicBezTo>
                  <a:pt x="1222" y="792"/>
                  <a:pt x="1213" y="775"/>
                  <a:pt x="1200" y="762"/>
                </a:cubicBezTo>
                <a:cubicBezTo>
                  <a:pt x="1193" y="743"/>
                  <a:pt x="1186" y="742"/>
                  <a:pt x="1168" y="738"/>
                </a:cubicBezTo>
                <a:cubicBezTo>
                  <a:pt x="1133" y="715"/>
                  <a:pt x="1149" y="657"/>
                  <a:pt x="1124" y="626"/>
                </a:cubicBezTo>
                <a:cubicBezTo>
                  <a:pt x="1116" y="617"/>
                  <a:pt x="1104" y="614"/>
                  <a:pt x="1096" y="606"/>
                </a:cubicBezTo>
                <a:cubicBezTo>
                  <a:pt x="1076" y="586"/>
                  <a:pt x="1059" y="561"/>
                  <a:pt x="1040" y="542"/>
                </a:cubicBezTo>
                <a:cubicBezTo>
                  <a:pt x="1027" y="503"/>
                  <a:pt x="938" y="507"/>
                  <a:pt x="912" y="506"/>
                </a:cubicBezTo>
                <a:cubicBezTo>
                  <a:pt x="904" y="503"/>
                  <a:pt x="894" y="502"/>
                  <a:pt x="888" y="498"/>
                </a:cubicBezTo>
                <a:cubicBezTo>
                  <a:pt x="884" y="495"/>
                  <a:pt x="886" y="488"/>
                  <a:pt x="884" y="486"/>
                </a:cubicBezTo>
                <a:cubicBezTo>
                  <a:pt x="877" y="479"/>
                  <a:pt x="860" y="470"/>
                  <a:pt x="860" y="470"/>
                </a:cubicBezTo>
                <a:cubicBezTo>
                  <a:pt x="850" y="440"/>
                  <a:pt x="860" y="475"/>
                  <a:pt x="860" y="414"/>
                </a:cubicBezTo>
                <a:cubicBezTo>
                  <a:pt x="860" y="405"/>
                  <a:pt x="856" y="429"/>
                  <a:pt x="856" y="438"/>
                </a:cubicBezTo>
                <a:cubicBezTo>
                  <a:pt x="856" y="443"/>
                  <a:pt x="857" y="427"/>
                  <a:pt x="860" y="422"/>
                </a:cubicBezTo>
                <a:cubicBezTo>
                  <a:pt x="861" y="417"/>
                  <a:pt x="866" y="414"/>
                  <a:pt x="868" y="410"/>
                </a:cubicBezTo>
                <a:cubicBezTo>
                  <a:pt x="871" y="402"/>
                  <a:pt x="868" y="390"/>
                  <a:pt x="876" y="386"/>
                </a:cubicBezTo>
                <a:cubicBezTo>
                  <a:pt x="913" y="360"/>
                  <a:pt x="924" y="313"/>
                  <a:pt x="956" y="282"/>
                </a:cubicBezTo>
                <a:cubicBezTo>
                  <a:pt x="976" y="229"/>
                  <a:pt x="950" y="288"/>
                  <a:pt x="976" y="250"/>
                </a:cubicBezTo>
                <a:cubicBezTo>
                  <a:pt x="978" y="246"/>
                  <a:pt x="983" y="224"/>
                  <a:pt x="984" y="222"/>
                </a:cubicBezTo>
                <a:cubicBezTo>
                  <a:pt x="992" y="193"/>
                  <a:pt x="1003" y="162"/>
                  <a:pt x="1020" y="138"/>
                </a:cubicBezTo>
                <a:cubicBezTo>
                  <a:pt x="1035" y="77"/>
                  <a:pt x="1016" y="71"/>
                  <a:pt x="964" y="66"/>
                </a:cubicBezTo>
                <a:cubicBezTo>
                  <a:pt x="953" y="62"/>
                  <a:pt x="942" y="62"/>
                  <a:pt x="932" y="58"/>
                </a:cubicBezTo>
                <a:cubicBezTo>
                  <a:pt x="914" y="50"/>
                  <a:pt x="903" y="36"/>
                  <a:pt x="888" y="26"/>
                </a:cubicBezTo>
                <a:cubicBezTo>
                  <a:pt x="886" y="22"/>
                  <a:pt x="887" y="16"/>
                  <a:pt x="884" y="14"/>
                </a:cubicBezTo>
                <a:cubicBezTo>
                  <a:pt x="877" y="9"/>
                  <a:pt x="860" y="6"/>
                  <a:pt x="860" y="6"/>
                </a:cubicBezTo>
                <a:cubicBezTo>
                  <a:pt x="795" y="10"/>
                  <a:pt x="807" y="6"/>
                  <a:pt x="772" y="42"/>
                </a:cubicBezTo>
                <a:cubicBezTo>
                  <a:pt x="766" y="77"/>
                  <a:pt x="771" y="115"/>
                  <a:pt x="760" y="150"/>
                </a:cubicBezTo>
                <a:cubicBezTo>
                  <a:pt x="758" y="166"/>
                  <a:pt x="758" y="182"/>
                  <a:pt x="756" y="198"/>
                </a:cubicBezTo>
                <a:cubicBezTo>
                  <a:pt x="754" y="209"/>
                  <a:pt x="755" y="227"/>
                  <a:pt x="744" y="230"/>
                </a:cubicBezTo>
                <a:cubicBezTo>
                  <a:pt x="724" y="234"/>
                  <a:pt x="704" y="232"/>
                  <a:pt x="684" y="234"/>
                </a:cubicBezTo>
                <a:cubicBezTo>
                  <a:pt x="662" y="248"/>
                  <a:pt x="655" y="243"/>
                  <a:pt x="632" y="238"/>
                </a:cubicBezTo>
                <a:cubicBezTo>
                  <a:pt x="603" y="219"/>
                  <a:pt x="575" y="228"/>
                  <a:pt x="544" y="234"/>
                </a:cubicBezTo>
                <a:cubicBezTo>
                  <a:pt x="541" y="238"/>
                  <a:pt x="539" y="249"/>
                  <a:pt x="536" y="246"/>
                </a:cubicBezTo>
                <a:cubicBezTo>
                  <a:pt x="530" y="240"/>
                  <a:pt x="533" y="229"/>
                  <a:pt x="532" y="222"/>
                </a:cubicBezTo>
                <a:cubicBezTo>
                  <a:pt x="526" y="199"/>
                  <a:pt x="521" y="176"/>
                  <a:pt x="516" y="154"/>
                </a:cubicBezTo>
                <a:cubicBezTo>
                  <a:pt x="517" y="129"/>
                  <a:pt x="537" y="43"/>
                  <a:pt x="500" y="34"/>
                </a:cubicBezTo>
                <a:cubicBezTo>
                  <a:pt x="497" y="30"/>
                  <a:pt x="495" y="25"/>
                  <a:pt x="492" y="22"/>
                </a:cubicBezTo>
                <a:cubicBezTo>
                  <a:pt x="488" y="19"/>
                  <a:pt x="481" y="21"/>
                  <a:pt x="480" y="18"/>
                </a:cubicBezTo>
                <a:cubicBezTo>
                  <a:pt x="477" y="12"/>
                  <a:pt x="478" y="0"/>
                  <a:pt x="484" y="2"/>
                </a:cubicBezTo>
                <a:cubicBezTo>
                  <a:pt x="491" y="3"/>
                  <a:pt x="492" y="15"/>
                  <a:pt x="496" y="22"/>
                </a:cubicBezTo>
                <a:close/>
              </a:path>
            </a:pathLst>
          </a:custGeom>
          <a:gradFill rotWithShape="0">
            <a:gsLst>
              <a:gs pos="0">
                <a:srgbClr val="75587A"/>
              </a:gs>
              <a:gs pos="100000">
                <a:srgbClr val="362938"/>
              </a:gs>
            </a:gsLst>
            <a:path path="rect">
              <a:fillToRect l="50000" t="50000" r="50000" b="50000"/>
            </a:path>
          </a:gradFill>
          <a:ln w="19050">
            <a:solidFill>
              <a:srgbClr val="31397B"/>
            </a:solidFill>
            <a:round/>
            <a:headEnd/>
            <a:tailEnd/>
          </a:ln>
          <a:effectLst>
            <a:outerShdw dist="76199" dir="2700000" algn="ctr" rotWithShape="0">
              <a:schemeClr val="accent1">
                <a:alpha val="74997"/>
              </a:schemeClr>
            </a:outerShdw>
          </a:effectLst>
        </p:spPr>
        <p:txBody>
          <a:bodyPr wrap="none" anchor="ctr"/>
          <a:lstStyle/>
          <a:p>
            <a:pPr fontAlgn="auto">
              <a:spcBef>
                <a:spcPts val="0"/>
              </a:spcBef>
              <a:spcAft>
                <a:spcPts val="0"/>
              </a:spcAft>
              <a:defRPr/>
            </a:pPr>
            <a:endParaRPr lang="fr-FR">
              <a:latin typeface="+mn-lt"/>
              <a:cs typeface="+mn-cs"/>
            </a:endParaRPr>
          </a:p>
        </p:txBody>
      </p:sp>
      <p:sp>
        <p:nvSpPr>
          <p:cNvPr id="20964" name="Line 515"/>
          <p:cNvSpPr>
            <a:spLocks noChangeShapeType="1"/>
          </p:cNvSpPr>
          <p:nvPr/>
        </p:nvSpPr>
        <p:spPr bwMode="invGray">
          <a:xfrm flipV="1">
            <a:off x="5441951" y="4546600"/>
            <a:ext cx="931333" cy="6350"/>
          </a:xfrm>
          <a:prstGeom prst="line">
            <a:avLst/>
          </a:prstGeom>
          <a:noFill/>
          <a:ln w="15875">
            <a:solidFill>
              <a:srgbClr val="FFFFFF"/>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20965" name="Rectangle 856"/>
          <p:cNvSpPr>
            <a:spLocks noChangeArrowheads="1"/>
          </p:cNvSpPr>
          <p:nvPr/>
        </p:nvSpPr>
        <p:spPr bwMode="invGray">
          <a:xfrm>
            <a:off x="179918" y="1219200"/>
            <a:ext cx="11650133" cy="5410200"/>
          </a:xfrm>
          <a:prstGeom prst="rect">
            <a:avLst/>
          </a:prstGeom>
          <a:solidFill>
            <a:schemeClr val="tx1">
              <a:alpha val="39999"/>
            </a:schemeClr>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p>
            <a:pPr algn="ctr"/>
            <a:r>
              <a:rPr lang="en-US" sz="2400">
                <a:latin typeface="Calibri" pitchFamily="34" charset="0"/>
              </a:rPr>
              <a:t> </a:t>
            </a:r>
          </a:p>
        </p:txBody>
      </p:sp>
      <p:sp>
        <p:nvSpPr>
          <p:cNvPr id="20966" name="Line 527"/>
          <p:cNvSpPr>
            <a:spLocks noChangeShapeType="1"/>
          </p:cNvSpPr>
          <p:nvPr/>
        </p:nvSpPr>
        <p:spPr bwMode="invGray">
          <a:xfrm rot="5400000" flipH="1" flipV="1">
            <a:off x="9353551" y="3348567"/>
            <a:ext cx="76200" cy="541867"/>
          </a:xfrm>
          <a:prstGeom prst="line">
            <a:avLst/>
          </a:prstGeom>
          <a:noFill/>
          <a:ln w="3492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20967" name="Line 709"/>
          <p:cNvSpPr>
            <a:spLocks noChangeShapeType="1"/>
          </p:cNvSpPr>
          <p:nvPr/>
        </p:nvSpPr>
        <p:spPr bwMode="invGray">
          <a:xfrm rot="16200000" flipH="1">
            <a:off x="9374717" y="3479800"/>
            <a:ext cx="304800" cy="812800"/>
          </a:xfrm>
          <a:prstGeom prst="line">
            <a:avLst/>
          </a:prstGeom>
          <a:noFill/>
          <a:ln w="3492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20968" name="Freeform 520"/>
          <p:cNvSpPr>
            <a:spLocks/>
          </p:cNvSpPr>
          <p:nvPr/>
        </p:nvSpPr>
        <p:spPr bwMode="invGray">
          <a:xfrm>
            <a:off x="8128000" y="3044825"/>
            <a:ext cx="982133" cy="768350"/>
          </a:xfrm>
          <a:custGeom>
            <a:avLst/>
            <a:gdLst>
              <a:gd name="T0" fmla="*/ 2147483647 w 434"/>
              <a:gd name="T1" fmla="*/ 2147483647 h 278"/>
              <a:gd name="T2" fmla="*/ 2147483647 w 434"/>
              <a:gd name="T3" fmla="*/ 2147483647 h 278"/>
              <a:gd name="T4" fmla="*/ 2147483647 w 434"/>
              <a:gd name="T5" fmla="*/ 2147483647 h 278"/>
              <a:gd name="T6" fmla="*/ 2147483647 w 434"/>
              <a:gd name="T7" fmla="*/ 2147483647 h 278"/>
              <a:gd name="T8" fmla="*/ 2147483647 w 434"/>
              <a:gd name="T9" fmla="*/ 2147483647 h 278"/>
              <a:gd name="T10" fmla="*/ 2147483647 w 434"/>
              <a:gd name="T11" fmla="*/ 2147483647 h 278"/>
              <a:gd name="T12" fmla="*/ 2147483647 w 434"/>
              <a:gd name="T13" fmla="*/ 2147483647 h 278"/>
              <a:gd name="T14" fmla="*/ 2147483647 w 434"/>
              <a:gd name="T15" fmla="*/ 2147483647 h 278"/>
              <a:gd name="T16" fmla="*/ 2147483647 w 434"/>
              <a:gd name="T17" fmla="*/ 2147483647 h 278"/>
              <a:gd name="T18" fmla="*/ 2147483647 w 434"/>
              <a:gd name="T19" fmla="*/ 2147483647 h 278"/>
              <a:gd name="T20" fmla="*/ 2147483647 w 434"/>
              <a:gd name="T21" fmla="*/ 2147483647 h 278"/>
              <a:gd name="T22" fmla="*/ 2147483647 w 434"/>
              <a:gd name="T23" fmla="*/ 2147483647 h 278"/>
              <a:gd name="T24" fmla="*/ 0 w 434"/>
              <a:gd name="T25" fmla="*/ 2147483647 h 278"/>
              <a:gd name="T26" fmla="*/ 2147483647 w 434"/>
              <a:gd name="T27" fmla="*/ 2147483647 h 278"/>
              <a:gd name="T28" fmla="*/ 2147483647 w 434"/>
              <a:gd name="T29" fmla="*/ 2147483647 h 278"/>
              <a:gd name="T30" fmla="*/ 2147483647 w 434"/>
              <a:gd name="T31" fmla="*/ 2147483647 h 27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434"/>
              <a:gd name="T49" fmla="*/ 0 h 278"/>
              <a:gd name="T50" fmla="*/ 434 w 434"/>
              <a:gd name="T51" fmla="*/ 278 h 278"/>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434" h="278">
                <a:moveTo>
                  <a:pt x="40" y="158"/>
                </a:moveTo>
                <a:cubicBezTo>
                  <a:pt x="61" y="222"/>
                  <a:pt x="29" y="147"/>
                  <a:pt x="72" y="190"/>
                </a:cubicBezTo>
                <a:cubicBezTo>
                  <a:pt x="72" y="190"/>
                  <a:pt x="103" y="245"/>
                  <a:pt x="104" y="246"/>
                </a:cubicBezTo>
                <a:cubicBezTo>
                  <a:pt x="122" y="264"/>
                  <a:pt x="176" y="278"/>
                  <a:pt x="176" y="278"/>
                </a:cubicBezTo>
                <a:cubicBezTo>
                  <a:pt x="202" y="275"/>
                  <a:pt x="229" y="274"/>
                  <a:pt x="256" y="270"/>
                </a:cubicBezTo>
                <a:cubicBezTo>
                  <a:pt x="283" y="265"/>
                  <a:pt x="300" y="244"/>
                  <a:pt x="328" y="238"/>
                </a:cubicBezTo>
                <a:cubicBezTo>
                  <a:pt x="412" y="219"/>
                  <a:pt x="345" y="240"/>
                  <a:pt x="400" y="222"/>
                </a:cubicBezTo>
                <a:cubicBezTo>
                  <a:pt x="410" y="206"/>
                  <a:pt x="434" y="193"/>
                  <a:pt x="432" y="174"/>
                </a:cubicBezTo>
                <a:cubicBezTo>
                  <a:pt x="429" y="155"/>
                  <a:pt x="431" y="135"/>
                  <a:pt x="424" y="118"/>
                </a:cubicBezTo>
                <a:cubicBezTo>
                  <a:pt x="416" y="102"/>
                  <a:pt x="357" y="84"/>
                  <a:pt x="344" y="78"/>
                </a:cubicBezTo>
                <a:cubicBezTo>
                  <a:pt x="319" y="4"/>
                  <a:pt x="344" y="28"/>
                  <a:pt x="248" y="38"/>
                </a:cubicBezTo>
                <a:cubicBezTo>
                  <a:pt x="233" y="81"/>
                  <a:pt x="211" y="69"/>
                  <a:pt x="168" y="62"/>
                </a:cubicBezTo>
                <a:cubicBezTo>
                  <a:pt x="106" y="0"/>
                  <a:pt x="64" y="69"/>
                  <a:pt x="0" y="86"/>
                </a:cubicBezTo>
                <a:cubicBezTo>
                  <a:pt x="2" y="96"/>
                  <a:pt x="1" y="109"/>
                  <a:pt x="8" y="118"/>
                </a:cubicBezTo>
                <a:cubicBezTo>
                  <a:pt x="13" y="124"/>
                  <a:pt x="25" y="120"/>
                  <a:pt x="32" y="126"/>
                </a:cubicBezTo>
                <a:cubicBezTo>
                  <a:pt x="36" y="129"/>
                  <a:pt x="84" y="202"/>
                  <a:pt x="40" y="158"/>
                </a:cubicBezTo>
                <a:close/>
              </a:path>
            </a:pathLst>
          </a:custGeom>
          <a:gradFill rotWithShape="0">
            <a:gsLst>
              <a:gs pos="0">
                <a:srgbClr val="362D11"/>
              </a:gs>
              <a:gs pos="100000">
                <a:srgbClr val="746125"/>
              </a:gs>
            </a:gsLst>
            <a:path path="rect">
              <a:fillToRect l="50000" t="50000" r="50000" b="50000"/>
            </a:path>
          </a:gradFill>
          <a:ln w="12700">
            <a:solidFill>
              <a:srgbClr val="3C3214"/>
            </a:solidFill>
            <a:round/>
            <a:headEnd/>
            <a:tailEnd/>
          </a:ln>
        </p:spPr>
        <p:txBody>
          <a:bodyPr wrap="none" anchor="ctr"/>
          <a:lstStyle/>
          <a:p>
            <a:endParaRPr lang="fr-FR"/>
          </a:p>
        </p:txBody>
      </p:sp>
      <p:sp>
        <p:nvSpPr>
          <p:cNvPr id="20969" name="Rectangle 521"/>
          <p:cNvSpPr>
            <a:spLocks noChangeArrowheads="1"/>
          </p:cNvSpPr>
          <p:nvPr/>
        </p:nvSpPr>
        <p:spPr bwMode="auto">
          <a:xfrm>
            <a:off x="7948085" y="2895601"/>
            <a:ext cx="1263649"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2560" tIns="45468" rIns="92560" bIns="45468"/>
          <a:lstStyle/>
          <a:p>
            <a:pPr algn="ctr" defTabSz="935038">
              <a:spcBef>
                <a:spcPct val="50000"/>
              </a:spcBef>
            </a:pPr>
            <a:r>
              <a:rPr lang="en-US" sz="1400">
                <a:solidFill>
                  <a:srgbClr val="FFFF00"/>
                </a:solidFill>
              </a:rPr>
              <a:t>Tetherin</a:t>
            </a:r>
          </a:p>
        </p:txBody>
      </p:sp>
      <p:sp>
        <p:nvSpPr>
          <p:cNvPr id="20970" name="Rectangle 524"/>
          <p:cNvSpPr>
            <a:spLocks noChangeArrowheads="1"/>
          </p:cNvSpPr>
          <p:nvPr/>
        </p:nvSpPr>
        <p:spPr bwMode="invGray">
          <a:xfrm>
            <a:off x="9482667" y="1295401"/>
            <a:ext cx="1621367" cy="531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2539" tIns="45458" rIns="92539" bIns="45458" anchor="ctr"/>
          <a:lstStyle/>
          <a:p>
            <a:pPr algn="ctr" defTabSz="935038">
              <a:spcBef>
                <a:spcPct val="50000"/>
              </a:spcBef>
            </a:pPr>
            <a:r>
              <a:rPr lang="en-US" sz="2000">
                <a:solidFill>
                  <a:srgbClr val="FFFF00"/>
                </a:solidFill>
              </a:rPr>
              <a:t>HUMAN</a:t>
            </a:r>
          </a:p>
        </p:txBody>
      </p:sp>
      <p:sp>
        <p:nvSpPr>
          <p:cNvPr id="20971" name="Freeform 525"/>
          <p:cNvSpPr>
            <a:spLocks/>
          </p:cNvSpPr>
          <p:nvPr/>
        </p:nvSpPr>
        <p:spPr bwMode="invGray">
          <a:xfrm>
            <a:off x="9840384" y="1692275"/>
            <a:ext cx="982133" cy="768350"/>
          </a:xfrm>
          <a:custGeom>
            <a:avLst/>
            <a:gdLst>
              <a:gd name="T0" fmla="*/ 2147483647 w 434"/>
              <a:gd name="T1" fmla="*/ 2147483647 h 278"/>
              <a:gd name="T2" fmla="*/ 2147483647 w 434"/>
              <a:gd name="T3" fmla="*/ 2147483647 h 278"/>
              <a:gd name="T4" fmla="*/ 2147483647 w 434"/>
              <a:gd name="T5" fmla="*/ 2147483647 h 278"/>
              <a:gd name="T6" fmla="*/ 2147483647 w 434"/>
              <a:gd name="T7" fmla="*/ 2147483647 h 278"/>
              <a:gd name="T8" fmla="*/ 2147483647 w 434"/>
              <a:gd name="T9" fmla="*/ 2147483647 h 278"/>
              <a:gd name="T10" fmla="*/ 2147483647 w 434"/>
              <a:gd name="T11" fmla="*/ 2147483647 h 278"/>
              <a:gd name="T12" fmla="*/ 2147483647 w 434"/>
              <a:gd name="T13" fmla="*/ 2147483647 h 278"/>
              <a:gd name="T14" fmla="*/ 2147483647 w 434"/>
              <a:gd name="T15" fmla="*/ 2147483647 h 278"/>
              <a:gd name="T16" fmla="*/ 2147483647 w 434"/>
              <a:gd name="T17" fmla="*/ 2147483647 h 278"/>
              <a:gd name="T18" fmla="*/ 2147483647 w 434"/>
              <a:gd name="T19" fmla="*/ 2147483647 h 278"/>
              <a:gd name="T20" fmla="*/ 2147483647 w 434"/>
              <a:gd name="T21" fmla="*/ 2147483647 h 278"/>
              <a:gd name="T22" fmla="*/ 2147483647 w 434"/>
              <a:gd name="T23" fmla="*/ 2147483647 h 278"/>
              <a:gd name="T24" fmla="*/ 0 w 434"/>
              <a:gd name="T25" fmla="*/ 2147483647 h 278"/>
              <a:gd name="T26" fmla="*/ 2147483647 w 434"/>
              <a:gd name="T27" fmla="*/ 2147483647 h 278"/>
              <a:gd name="T28" fmla="*/ 2147483647 w 434"/>
              <a:gd name="T29" fmla="*/ 2147483647 h 278"/>
              <a:gd name="T30" fmla="*/ 2147483647 w 434"/>
              <a:gd name="T31" fmla="*/ 2147483647 h 27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434"/>
              <a:gd name="T49" fmla="*/ 0 h 278"/>
              <a:gd name="T50" fmla="*/ 434 w 434"/>
              <a:gd name="T51" fmla="*/ 278 h 278"/>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434" h="278">
                <a:moveTo>
                  <a:pt x="40" y="158"/>
                </a:moveTo>
                <a:cubicBezTo>
                  <a:pt x="61" y="222"/>
                  <a:pt x="29" y="147"/>
                  <a:pt x="72" y="190"/>
                </a:cubicBezTo>
                <a:cubicBezTo>
                  <a:pt x="72" y="190"/>
                  <a:pt x="103" y="245"/>
                  <a:pt x="104" y="246"/>
                </a:cubicBezTo>
                <a:cubicBezTo>
                  <a:pt x="122" y="264"/>
                  <a:pt x="176" y="278"/>
                  <a:pt x="176" y="278"/>
                </a:cubicBezTo>
                <a:cubicBezTo>
                  <a:pt x="202" y="275"/>
                  <a:pt x="229" y="274"/>
                  <a:pt x="256" y="270"/>
                </a:cubicBezTo>
                <a:cubicBezTo>
                  <a:pt x="283" y="265"/>
                  <a:pt x="300" y="244"/>
                  <a:pt x="328" y="238"/>
                </a:cubicBezTo>
                <a:cubicBezTo>
                  <a:pt x="412" y="219"/>
                  <a:pt x="345" y="240"/>
                  <a:pt x="400" y="222"/>
                </a:cubicBezTo>
                <a:cubicBezTo>
                  <a:pt x="410" y="206"/>
                  <a:pt x="434" y="193"/>
                  <a:pt x="432" y="174"/>
                </a:cubicBezTo>
                <a:cubicBezTo>
                  <a:pt x="429" y="155"/>
                  <a:pt x="431" y="135"/>
                  <a:pt x="424" y="118"/>
                </a:cubicBezTo>
                <a:cubicBezTo>
                  <a:pt x="416" y="102"/>
                  <a:pt x="357" y="84"/>
                  <a:pt x="344" y="78"/>
                </a:cubicBezTo>
                <a:cubicBezTo>
                  <a:pt x="319" y="4"/>
                  <a:pt x="344" y="28"/>
                  <a:pt x="248" y="38"/>
                </a:cubicBezTo>
                <a:cubicBezTo>
                  <a:pt x="233" y="81"/>
                  <a:pt x="211" y="69"/>
                  <a:pt x="168" y="62"/>
                </a:cubicBezTo>
                <a:cubicBezTo>
                  <a:pt x="106" y="0"/>
                  <a:pt x="64" y="69"/>
                  <a:pt x="0" y="86"/>
                </a:cubicBezTo>
                <a:cubicBezTo>
                  <a:pt x="2" y="96"/>
                  <a:pt x="1" y="109"/>
                  <a:pt x="8" y="118"/>
                </a:cubicBezTo>
                <a:cubicBezTo>
                  <a:pt x="13" y="124"/>
                  <a:pt x="25" y="120"/>
                  <a:pt x="32" y="126"/>
                </a:cubicBezTo>
                <a:cubicBezTo>
                  <a:pt x="36" y="129"/>
                  <a:pt x="84" y="202"/>
                  <a:pt x="40" y="158"/>
                </a:cubicBezTo>
                <a:close/>
              </a:path>
            </a:pathLst>
          </a:custGeom>
          <a:gradFill rotWithShape="0">
            <a:gsLst>
              <a:gs pos="0">
                <a:srgbClr val="362D11"/>
              </a:gs>
              <a:gs pos="100000">
                <a:srgbClr val="746125"/>
              </a:gs>
            </a:gsLst>
            <a:path path="rect">
              <a:fillToRect l="50000" t="50000" r="50000" b="50000"/>
            </a:path>
          </a:gradFill>
          <a:ln w="12700">
            <a:solidFill>
              <a:srgbClr val="3C3214"/>
            </a:solidFill>
            <a:round/>
            <a:headEnd/>
            <a:tailEnd/>
          </a:ln>
        </p:spPr>
        <p:txBody>
          <a:bodyPr wrap="none" anchor="ctr"/>
          <a:lstStyle/>
          <a:p>
            <a:endParaRPr lang="fr-FR"/>
          </a:p>
        </p:txBody>
      </p:sp>
      <p:sp>
        <p:nvSpPr>
          <p:cNvPr id="20972" name="Rectangle 526"/>
          <p:cNvSpPr>
            <a:spLocks noChangeArrowheads="1"/>
          </p:cNvSpPr>
          <p:nvPr/>
        </p:nvSpPr>
        <p:spPr bwMode="invGray">
          <a:xfrm>
            <a:off x="9749367" y="1903414"/>
            <a:ext cx="1265767"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2560" tIns="45468" rIns="92560" bIns="45468"/>
          <a:lstStyle/>
          <a:p>
            <a:pPr algn="ctr" defTabSz="935038">
              <a:spcBef>
                <a:spcPct val="50000"/>
              </a:spcBef>
            </a:pPr>
            <a:r>
              <a:rPr lang="en-US" sz="1400">
                <a:solidFill>
                  <a:srgbClr val="FFFF00"/>
                </a:solidFill>
              </a:rPr>
              <a:t>Tetherin</a:t>
            </a:r>
          </a:p>
        </p:txBody>
      </p:sp>
      <p:sp>
        <p:nvSpPr>
          <p:cNvPr id="20973" name="Rectangle 711"/>
          <p:cNvSpPr>
            <a:spLocks noChangeArrowheads="1"/>
          </p:cNvSpPr>
          <p:nvPr/>
        </p:nvSpPr>
        <p:spPr bwMode="auto">
          <a:xfrm>
            <a:off x="91018" y="6397626"/>
            <a:ext cx="5507567" cy="38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2528" tIns="45453" rIns="92528" bIns="45453"/>
          <a:lstStyle/>
          <a:p>
            <a:pPr defTabSz="935038">
              <a:spcBef>
                <a:spcPct val="50000"/>
              </a:spcBef>
            </a:pPr>
            <a:r>
              <a:rPr lang="en-US" sz="1600" b="1">
                <a:solidFill>
                  <a:srgbClr val="FAFD00"/>
                </a:solidFill>
              </a:rPr>
              <a:t>From:  Neil SJ, et al. Nature2008;45: 425-31.</a:t>
            </a:r>
          </a:p>
        </p:txBody>
      </p:sp>
      <p:sp>
        <p:nvSpPr>
          <p:cNvPr id="20974" name="Freeform 857"/>
          <p:cNvSpPr>
            <a:spLocks/>
          </p:cNvSpPr>
          <p:nvPr/>
        </p:nvSpPr>
        <p:spPr bwMode="invGray">
          <a:xfrm>
            <a:off x="9933517" y="3810000"/>
            <a:ext cx="541867" cy="304800"/>
          </a:xfrm>
          <a:custGeom>
            <a:avLst/>
            <a:gdLst>
              <a:gd name="T0" fmla="*/ 2147483647 w 434"/>
              <a:gd name="T1" fmla="*/ 2147483647 h 278"/>
              <a:gd name="T2" fmla="*/ 2147483647 w 434"/>
              <a:gd name="T3" fmla="*/ 2147483647 h 278"/>
              <a:gd name="T4" fmla="*/ 2147483647 w 434"/>
              <a:gd name="T5" fmla="*/ 2147483647 h 278"/>
              <a:gd name="T6" fmla="*/ 2147483647 w 434"/>
              <a:gd name="T7" fmla="*/ 2147483647 h 278"/>
              <a:gd name="T8" fmla="*/ 2147483647 w 434"/>
              <a:gd name="T9" fmla="*/ 2147483647 h 278"/>
              <a:gd name="T10" fmla="*/ 2147483647 w 434"/>
              <a:gd name="T11" fmla="*/ 2147483647 h 278"/>
              <a:gd name="T12" fmla="*/ 2147483647 w 434"/>
              <a:gd name="T13" fmla="*/ 2147483647 h 278"/>
              <a:gd name="T14" fmla="*/ 2147483647 w 434"/>
              <a:gd name="T15" fmla="*/ 2147483647 h 278"/>
              <a:gd name="T16" fmla="*/ 2147483647 w 434"/>
              <a:gd name="T17" fmla="*/ 2147483647 h 278"/>
              <a:gd name="T18" fmla="*/ 2147483647 w 434"/>
              <a:gd name="T19" fmla="*/ 2147483647 h 278"/>
              <a:gd name="T20" fmla="*/ 2147483647 w 434"/>
              <a:gd name="T21" fmla="*/ 2147483647 h 278"/>
              <a:gd name="T22" fmla="*/ 2147483647 w 434"/>
              <a:gd name="T23" fmla="*/ 2147483647 h 278"/>
              <a:gd name="T24" fmla="*/ 0 w 434"/>
              <a:gd name="T25" fmla="*/ 2147483647 h 278"/>
              <a:gd name="T26" fmla="*/ 2147483647 w 434"/>
              <a:gd name="T27" fmla="*/ 2147483647 h 278"/>
              <a:gd name="T28" fmla="*/ 2147483647 w 434"/>
              <a:gd name="T29" fmla="*/ 2147483647 h 278"/>
              <a:gd name="T30" fmla="*/ 2147483647 w 434"/>
              <a:gd name="T31" fmla="*/ 2147483647 h 27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434"/>
              <a:gd name="T49" fmla="*/ 0 h 278"/>
              <a:gd name="T50" fmla="*/ 434 w 434"/>
              <a:gd name="T51" fmla="*/ 278 h 278"/>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434" h="278">
                <a:moveTo>
                  <a:pt x="40" y="158"/>
                </a:moveTo>
                <a:cubicBezTo>
                  <a:pt x="61" y="222"/>
                  <a:pt x="29" y="147"/>
                  <a:pt x="72" y="190"/>
                </a:cubicBezTo>
                <a:cubicBezTo>
                  <a:pt x="72" y="190"/>
                  <a:pt x="103" y="245"/>
                  <a:pt x="104" y="246"/>
                </a:cubicBezTo>
                <a:cubicBezTo>
                  <a:pt x="122" y="264"/>
                  <a:pt x="176" y="278"/>
                  <a:pt x="176" y="278"/>
                </a:cubicBezTo>
                <a:cubicBezTo>
                  <a:pt x="202" y="275"/>
                  <a:pt x="229" y="274"/>
                  <a:pt x="256" y="270"/>
                </a:cubicBezTo>
                <a:cubicBezTo>
                  <a:pt x="283" y="265"/>
                  <a:pt x="300" y="244"/>
                  <a:pt x="328" y="238"/>
                </a:cubicBezTo>
                <a:cubicBezTo>
                  <a:pt x="412" y="219"/>
                  <a:pt x="345" y="240"/>
                  <a:pt x="400" y="222"/>
                </a:cubicBezTo>
                <a:cubicBezTo>
                  <a:pt x="410" y="206"/>
                  <a:pt x="434" y="193"/>
                  <a:pt x="432" y="174"/>
                </a:cubicBezTo>
                <a:cubicBezTo>
                  <a:pt x="429" y="155"/>
                  <a:pt x="431" y="135"/>
                  <a:pt x="424" y="118"/>
                </a:cubicBezTo>
                <a:cubicBezTo>
                  <a:pt x="416" y="102"/>
                  <a:pt x="357" y="84"/>
                  <a:pt x="344" y="78"/>
                </a:cubicBezTo>
                <a:cubicBezTo>
                  <a:pt x="319" y="4"/>
                  <a:pt x="344" y="28"/>
                  <a:pt x="248" y="38"/>
                </a:cubicBezTo>
                <a:cubicBezTo>
                  <a:pt x="233" y="81"/>
                  <a:pt x="211" y="69"/>
                  <a:pt x="168" y="62"/>
                </a:cubicBezTo>
                <a:cubicBezTo>
                  <a:pt x="106" y="0"/>
                  <a:pt x="64" y="69"/>
                  <a:pt x="0" y="86"/>
                </a:cubicBezTo>
                <a:cubicBezTo>
                  <a:pt x="2" y="96"/>
                  <a:pt x="1" y="109"/>
                  <a:pt x="8" y="118"/>
                </a:cubicBezTo>
                <a:cubicBezTo>
                  <a:pt x="13" y="124"/>
                  <a:pt x="25" y="120"/>
                  <a:pt x="32" y="126"/>
                </a:cubicBezTo>
                <a:cubicBezTo>
                  <a:pt x="36" y="129"/>
                  <a:pt x="84" y="202"/>
                  <a:pt x="40" y="158"/>
                </a:cubicBezTo>
                <a:close/>
              </a:path>
            </a:pathLst>
          </a:custGeom>
          <a:gradFill rotWithShape="0">
            <a:gsLst>
              <a:gs pos="0">
                <a:srgbClr val="362D11"/>
              </a:gs>
              <a:gs pos="100000">
                <a:srgbClr val="746125"/>
              </a:gs>
            </a:gsLst>
            <a:path path="rect">
              <a:fillToRect l="50000" t="50000" r="50000" b="50000"/>
            </a:path>
          </a:gradFill>
          <a:ln w="12700">
            <a:solidFill>
              <a:srgbClr val="3C3214"/>
            </a:solidFill>
            <a:round/>
            <a:headEnd/>
            <a:tailEnd/>
          </a:ln>
        </p:spPr>
        <p:txBody>
          <a:bodyPr wrap="none" anchor="ctr"/>
          <a:lstStyle/>
          <a:p>
            <a:endParaRPr lang="fr-FR"/>
          </a:p>
        </p:txBody>
      </p:sp>
      <p:sp>
        <p:nvSpPr>
          <p:cNvPr id="20975" name="Freeform 859"/>
          <p:cNvSpPr>
            <a:spLocks/>
          </p:cNvSpPr>
          <p:nvPr/>
        </p:nvSpPr>
        <p:spPr bwMode="invGray">
          <a:xfrm>
            <a:off x="10115551" y="4343400"/>
            <a:ext cx="541867" cy="304800"/>
          </a:xfrm>
          <a:custGeom>
            <a:avLst/>
            <a:gdLst>
              <a:gd name="T0" fmla="*/ 2147483647 w 434"/>
              <a:gd name="T1" fmla="*/ 2147483647 h 278"/>
              <a:gd name="T2" fmla="*/ 2147483647 w 434"/>
              <a:gd name="T3" fmla="*/ 2147483647 h 278"/>
              <a:gd name="T4" fmla="*/ 2147483647 w 434"/>
              <a:gd name="T5" fmla="*/ 2147483647 h 278"/>
              <a:gd name="T6" fmla="*/ 2147483647 w 434"/>
              <a:gd name="T7" fmla="*/ 2147483647 h 278"/>
              <a:gd name="T8" fmla="*/ 2147483647 w 434"/>
              <a:gd name="T9" fmla="*/ 2147483647 h 278"/>
              <a:gd name="T10" fmla="*/ 2147483647 w 434"/>
              <a:gd name="T11" fmla="*/ 2147483647 h 278"/>
              <a:gd name="T12" fmla="*/ 2147483647 w 434"/>
              <a:gd name="T13" fmla="*/ 2147483647 h 278"/>
              <a:gd name="T14" fmla="*/ 2147483647 w 434"/>
              <a:gd name="T15" fmla="*/ 2147483647 h 278"/>
              <a:gd name="T16" fmla="*/ 2147483647 w 434"/>
              <a:gd name="T17" fmla="*/ 2147483647 h 278"/>
              <a:gd name="T18" fmla="*/ 2147483647 w 434"/>
              <a:gd name="T19" fmla="*/ 2147483647 h 278"/>
              <a:gd name="T20" fmla="*/ 2147483647 w 434"/>
              <a:gd name="T21" fmla="*/ 2147483647 h 278"/>
              <a:gd name="T22" fmla="*/ 2147483647 w 434"/>
              <a:gd name="T23" fmla="*/ 2147483647 h 278"/>
              <a:gd name="T24" fmla="*/ 0 w 434"/>
              <a:gd name="T25" fmla="*/ 2147483647 h 278"/>
              <a:gd name="T26" fmla="*/ 2147483647 w 434"/>
              <a:gd name="T27" fmla="*/ 2147483647 h 278"/>
              <a:gd name="T28" fmla="*/ 2147483647 w 434"/>
              <a:gd name="T29" fmla="*/ 2147483647 h 278"/>
              <a:gd name="T30" fmla="*/ 2147483647 w 434"/>
              <a:gd name="T31" fmla="*/ 2147483647 h 27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434"/>
              <a:gd name="T49" fmla="*/ 0 h 278"/>
              <a:gd name="T50" fmla="*/ 434 w 434"/>
              <a:gd name="T51" fmla="*/ 278 h 278"/>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434" h="278">
                <a:moveTo>
                  <a:pt x="40" y="158"/>
                </a:moveTo>
                <a:cubicBezTo>
                  <a:pt x="61" y="222"/>
                  <a:pt x="29" y="147"/>
                  <a:pt x="72" y="190"/>
                </a:cubicBezTo>
                <a:cubicBezTo>
                  <a:pt x="72" y="190"/>
                  <a:pt x="103" y="245"/>
                  <a:pt x="104" y="246"/>
                </a:cubicBezTo>
                <a:cubicBezTo>
                  <a:pt x="122" y="264"/>
                  <a:pt x="176" y="278"/>
                  <a:pt x="176" y="278"/>
                </a:cubicBezTo>
                <a:cubicBezTo>
                  <a:pt x="202" y="275"/>
                  <a:pt x="229" y="274"/>
                  <a:pt x="256" y="270"/>
                </a:cubicBezTo>
                <a:cubicBezTo>
                  <a:pt x="283" y="265"/>
                  <a:pt x="300" y="244"/>
                  <a:pt x="328" y="238"/>
                </a:cubicBezTo>
                <a:cubicBezTo>
                  <a:pt x="412" y="219"/>
                  <a:pt x="345" y="240"/>
                  <a:pt x="400" y="222"/>
                </a:cubicBezTo>
                <a:cubicBezTo>
                  <a:pt x="410" y="206"/>
                  <a:pt x="434" y="193"/>
                  <a:pt x="432" y="174"/>
                </a:cubicBezTo>
                <a:cubicBezTo>
                  <a:pt x="429" y="155"/>
                  <a:pt x="431" y="135"/>
                  <a:pt x="424" y="118"/>
                </a:cubicBezTo>
                <a:cubicBezTo>
                  <a:pt x="416" y="102"/>
                  <a:pt x="357" y="84"/>
                  <a:pt x="344" y="78"/>
                </a:cubicBezTo>
                <a:cubicBezTo>
                  <a:pt x="319" y="4"/>
                  <a:pt x="344" y="28"/>
                  <a:pt x="248" y="38"/>
                </a:cubicBezTo>
                <a:cubicBezTo>
                  <a:pt x="233" y="81"/>
                  <a:pt x="211" y="69"/>
                  <a:pt x="168" y="62"/>
                </a:cubicBezTo>
                <a:cubicBezTo>
                  <a:pt x="106" y="0"/>
                  <a:pt x="64" y="69"/>
                  <a:pt x="0" y="86"/>
                </a:cubicBezTo>
                <a:cubicBezTo>
                  <a:pt x="2" y="96"/>
                  <a:pt x="1" y="109"/>
                  <a:pt x="8" y="118"/>
                </a:cubicBezTo>
                <a:cubicBezTo>
                  <a:pt x="13" y="124"/>
                  <a:pt x="25" y="120"/>
                  <a:pt x="32" y="126"/>
                </a:cubicBezTo>
                <a:cubicBezTo>
                  <a:pt x="36" y="129"/>
                  <a:pt x="84" y="202"/>
                  <a:pt x="40" y="158"/>
                </a:cubicBezTo>
                <a:close/>
              </a:path>
            </a:pathLst>
          </a:custGeom>
          <a:gradFill rotWithShape="0">
            <a:gsLst>
              <a:gs pos="0">
                <a:srgbClr val="362D11"/>
              </a:gs>
              <a:gs pos="100000">
                <a:srgbClr val="746125"/>
              </a:gs>
            </a:gsLst>
            <a:path path="rect">
              <a:fillToRect l="50000" t="50000" r="50000" b="50000"/>
            </a:path>
          </a:gradFill>
          <a:ln w="12700">
            <a:solidFill>
              <a:srgbClr val="3C3214"/>
            </a:solidFill>
            <a:round/>
            <a:headEnd/>
            <a:tailEnd/>
          </a:ln>
        </p:spPr>
        <p:txBody>
          <a:bodyPr wrap="none" anchor="ctr"/>
          <a:lstStyle/>
          <a:p>
            <a:endParaRPr lang="fr-FR"/>
          </a:p>
        </p:txBody>
      </p:sp>
      <p:sp>
        <p:nvSpPr>
          <p:cNvPr id="20976" name="Freeform 860"/>
          <p:cNvSpPr>
            <a:spLocks/>
          </p:cNvSpPr>
          <p:nvPr/>
        </p:nvSpPr>
        <p:spPr bwMode="invGray">
          <a:xfrm>
            <a:off x="9662584" y="3276600"/>
            <a:ext cx="541867" cy="304800"/>
          </a:xfrm>
          <a:custGeom>
            <a:avLst/>
            <a:gdLst>
              <a:gd name="T0" fmla="*/ 2147483647 w 434"/>
              <a:gd name="T1" fmla="*/ 2147483647 h 278"/>
              <a:gd name="T2" fmla="*/ 2147483647 w 434"/>
              <a:gd name="T3" fmla="*/ 2147483647 h 278"/>
              <a:gd name="T4" fmla="*/ 2147483647 w 434"/>
              <a:gd name="T5" fmla="*/ 2147483647 h 278"/>
              <a:gd name="T6" fmla="*/ 2147483647 w 434"/>
              <a:gd name="T7" fmla="*/ 2147483647 h 278"/>
              <a:gd name="T8" fmla="*/ 2147483647 w 434"/>
              <a:gd name="T9" fmla="*/ 2147483647 h 278"/>
              <a:gd name="T10" fmla="*/ 2147483647 w 434"/>
              <a:gd name="T11" fmla="*/ 2147483647 h 278"/>
              <a:gd name="T12" fmla="*/ 2147483647 w 434"/>
              <a:gd name="T13" fmla="*/ 2147483647 h 278"/>
              <a:gd name="T14" fmla="*/ 2147483647 w 434"/>
              <a:gd name="T15" fmla="*/ 2147483647 h 278"/>
              <a:gd name="T16" fmla="*/ 2147483647 w 434"/>
              <a:gd name="T17" fmla="*/ 2147483647 h 278"/>
              <a:gd name="T18" fmla="*/ 2147483647 w 434"/>
              <a:gd name="T19" fmla="*/ 2147483647 h 278"/>
              <a:gd name="T20" fmla="*/ 2147483647 w 434"/>
              <a:gd name="T21" fmla="*/ 2147483647 h 278"/>
              <a:gd name="T22" fmla="*/ 2147483647 w 434"/>
              <a:gd name="T23" fmla="*/ 2147483647 h 278"/>
              <a:gd name="T24" fmla="*/ 0 w 434"/>
              <a:gd name="T25" fmla="*/ 2147483647 h 278"/>
              <a:gd name="T26" fmla="*/ 2147483647 w 434"/>
              <a:gd name="T27" fmla="*/ 2147483647 h 278"/>
              <a:gd name="T28" fmla="*/ 2147483647 w 434"/>
              <a:gd name="T29" fmla="*/ 2147483647 h 278"/>
              <a:gd name="T30" fmla="*/ 2147483647 w 434"/>
              <a:gd name="T31" fmla="*/ 2147483647 h 27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434"/>
              <a:gd name="T49" fmla="*/ 0 h 278"/>
              <a:gd name="T50" fmla="*/ 434 w 434"/>
              <a:gd name="T51" fmla="*/ 278 h 278"/>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434" h="278">
                <a:moveTo>
                  <a:pt x="40" y="158"/>
                </a:moveTo>
                <a:cubicBezTo>
                  <a:pt x="61" y="222"/>
                  <a:pt x="29" y="147"/>
                  <a:pt x="72" y="190"/>
                </a:cubicBezTo>
                <a:cubicBezTo>
                  <a:pt x="72" y="190"/>
                  <a:pt x="103" y="245"/>
                  <a:pt x="104" y="246"/>
                </a:cubicBezTo>
                <a:cubicBezTo>
                  <a:pt x="122" y="264"/>
                  <a:pt x="176" y="278"/>
                  <a:pt x="176" y="278"/>
                </a:cubicBezTo>
                <a:cubicBezTo>
                  <a:pt x="202" y="275"/>
                  <a:pt x="229" y="274"/>
                  <a:pt x="256" y="270"/>
                </a:cubicBezTo>
                <a:cubicBezTo>
                  <a:pt x="283" y="265"/>
                  <a:pt x="300" y="244"/>
                  <a:pt x="328" y="238"/>
                </a:cubicBezTo>
                <a:cubicBezTo>
                  <a:pt x="412" y="219"/>
                  <a:pt x="345" y="240"/>
                  <a:pt x="400" y="222"/>
                </a:cubicBezTo>
                <a:cubicBezTo>
                  <a:pt x="410" y="206"/>
                  <a:pt x="434" y="193"/>
                  <a:pt x="432" y="174"/>
                </a:cubicBezTo>
                <a:cubicBezTo>
                  <a:pt x="429" y="155"/>
                  <a:pt x="431" y="135"/>
                  <a:pt x="424" y="118"/>
                </a:cubicBezTo>
                <a:cubicBezTo>
                  <a:pt x="416" y="102"/>
                  <a:pt x="357" y="84"/>
                  <a:pt x="344" y="78"/>
                </a:cubicBezTo>
                <a:cubicBezTo>
                  <a:pt x="319" y="4"/>
                  <a:pt x="344" y="28"/>
                  <a:pt x="248" y="38"/>
                </a:cubicBezTo>
                <a:cubicBezTo>
                  <a:pt x="233" y="81"/>
                  <a:pt x="211" y="69"/>
                  <a:pt x="168" y="62"/>
                </a:cubicBezTo>
                <a:cubicBezTo>
                  <a:pt x="106" y="0"/>
                  <a:pt x="64" y="69"/>
                  <a:pt x="0" y="86"/>
                </a:cubicBezTo>
                <a:cubicBezTo>
                  <a:pt x="2" y="96"/>
                  <a:pt x="1" y="109"/>
                  <a:pt x="8" y="118"/>
                </a:cubicBezTo>
                <a:cubicBezTo>
                  <a:pt x="13" y="124"/>
                  <a:pt x="25" y="120"/>
                  <a:pt x="32" y="126"/>
                </a:cubicBezTo>
                <a:cubicBezTo>
                  <a:pt x="36" y="129"/>
                  <a:pt x="84" y="202"/>
                  <a:pt x="40" y="158"/>
                </a:cubicBezTo>
                <a:close/>
              </a:path>
            </a:pathLst>
          </a:custGeom>
          <a:gradFill rotWithShape="0">
            <a:gsLst>
              <a:gs pos="0">
                <a:srgbClr val="362D11"/>
              </a:gs>
              <a:gs pos="100000">
                <a:srgbClr val="746125"/>
              </a:gs>
            </a:gsLst>
            <a:path path="rect">
              <a:fillToRect l="50000" t="50000" r="50000" b="50000"/>
            </a:path>
          </a:gradFill>
          <a:ln w="12700">
            <a:solidFill>
              <a:srgbClr val="3C3214"/>
            </a:solidFill>
            <a:round/>
            <a:headEnd/>
            <a:tailEnd/>
          </a:ln>
        </p:spPr>
        <p:txBody>
          <a:bodyPr wrap="none" anchor="ctr"/>
          <a:lstStyle/>
          <a:p>
            <a:endParaRPr lang="fr-FR"/>
          </a:p>
        </p:txBody>
      </p:sp>
      <p:sp>
        <p:nvSpPr>
          <p:cNvPr id="20977" name="Freeform 861"/>
          <p:cNvSpPr>
            <a:spLocks/>
          </p:cNvSpPr>
          <p:nvPr/>
        </p:nvSpPr>
        <p:spPr bwMode="invGray">
          <a:xfrm>
            <a:off x="10204451" y="3429000"/>
            <a:ext cx="541867" cy="304800"/>
          </a:xfrm>
          <a:custGeom>
            <a:avLst/>
            <a:gdLst>
              <a:gd name="T0" fmla="*/ 2147483647 w 434"/>
              <a:gd name="T1" fmla="*/ 2147483647 h 278"/>
              <a:gd name="T2" fmla="*/ 2147483647 w 434"/>
              <a:gd name="T3" fmla="*/ 2147483647 h 278"/>
              <a:gd name="T4" fmla="*/ 2147483647 w 434"/>
              <a:gd name="T5" fmla="*/ 2147483647 h 278"/>
              <a:gd name="T6" fmla="*/ 2147483647 w 434"/>
              <a:gd name="T7" fmla="*/ 2147483647 h 278"/>
              <a:gd name="T8" fmla="*/ 2147483647 w 434"/>
              <a:gd name="T9" fmla="*/ 2147483647 h 278"/>
              <a:gd name="T10" fmla="*/ 2147483647 w 434"/>
              <a:gd name="T11" fmla="*/ 2147483647 h 278"/>
              <a:gd name="T12" fmla="*/ 2147483647 w 434"/>
              <a:gd name="T13" fmla="*/ 2147483647 h 278"/>
              <a:gd name="T14" fmla="*/ 2147483647 w 434"/>
              <a:gd name="T15" fmla="*/ 2147483647 h 278"/>
              <a:gd name="T16" fmla="*/ 2147483647 w 434"/>
              <a:gd name="T17" fmla="*/ 2147483647 h 278"/>
              <a:gd name="T18" fmla="*/ 2147483647 w 434"/>
              <a:gd name="T19" fmla="*/ 2147483647 h 278"/>
              <a:gd name="T20" fmla="*/ 2147483647 w 434"/>
              <a:gd name="T21" fmla="*/ 2147483647 h 278"/>
              <a:gd name="T22" fmla="*/ 2147483647 w 434"/>
              <a:gd name="T23" fmla="*/ 2147483647 h 278"/>
              <a:gd name="T24" fmla="*/ 0 w 434"/>
              <a:gd name="T25" fmla="*/ 2147483647 h 278"/>
              <a:gd name="T26" fmla="*/ 2147483647 w 434"/>
              <a:gd name="T27" fmla="*/ 2147483647 h 278"/>
              <a:gd name="T28" fmla="*/ 2147483647 w 434"/>
              <a:gd name="T29" fmla="*/ 2147483647 h 278"/>
              <a:gd name="T30" fmla="*/ 2147483647 w 434"/>
              <a:gd name="T31" fmla="*/ 2147483647 h 27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434"/>
              <a:gd name="T49" fmla="*/ 0 h 278"/>
              <a:gd name="T50" fmla="*/ 434 w 434"/>
              <a:gd name="T51" fmla="*/ 278 h 278"/>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434" h="278">
                <a:moveTo>
                  <a:pt x="40" y="158"/>
                </a:moveTo>
                <a:cubicBezTo>
                  <a:pt x="61" y="222"/>
                  <a:pt x="29" y="147"/>
                  <a:pt x="72" y="190"/>
                </a:cubicBezTo>
                <a:cubicBezTo>
                  <a:pt x="72" y="190"/>
                  <a:pt x="103" y="245"/>
                  <a:pt x="104" y="246"/>
                </a:cubicBezTo>
                <a:cubicBezTo>
                  <a:pt x="122" y="264"/>
                  <a:pt x="176" y="278"/>
                  <a:pt x="176" y="278"/>
                </a:cubicBezTo>
                <a:cubicBezTo>
                  <a:pt x="202" y="275"/>
                  <a:pt x="229" y="274"/>
                  <a:pt x="256" y="270"/>
                </a:cubicBezTo>
                <a:cubicBezTo>
                  <a:pt x="283" y="265"/>
                  <a:pt x="300" y="244"/>
                  <a:pt x="328" y="238"/>
                </a:cubicBezTo>
                <a:cubicBezTo>
                  <a:pt x="412" y="219"/>
                  <a:pt x="345" y="240"/>
                  <a:pt x="400" y="222"/>
                </a:cubicBezTo>
                <a:cubicBezTo>
                  <a:pt x="410" y="206"/>
                  <a:pt x="434" y="193"/>
                  <a:pt x="432" y="174"/>
                </a:cubicBezTo>
                <a:cubicBezTo>
                  <a:pt x="429" y="155"/>
                  <a:pt x="431" y="135"/>
                  <a:pt x="424" y="118"/>
                </a:cubicBezTo>
                <a:cubicBezTo>
                  <a:pt x="416" y="102"/>
                  <a:pt x="357" y="84"/>
                  <a:pt x="344" y="78"/>
                </a:cubicBezTo>
                <a:cubicBezTo>
                  <a:pt x="319" y="4"/>
                  <a:pt x="344" y="28"/>
                  <a:pt x="248" y="38"/>
                </a:cubicBezTo>
                <a:cubicBezTo>
                  <a:pt x="233" y="81"/>
                  <a:pt x="211" y="69"/>
                  <a:pt x="168" y="62"/>
                </a:cubicBezTo>
                <a:cubicBezTo>
                  <a:pt x="106" y="0"/>
                  <a:pt x="64" y="69"/>
                  <a:pt x="0" y="86"/>
                </a:cubicBezTo>
                <a:cubicBezTo>
                  <a:pt x="2" y="96"/>
                  <a:pt x="1" y="109"/>
                  <a:pt x="8" y="118"/>
                </a:cubicBezTo>
                <a:cubicBezTo>
                  <a:pt x="13" y="124"/>
                  <a:pt x="25" y="120"/>
                  <a:pt x="32" y="126"/>
                </a:cubicBezTo>
                <a:cubicBezTo>
                  <a:pt x="36" y="129"/>
                  <a:pt x="84" y="202"/>
                  <a:pt x="40" y="158"/>
                </a:cubicBezTo>
                <a:close/>
              </a:path>
            </a:pathLst>
          </a:custGeom>
          <a:gradFill rotWithShape="0">
            <a:gsLst>
              <a:gs pos="0">
                <a:srgbClr val="362D11"/>
              </a:gs>
              <a:gs pos="100000">
                <a:srgbClr val="746125"/>
              </a:gs>
            </a:gsLst>
            <a:path path="rect">
              <a:fillToRect l="50000" t="50000" r="50000" b="50000"/>
            </a:path>
          </a:gradFill>
          <a:ln w="12700">
            <a:solidFill>
              <a:srgbClr val="3C3214"/>
            </a:solidFill>
            <a:round/>
            <a:headEnd/>
            <a:tailEnd/>
          </a:ln>
        </p:spPr>
        <p:txBody>
          <a:bodyPr wrap="none" anchor="ctr"/>
          <a:lstStyle/>
          <a:p>
            <a:endParaRPr lang="fr-FR"/>
          </a:p>
        </p:txBody>
      </p:sp>
      <p:sp>
        <p:nvSpPr>
          <p:cNvPr id="20978" name="Freeform 862"/>
          <p:cNvSpPr>
            <a:spLocks/>
          </p:cNvSpPr>
          <p:nvPr/>
        </p:nvSpPr>
        <p:spPr bwMode="invGray">
          <a:xfrm>
            <a:off x="10566400" y="4114800"/>
            <a:ext cx="541867" cy="304800"/>
          </a:xfrm>
          <a:custGeom>
            <a:avLst/>
            <a:gdLst>
              <a:gd name="T0" fmla="*/ 2147483647 w 434"/>
              <a:gd name="T1" fmla="*/ 2147483647 h 278"/>
              <a:gd name="T2" fmla="*/ 2147483647 w 434"/>
              <a:gd name="T3" fmla="*/ 2147483647 h 278"/>
              <a:gd name="T4" fmla="*/ 2147483647 w 434"/>
              <a:gd name="T5" fmla="*/ 2147483647 h 278"/>
              <a:gd name="T6" fmla="*/ 2147483647 w 434"/>
              <a:gd name="T7" fmla="*/ 2147483647 h 278"/>
              <a:gd name="T8" fmla="*/ 2147483647 w 434"/>
              <a:gd name="T9" fmla="*/ 2147483647 h 278"/>
              <a:gd name="T10" fmla="*/ 2147483647 w 434"/>
              <a:gd name="T11" fmla="*/ 2147483647 h 278"/>
              <a:gd name="T12" fmla="*/ 2147483647 w 434"/>
              <a:gd name="T13" fmla="*/ 2147483647 h 278"/>
              <a:gd name="T14" fmla="*/ 2147483647 w 434"/>
              <a:gd name="T15" fmla="*/ 2147483647 h 278"/>
              <a:gd name="T16" fmla="*/ 2147483647 w 434"/>
              <a:gd name="T17" fmla="*/ 2147483647 h 278"/>
              <a:gd name="T18" fmla="*/ 2147483647 w 434"/>
              <a:gd name="T19" fmla="*/ 2147483647 h 278"/>
              <a:gd name="T20" fmla="*/ 2147483647 w 434"/>
              <a:gd name="T21" fmla="*/ 2147483647 h 278"/>
              <a:gd name="T22" fmla="*/ 2147483647 w 434"/>
              <a:gd name="T23" fmla="*/ 2147483647 h 278"/>
              <a:gd name="T24" fmla="*/ 0 w 434"/>
              <a:gd name="T25" fmla="*/ 2147483647 h 278"/>
              <a:gd name="T26" fmla="*/ 2147483647 w 434"/>
              <a:gd name="T27" fmla="*/ 2147483647 h 278"/>
              <a:gd name="T28" fmla="*/ 2147483647 w 434"/>
              <a:gd name="T29" fmla="*/ 2147483647 h 278"/>
              <a:gd name="T30" fmla="*/ 2147483647 w 434"/>
              <a:gd name="T31" fmla="*/ 2147483647 h 27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434"/>
              <a:gd name="T49" fmla="*/ 0 h 278"/>
              <a:gd name="T50" fmla="*/ 434 w 434"/>
              <a:gd name="T51" fmla="*/ 278 h 278"/>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434" h="278">
                <a:moveTo>
                  <a:pt x="40" y="158"/>
                </a:moveTo>
                <a:cubicBezTo>
                  <a:pt x="61" y="222"/>
                  <a:pt x="29" y="147"/>
                  <a:pt x="72" y="190"/>
                </a:cubicBezTo>
                <a:cubicBezTo>
                  <a:pt x="72" y="190"/>
                  <a:pt x="103" y="245"/>
                  <a:pt x="104" y="246"/>
                </a:cubicBezTo>
                <a:cubicBezTo>
                  <a:pt x="122" y="264"/>
                  <a:pt x="176" y="278"/>
                  <a:pt x="176" y="278"/>
                </a:cubicBezTo>
                <a:cubicBezTo>
                  <a:pt x="202" y="275"/>
                  <a:pt x="229" y="274"/>
                  <a:pt x="256" y="270"/>
                </a:cubicBezTo>
                <a:cubicBezTo>
                  <a:pt x="283" y="265"/>
                  <a:pt x="300" y="244"/>
                  <a:pt x="328" y="238"/>
                </a:cubicBezTo>
                <a:cubicBezTo>
                  <a:pt x="412" y="219"/>
                  <a:pt x="345" y="240"/>
                  <a:pt x="400" y="222"/>
                </a:cubicBezTo>
                <a:cubicBezTo>
                  <a:pt x="410" y="206"/>
                  <a:pt x="434" y="193"/>
                  <a:pt x="432" y="174"/>
                </a:cubicBezTo>
                <a:cubicBezTo>
                  <a:pt x="429" y="155"/>
                  <a:pt x="431" y="135"/>
                  <a:pt x="424" y="118"/>
                </a:cubicBezTo>
                <a:cubicBezTo>
                  <a:pt x="416" y="102"/>
                  <a:pt x="357" y="84"/>
                  <a:pt x="344" y="78"/>
                </a:cubicBezTo>
                <a:cubicBezTo>
                  <a:pt x="319" y="4"/>
                  <a:pt x="344" y="28"/>
                  <a:pt x="248" y="38"/>
                </a:cubicBezTo>
                <a:cubicBezTo>
                  <a:pt x="233" y="81"/>
                  <a:pt x="211" y="69"/>
                  <a:pt x="168" y="62"/>
                </a:cubicBezTo>
                <a:cubicBezTo>
                  <a:pt x="106" y="0"/>
                  <a:pt x="64" y="69"/>
                  <a:pt x="0" y="86"/>
                </a:cubicBezTo>
                <a:cubicBezTo>
                  <a:pt x="2" y="96"/>
                  <a:pt x="1" y="109"/>
                  <a:pt x="8" y="118"/>
                </a:cubicBezTo>
                <a:cubicBezTo>
                  <a:pt x="13" y="124"/>
                  <a:pt x="25" y="120"/>
                  <a:pt x="32" y="126"/>
                </a:cubicBezTo>
                <a:cubicBezTo>
                  <a:pt x="36" y="129"/>
                  <a:pt x="84" y="202"/>
                  <a:pt x="40" y="158"/>
                </a:cubicBezTo>
                <a:close/>
              </a:path>
            </a:pathLst>
          </a:custGeom>
          <a:gradFill rotWithShape="0">
            <a:gsLst>
              <a:gs pos="0">
                <a:srgbClr val="362D11"/>
              </a:gs>
              <a:gs pos="100000">
                <a:srgbClr val="746125"/>
              </a:gs>
            </a:gsLst>
            <a:path path="rect">
              <a:fillToRect l="50000" t="50000" r="50000" b="50000"/>
            </a:path>
          </a:gradFill>
          <a:ln w="12700">
            <a:solidFill>
              <a:srgbClr val="3C3214"/>
            </a:solidFill>
            <a:round/>
            <a:headEnd/>
            <a:tailEnd/>
          </a:ln>
        </p:spPr>
        <p:txBody>
          <a:bodyPr wrap="none" anchor="ctr"/>
          <a:lstStyle/>
          <a:p>
            <a:endParaRPr lang="fr-FR"/>
          </a:p>
        </p:txBody>
      </p:sp>
    </p:spTree>
    <p:extLst>
      <p:ext uri="{BB962C8B-B14F-4D97-AF65-F5344CB8AC3E}">
        <p14:creationId xmlns:p14="http://schemas.microsoft.com/office/powerpoint/2010/main" val="3257884475"/>
      </p:ext>
    </p:extLst>
  </p:cSld>
  <p:clrMapOvr>
    <a:masterClrMapping/>
  </p:clrMapOvr>
  <p:transition spd="slow">
    <p:zoom/>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descr="http://www.nature.com/nature/journal/v451/n7177/images/nature06364-f1.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751" y="428626"/>
            <a:ext cx="9548283" cy="500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28372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RAPPEL SUR UN CONSTAT</a:t>
            </a:r>
            <a:endParaRPr lang="fr-FR" dirty="0"/>
          </a:p>
        </p:txBody>
      </p:sp>
      <p:sp>
        <p:nvSpPr>
          <p:cNvPr id="3" name="Espace réservé du contenu 2"/>
          <p:cNvSpPr>
            <a:spLocks noGrp="1"/>
          </p:cNvSpPr>
          <p:nvPr>
            <p:ph sz="quarter" idx="1"/>
          </p:nvPr>
        </p:nvSpPr>
        <p:spPr/>
        <p:txBody>
          <a:bodyPr/>
          <a:lstStyle/>
          <a:p>
            <a:r>
              <a:rPr lang="fr-FR" dirty="0" smtClean="0"/>
              <a:t>Dans grand nombre d’épidémies</a:t>
            </a:r>
          </a:p>
          <a:p>
            <a:r>
              <a:rPr lang="fr-FR" dirty="0" smtClean="0"/>
              <a:t>grippe  à </a:t>
            </a:r>
            <a:r>
              <a:rPr lang="fr-FR" i="1" dirty="0" err="1" smtClean="0"/>
              <a:t>Paramyxovidae</a:t>
            </a:r>
            <a:r>
              <a:rPr lang="fr-FR" dirty="0" smtClean="0"/>
              <a:t> (influenza A,</a:t>
            </a:r>
          </a:p>
          <a:p>
            <a:r>
              <a:rPr lang="fr-FR" dirty="0" smtClean="0"/>
              <a:t>rhumes à </a:t>
            </a:r>
            <a:r>
              <a:rPr lang="fr-FR" dirty="0" err="1" smtClean="0"/>
              <a:t>Cornavirus</a:t>
            </a:r>
            <a:r>
              <a:rPr lang="fr-FR" dirty="0" smtClean="0"/>
              <a:t>: SRAS,MERS, COVID-19,</a:t>
            </a:r>
          </a:p>
          <a:p>
            <a:r>
              <a:rPr lang="fr-FR" dirty="0" smtClean="0"/>
              <a:t>EBOLA)</a:t>
            </a:r>
          </a:p>
          <a:p>
            <a:r>
              <a:rPr lang="fr-FR" dirty="0" smtClean="0"/>
              <a:t>Le pic de l’infection se caractérise par:</a:t>
            </a:r>
          </a:p>
          <a:p>
            <a:r>
              <a:rPr lang="fr-FR" dirty="0" smtClean="0"/>
              <a:t>-un taux de létalité</a:t>
            </a:r>
          </a:p>
          <a:p>
            <a:r>
              <a:rPr lang="fr-FR" dirty="0" smtClean="0"/>
              <a:t>-un degré de </a:t>
            </a:r>
            <a:r>
              <a:rPr lang="fr-FR" dirty="0" smtClean="0"/>
              <a:t>contagiosité</a:t>
            </a:r>
          </a:p>
          <a:p>
            <a:r>
              <a:rPr lang="fr-FR" dirty="0" smtClean="0"/>
              <a:t>-diminution de nouvelles infections</a:t>
            </a:r>
            <a:endParaRPr lang="fr-FR" dirty="0"/>
          </a:p>
        </p:txBody>
      </p:sp>
    </p:spTree>
    <p:extLst>
      <p:ext uri="{BB962C8B-B14F-4D97-AF65-F5344CB8AC3E}">
        <p14:creationId xmlns:p14="http://schemas.microsoft.com/office/powerpoint/2010/main" val="18330947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lnSpcReduction="10000"/>
          </a:bodyPr>
          <a:lstStyle/>
          <a:p>
            <a:pPr algn="just"/>
            <a:r>
              <a:rPr lang="fr-FR" sz="3600" b="1" dirty="0" smtClean="0">
                <a:latin typeface="+mj-lt"/>
                <a:cs typeface="Times New Roman" pitchFamily="18" charset="0"/>
              </a:rPr>
              <a:t>Malheureusement </a:t>
            </a:r>
            <a:r>
              <a:rPr lang="fr-FR" sz="3600" b="1" dirty="0">
                <a:latin typeface="+mj-lt"/>
                <a:cs typeface="Times New Roman" pitchFamily="18" charset="0"/>
              </a:rPr>
              <a:t>la tétherine est souvent inhibée dans son action par des composants du génome viral (</a:t>
            </a:r>
            <a:r>
              <a:rPr lang="fr-FR" sz="3600" b="1" dirty="0" err="1">
                <a:latin typeface="+mj-lt"/>
                <a:cs typeface="Times New Roman" pitchFamily="18" charset="0"/>
              </a:rPr>
              <a:t>Nikovic</a:t>
            </a:r>
            <a:r>
              <a:rPr lang="fr-FR" sz="3600" b="1" dirty="0">
                <a:latin typeface="+mj-lt"/>
                <a:cs typeface="Times New Roman" pitchFamily="18" charset="0"/>
              </a:rPr>
              <a:t> </a:t>
            </a:r>
            <a:r>
              <a:rPr lang="fr-FR" sz="3600" b="1" dirty="0" err="1">
                <a:latin typeface="+mj-lt"/>
                <a:cs typeface="Times New Roman" pitchFamily="18" charset="0"/>
              </a:rPr>
              <a:t>K,Ekwalanga</a:t>
            </a:r>
            <a:r>
              <a:rPr lang="fr-FR" sz="3600" b="1" dirty="0">
                <a:latin typeface="+mj-lt"/>
                <a:cs typeface="Times New Roman" pitchFamily="18" charset="0"/>
              </a:rPr>
              <a:t> M et al 2012, Douglas , et al. 2009, Hinz A, et al. (2010), Jouvenet  et al. (2009). </a:t>
            </a:r>
            <a:endParaRPr lang="fr-FR" sz="3600" b="1" dirty="0" smtClean="0">
              <a:latin typeface="+mj-lt"/>
              <a:cs typeface="Times New Roman" pitchFamily="18" charset="0"/>
            </a:endParaRPr>
          </a:p>
          <a:p>
            <a:pPr algn="just"/>
            <a:r>
              <a:rPr lang="fr-FR" sz="3600" b="1" dirty="0" smtClean="0">
                <a:latin typeface="+mj-lt"/>
                <a:cs typeface="Times New Roman" pitchFamily="18" charset="0"/>
              </a:rPr>
              <a:t>D’où </a:t>
            </a:r>
            <a:r>
              <a:rPr lang="fr-FR" sz="3600" b="1" dirty="0">
                <a:latin typeface="+mj-lt"/>
                <a:cs typeface="Times New Roman" pitchFamily="18" charset="0"/>
              </a:rPr>
              <a:t>la nécessité d’imaginer des </a:t>
            </a:r>
            <a:r>
              <a:rPr lang="fr-FR" sz="3600" b="1" dirty="0" err="1">
                <a:latin typeface="+mj-lt"/>
                <a:cs typeface="Times New Roman" pitchFamily="18" charset="0"/>
              </a:rPr>
              <a:t>tétherines</a:t>
            </a:r>
            <a:r>
              <a:rPr lang="fr-FR" sz="3600" b="1" dirty="0">
                <a:latin typeface="+mj-lt"/>
                <a:cs typeface="Times New Roman" pitchFamily="18" charset="0"/>
              </a:rPr>
              <a:t> de synthèse résistantes aux composants viraux (</a:t>
            </a:r>
            <a:r>
              <a:rPr lang="fr-FR" sz="3600" b="1" dirty="0">
                <a:solidFill>
                  <a:srgbClr val="FF0000"/>
                </a:solidFill>
                <a:latin typeface="+mj-lt"/>
                <a:cs typeface="Times New Roman" pitchFamily="18" charset="0"/>
              </a:rPr>
              <a:t>ce sont là des enjeux du </a:t>
            </a:r>
            <a:r>
              <a:rPr lang="fr-FR" sz="3600" b="1" dirty="0" smtClean="0">
                <a:solidFill>
                  <a:srgbClr val="FF0000"/>
                </a:solidFill>
                <a:latin typeface="+mj-lt"/>
                <a:cs typeface="Times New Roman" pitchFamily="18" charset="0"/>
              </a:rPr>
              <a:t>moment :ce que nous synthétisons actuellement).</a:t>
            </a:r>
            <a:endParaRPr lang="fr-FR" sz="3600" b="1" dirty="0">
              <a:solidFill>
                <a:srgbClr val="FF0000"/>
              </a:solidFill>
              <a:latin typeface="+mj-lt"/>
              <a:cs typeface="Times New Roman" pitchFamily="18" charset="0"/>
            </a:endParaRPr>
          </a:p>
          <a:p>
            <a:endParaRPr lang="fr-FR" b="1" dirty="0">
              <a:latin typeface="+mj-lt"/>
            </a:endParaRPr>
          </a:p>
        </p:txBody>
      </p:sp>
    </p:spTree>
    <p:extLst>
      <p:ext uri="{BB962C8B-B14F-4D97-AF65-F5344CB8AC3E}">
        <p14:creationId xmlns:p14="http://schemas.microsoft.com/office/powerpoint/2010/main" val="27211968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re 1"/>
          <p:cNvSpPr>
            <a:spLocks noGrp="1"/>
          </p:cNvSpPr>
          <p:nvPr>
            <p:ph type="title"/>
          </p:nvPr>
        </p:nvSpPr>
        <p:spPr/>
        <p:txBody>
          <a:bodyPr/>
          <a:lstStyle/>
          <a:p>
            <a:pPr eaLnBrk="1" hangingPunct="1"/>
            <a:r>
              <a:rPr lang="fr-FR" sz="2400" b="1" smtClean="0"/>
              <a:t>Plos One w ww.plosone.org </a:t>
            </a:r>
            <a:r>
              <a:rPr lang="fr-FR" b="1" smtClean="0"/>
              <a:t/>
            </a:r>
            <a:br>
              <a:rPr lang="fr-FR" b="1" smtClean="0"/>
            </a:br>
            <a:r>
              <a:rPr lang="fr-FR" sz="2400" b="1" smtClean="0"/>
              <a:t>April 2012/vol7/issue4/e35411</a:t>
            </a:r>
          </a:p>
        </p:txBody>
      </p:sp>
      <p:sp>
        <p:nvSpPr>
          <p:cNvPr id="7171" name="Espace réservé du contenu 2"/>
          <p:cNvSpPr>
            <a:spLocks noGrp="1"/>
          </p:cNvSpPr>
          <p:nvPr>
            <p:ph idx="1"/>
          </p:nvPr>
        </p:nvSpPr>
        <p:spPr/>
        <p:txBody>
          <a:bodyPr/>
          <a:lstStyle/>
          <a:p>
            <a:pPr eaLnBrk="1" hangingPunct="1"/>
            <a:r>
              <a:rPr lang="en-US" b="1" dirty="0" smtClean="0"/>
              <a:t>Counteraction of </a:t>
            </a:r>
            <a:r>
              <a:rPr lang="en-US" b="1" dirty="0" err="1" smtClean="0"/>
              <a:t>Tetherin</a:t>
            </a:r>
            <a:r>
              <a:rPr lang="en-US" b="1" dirty="0" smtClean="0"/>
              <a:t> Antiviral Activity by Two closely related SIVs differing by the presence of </a:t>
            </a:r>
            <a:r>
              <a:rPr lang="en-US" b="1" dirty="0" err="1" smtClean="0"/>
              <a:t>Vpu</a:t>
            </a:r>
            <a:r>
              <a:rPr lang="en-US" b="1" dirty="0" smtClean="0"/>
              <a:t> Gene</a:t>
            </a:r>
          </a:p>
          <a:p>
            <a:pPr eaLnBrk="1" hangingPunct="1">
              <a:buFont typeface="Arial" charset="0"/>
              <a:buNone/>
            </a:pPr>
            <a:r>
              <a:rPr lang="en-US" dirty="0" smtClean="0"/>
              <a:t> </a:t>
            </a:r>
            <a:r>
              <a:rPr lang="en-US" sz="2000" dirty="0" err="1" smtClean="0"/>
              <a:t>K.Nikovics</a:t>
            </a:r>
            <a:r>
              <a:rPr lang="en-US" sz="2000" dirty="0" smtClean="0"/>
              <a:t>, </a:t>
            </a:r>
            <a:r>
              <a:rPr lang="en-US" sz="2000" dirty="0" err="1" smtClean="0"/>
              <a:t>M.C.Dazza</a:t>
            </a:r>
            <a:r>
              <a:rPr lang="en-US" sz="2000" dirty="0" smtClean="0"/>
              <a:t>, </a:t>
            </a:r>
            <a:r>
              <a:rPr lang="en-US" sz="2000" b="1" dirty="0" err="1" smtClean="0"/>
              <a:t>M.Ekwalanga</a:t>
            </a:r>
            <a:r>
              <a:rPr lang="en-US" sz="2000" dirty="0" smtClean="0"/>
              <a:t>, </a:t>
            </a:r>
            <a:r>
              <a:rPr lang="en-US" sz="2000" dirty="0" err="1" smtClean="0"/>
              <a:t>F.Mammano</a:t>
            </a:r>
            <a:r>
              <a:rPr lang="en-US" sz="2000" dirty="0" smtClean="0"/>
              <a:t>, </a:t>
            </a:r>
            <a:r>
              <a:rPr lang="en-US" sz="2000" dirty="0" err="1" smtClean="0"/>
              <a:t>F.Clavel,S.Saragosti</a:t>
            </a:r>
            <a:endParaRPr lang="en-US" sz="2000" dirty="0" smtClean="0"/>
          </a:p>
          <a:p>
            <a:pPr eaLnBrk="1" hangingPunct="1">
              <a:buFont typeface="Arial" charset="0"/>
              <a:buNone/>
            </a:pPr>
            <a:endParaRPr lang="en-US" sz="2000" dirty="0" smtClean="0"/>
          </a:p>
          <a:p>
            <a:pPr eaLnBrk="1" hangingPunct="1">
              <a:buFont typeface="Arial" charset="0"/>
              <a:buNone/>
            </a:pPr>
            <a:r>
              <a:rPr lang="en-US" sz="1800" b="1" dirty="0" smtClean="0"/>
              <a:t>       INSERM U941 PARIS ,UNIVERSITE PARIS DIDEROT-SORBONNE,(FRANCE)</a:t>
            </a:r>
          </a:p>
          <a:p>
            <a:pPr eaLnBrk="1" hangingPunct="1">
              <a:buFont typeface="Arial" charset="0"/>
              <a:buNone/>
            </a:pPr>
            <a:r>
              <a:rPr lang="en-US" sz="1800" b="1" dirty="0" smtClean="0"/>
              <a:t>       LABORATOIRE DES CLINIQUES UNIVERSITAIRE DE LUBUMBASHI(RDC)</a:t>
            </a:r>
            <a:endParaRPr lang="fr-FR" sz="1800" b="1" dirty="0" smtClean="0"/>
          </a:p>
        </p:txBody>
      </p:sp>
    </p:spTree>
    <p:extLst>
      <p:ext uri="{BB962C8B-B14F-4D97-AF65-F5344CB8AC3E}">
        <p14:creationId xmlns:p14="http://schemas.microsoft.com/office/powerpoint/2010/main" val="11271230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16000" y="1295400"/>
            <a:ext cx="4775200" cy="461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5"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299200" y="1295400"/>
            <a:ext cx="53086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6" name="TextBox 3"/>
          <p:cNvSpPr txBox="1">
            <a:spLocks noChangeArrowheads="1"/>
          </p:cNvSpPr>
          <p:nvPr/>
        </p:nvSpPr>
        <p:spPr bwMode="auto">
          <a:xfrm>
            <a:off x="609600" y="381001"/>
            <a:ext cx="10261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400">
                <a:solidFill>
                  <a:srgbClr val="0000FF"/>
                </a:solidFill>
                <a:latin typeface="American Typewriter" pitchFamily="1" charset="0"/>
              </a:rPr>
              <a:t>Inhibition of Ebola VLP release by artificial tetherin</a:t>
            </a:r>
          </a:p>
        </p:txBody>
      </p:sp>
    </p:spTree>
    <p:extLst>
      <p:ext uri="{BB962C8B-B14F-4D97-AF65-F5344CB8AC3E}">
        <p14:creationId xmlns:p14="http://schemas.microsoft.com/office/powerpoint/2010/main" val="1114927030"/>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a:xfrm>
            <a:off x="250723" y="1467468"/>
            <a:ext cx="11437341" cy="4495800"/>
          </a:xfrm>
        </p:spPr>
        <p:txBody>
          <a:bodyPr>
            <a:noAutofit/>
          </a:bodyPr>
          <a:lstStyle/>
          <a:p>
            <a:pPr algn="just"/>
            <a:r>
              <a:rPr lang="fr-FR" sz="3600" b="1" dirty="0">
                <a:solidFill>
                  <a:srgbClr val="FF0000"/>
                </a:solidFill>
                <a:cs typeface="Times New Roman" pitchFamily="18" charset="0"/>
              </a:rPr>
              <a:t>En utilisant l’IFN exogène nous pensons renforcer le système « interféron-NK  »,  c’est-à-dire augmenter l’expression de l’APOBEC3G/3F, de la </a:t>
            </a:r>
            <a:r>
              <a:rPr lang="fr-FR" sz="3600" b="1" dirty="0" err="1">
                <a:solidFill>
                  <a:srgbClr val="FF0000"/>
                </a:solidFill>
                <a:cs typeface="Times New Roman" pitchFamily="18" charset="0"/>
              </a:rPr>
              <a:t>tetherine</a:t>
            </a:r>
            <a:r>
              <a:rPr lang="fr-FR" sz="3600" b="1" dirty="0">
                <a:solidFill>
                  <a:srgbClr val="FF0000"/>
                </a:solidFill>
                <a:cs typeface="Times New Roman" pitchFamily="18" charset="0"/>
              </a:rPr>
              <a:t>, d’</a:t>
            </a:r>
            <a:r>
              <a:rPr lang="fr-FR" sz="3600" b="1" dirty="0" err="1">
                <a:solidFill>
                  <a:srgbClr val="FF0000"/>
                </a:solidFill>
                <a:cs typeface="Times New Roman" pitchFamily="18" charset="0"/>
              </a:rPr>
              <a:t>IFITMs</a:t>
            </a:r>
            <a:r>
              <a:rPr lang="fr-FR" sz="3600" b="1" dirty="0">
                <a:solidFill>
                  <a:srgbClr val="FF0000"/>
                </a:solidFill>
                <a:cs typeface="Times New Roman" pitchFamily="18" charset="0"/>
              </a:rPr>
              <a:t> </a:t>
            </a:r>
            <a:r>
              <a:rPr lang="fr-FR" sz="3600" b="1" dirty="0">
                <a:cs typeface="Times New Roman" pitchFamily="18" charset="0"/>
              </a:rPr>
              <a:t>(</a:t>
            </a:r>
            <a:r>
              <a:rPr lang="fr-FR" sz="3600" b="1" i="1" dirty="0">
                <a:cs typeface="Times New Roman" pitchFamily="18" charset="0"/>
              </a:rPr>
              <a:t>IFN-induced transmembrane  </a:t>
            </a:r>
            <a:r>
              <a:rPr lang="fr-FR" sz="3600" b="1" dirty="0">
                <a:solidFill>
                  <a:srgbClr val="FF0000"/>
                </a:solidFill>
                <a:cs typeface="Times New Roman" pitchFamily="18" charset="0"/>
              </a:rPr>
              <a:t>proteins) et de PKR (</a:t>
            </a:r>
            <a:r>
              <a:rPr lang="fr-FR" sz="3600" b="1" dirty="0" err="1">
                <a:solidFill>
                  <a:srgbClr val="FF0000"/>
                </a:solidFill>
                <a:cs typeface="Times New Roman" pitchFamily="18" charset="0"/>
              </a:rPr>
              <a:t>Proteine</a:t>
            </a:r>
            <a:r>
              <a:rPr lang="fr-FR" sz="3600" b="1" dirty="0">
                <a:solidFill>
                  <a:srgbClr val="FF0000"/>
                </a:solidFill>
                <a:cs typeface="Times New Roman" pitchFamily="18" charset="0"/>
              </a:rPr>
              <a:t> kinase)  qui sont les effecteurs</a:t>
            </a:r>
            <a:r>
              <a:rPr lang="fr-FR" sz="3600" b="1" dirty="0">
                <a:cs typeface="Times New Roman" pitchFamily="18" charset="0"/>
              </a:rPr>
              <a:t> antiviraux majeurs du système interféron, capable d’inhiber l’entrée , la traduction, la maturation et la dissémination virale. </a:t>
            </a:r>
            <a:r>
              <a:rPr lang="fr-FR" sz="3600" b="1" dirty="0">
                <a:solidFill>
                  <a:srgbClr val="FF0000"/>
                </a:solidFill>
                <a:cs typeface="Times New Roman" pitchFamily="18" charset="0"/>
              </a:rPr>
              <a:t>(Neil et al. 2008;   Van Damme et al. 2008; Brass et al. 2009)</a:t>
            </a:r>
          </a:p>
          <a:p>
            <a:pPr algn="just"/>
            <a:r>
              <a:rPr lang="fr-FR" sz="3600" b="1" dirty="0">
                <a:solidFill>
                  <a:srgbClr val="FF0000"/>
                </a:solidFill>
                <a:cs typeface="Times New Roman" pitchFamily="18" charset="0"/>
              </a:rPr>
              <a:t> et  de IL12 </a:t>
            </a:r>
            <a:r>
              <a:rPr lang="fr-FR" sz="3600" b="1" dirty="0">
                <a:cs typeface="Times New Roman" pitchFamily="18" charset="0"/>
              </a:rPr>
              <a:t>(facilitation de la sous-population TH1).</a:t>
            </a:r>
          </a:p>
          <a:p>
            <a:endParaRPr lang="fr-FR" sz="3600" b="1" dirty="0"/>
          </a:p>
        </p:txBody>
      </p:sp>
    </p:spTree>
    <p:extLst>
      <p:ext uri="{BB962C8B-B14F-4D97-AF65-F5344CB8AC3E}">
        <p14:creationId xmlns:p14="http://schemas.microsoft.com/office/powerpoint/2010/main" val="16232456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fontScale="92500" lnSpcReduction="10000"/>
          </a:bodyPr>
          <a:lstStyle/>
          <a:p>
            <a:pPr algn="just"/>
            <a:r>
              <a:rPr lang="fr-FR" sz="3600" b="1" dirty="0" err="1" smtClean="0">
                <a:cs typeface="Times New Roman" pitchFamily="18" charset="0"/>
              </a:rPr>
              <a:t>Les’IFN</a:t>
            </a:r>
            <a:r>
              <a:rPr lang="fr-FR" sz="3600" b="1" dirty="0">
                <a:cs typeface="Times New Roman" pitchFamily="18" charset="0"/>
                <a:sym typeface="Symbol"/>
              </a:rPr>
              <a:t>  </a:t>
            </a:r>
            <a:r>
              <a:rPr lang="fr-FR" sz="3600" b="1" dirty="0">
                <a:cs typeface="Times New Roman" pitchFamily="18" charset="0"/>
              </a:rPr>
              <a:t>/β sont  utilisés efficacement contre </a:t>
            </a:r>
            <a:r>
              <a:rPr lang="fr-FR" sz="3600" b="1" dirty="0" smtClean="0">
                <a:cs typeface="Times New Roman" pitchFamily="18" charset="0"/>
              </a:rPr>
              <a:t> </a:t>
            </a:r>
            <a:r>
              <a:rPr lang="fr-FR" sz="3600" b="1" dirty="0">
                <a:cs typeface="Times New Roman" pitchFamily="18" charset="0"/>
              </a:rPr>
              <a:t>des virus de </a:t>
            </a:r>
            <a:r>
              <a:rPr lang="fr-FR" sz="3600" b="1" dirty="0" smtClean="0">
                <a:cs typeface="Times New Roman" pitchFamily="18" charset="0"/>
              </a:rPr>
              <a:t>l’hépatite</a:t>
            </a:r>
            <a:r>
              <a:rPr lang="fr-FR" sz="3600" b="1" dirty="0" smtClean="0">
                <a:cs typeface="Times New Roman" pitchFamily="18" charset="0"/>
              </a:rPr>
              <a:t>, le </a:t>
            </a:r>
            <a:r>
              <a:rPr lang="fr-FR" sz="3600" b="1" dirty="0" smtClean="0">
                <a:cs typeface="Times New Roman" pitchFamily="18" charset="0"/>
              </a:rPr>
              <a:t>VIH, </a:t>
            </a:r>
            <a:r>
              <a:rPr lang="fr-FR" sz="3600" b="1" dirty="0">
                <a:cs typeface="Times New Roman" pitchFamily="18" charset="0"/>
              </a:rPr>
              <a:t>grâce à leur capacité à stimuler les facteurs importants de l’immunité innée, pivot incontournable de la défense immunitaire de l’hôte, contre des virus et des pathogènes </a:t>
            </a:r>
            <a:r>
              <a:rPr lang="fr-FR" sz="3600" b="1" dirty="0" smtClean="0">
                <a:cs typeface="Times New Roman" pitchFamily="18" charset="0"/>
              </a:rPr>
              <a:t>intracellulaires</a:t>
            </a:r>
          </a:p>
          <a:p>
            <a:pPr algn="just"/>
            <a:r>
              <a:rPr lang="fr-FR" sz="3600" b="1" dirty="0">
                <a:cs typeface="Times New Roman" pitchFamily="18" charset="0"/>
              </a:rPr>
              <a:t>La liaison des  IFN</a:t>
            </a:r>
            <a:r>
              <a:rPr lang="fr-FR" sz="3600" b="1" dirty="0">
                <a:cs typeface="Times New Roman" pitchFamily="18" charset="0"/>
                <a:sym typeface="Symbol"/>
              </a:rPr>
              <a:t></a:t>
            </a:r>
            <a:r>
              <a:rPr lang="fr-FR" sz="3600" b="1" dirty="0">
                <a:cs typeface="Times New Roman" pitchFamily="18" charset="0"/>
              </a:rPr>
              <a:t> et IFNβ aux NK induit une activité lytique qui rend les cellules NK efficaces pour tuer les cellules infectées par un virus.  La </a:t>
            </a:r>
            <a:r>
              <a:rPr lang="fr-FR" sz="3600" b="1" dirty="0" err="1">
                <a:cs typeface="Times New Roman" pitchFamily="18" charset="0"/>
              </a:rPr>
              <a:t>cytotoxicité</a:t>
            </a:r>
            <a:r>
              <a:rPr lang="fr-FR" sz="3600" b="1" dirty="0">
                <a:cs typeface="Times New Roman" pitchFamily="18" charset="0"/>
              </a:rPr>
              <a:t> NK est  grandement accrue par  l’IL12</a:t>
            </a:r>
            <a:endParaRPr lang="fr-FR" sz="3600" b="1" dirty="0"/>
          </a:p>
        </p:txBody>
      </p:sp>
    </p:spTree>
    <p:extLst>
      <p:ext uri="{BB962C8B-B14F-4D97-AF65-F5344CB8AC3E}">
        <p14:creationId xmlns:p14="http://schemas.microsoft.com/office/powerpoint/2010/main" val="21281857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a:xfrm>
            <a:off x="250723" y="1600200"/>
            <a:ext cx="11437341" cy="4495800"/>
          </a:xfrm>
        </p:spPr>
        <p:txBody>
          <a:bodyPr>
            <a:noAutofit/>
          </a:bodyPr>
          <a:lstStyle/>
          <a:p>
            <a:pPr algn="just"/>
            <a:r>
              <a:rPr lang="fr-FR" sz="3600" b="1" dirty="0" smtClean="0">
                <a:cs typeface="Times New Roman" pitchFamily="18" charset="0"/>
              </a:rPr>
              <a:t>L’utilisation </a:t>
            </a:r>
            <a:r>
              <a:rPr lang="fr-FR" sz="3600" b="1" dirty="0">
                <a:cs typeface="Times New Roman" pitchFamily="18" charset="0"/>
              </a:rPr>
              <a:t>tardive de l’IFN</a:t>
            </a:r>
            <a:r>
              <a:rPr lang="fr-FR" sz="3600" b="1" dirty="0">
                <a:cs typeface="Times New Roman" pitchFamily="18" charset="0"/>
                <a:sym typeface="Symbol"/>
              </a:rPr>
              <a:t></a:t>
            </a:r>
            <a:r>
              <a:rPr lang="fr-FR" sz="3600" b="1" dirty="0" smtClean="0">
                <a:cs typeface="Times New Roman" pitchFamily="18" charset="0"/>
              </a:rPr>
              <a:t>, </a:t>
            </a:r>
            <a:r>
              <a:rPr lang="fr-FR" sz="3600" b="1" dirty="0">
                <a:cs typeface="Times New Roman" pitchFamily="18" charset="0"/>
              </a:rPr>
              <a:t>produite par des cellules CD4TH1, servira  à </a:t>
            </a:r>
            <a:r>
              <a:rPr lang="fr-FR" sz="3600" b="1" dirty="0" err="1">
                <a:cs typeface="Times New Roman" pitchFamily="18" charset="0"/>
              </a:rPr>
              <a:t>suractiver</a:t>
            </a:r>
            <a:r>
              <a:rPr lang="fr-FR" sz="3600" b="1" dirty="0">
                <a:cs typeface="Times New Roman" pitchFamily="18" charset="0"/>
              </a:rPr>
              <a:t> les phagocytes infectés (monocytes, macrophages, PNN etc….) pour que ceux-ci produisent des dérivées toxiques oxygénés et azotés pour la destruction du virus (explosion oxydative). </a:t>
            </a:r>
          </a:p>
          <a:p>
            <a:endParaRPr lang="fr-FR" sz="3600" b="1" dirty="0"/>
          </a:p>
        </p:txBody>
      </p:sp>
    </p:spTree>
    <p:extLst>
      <p:ext uri="{BB962C8B-B14F-4D97-AF65-F5344CB8AC3E}">
        <p14:creationId xmlns:p14="http://schemas.microsoft.com/office/powerpoint/2010/main" val="20781460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mc:AlternateContent xmlns:mc="http://schemas.openxmlformats.org/markup-compatibility/2006">
        <mc:Choice xmlns:a14="http://schemas.microsoft.com/office/drawing/2010/main" Requires="a14">
          <p:sp>
            <p:nvSpPr>
              <p:cNvPr id="3" name="Espace réservé du contenu 2"/>
              <p:cNvSpPr>
                <a:spLocks noGrp="1"/>
              </p:cNvSpPr>
              <p:nvPr>
                <p:ph sz="quarter" idx="1"/>
              </p:nvPr>
            </p:nvSpPr>
            <p:spPr/>
            <p:txBody>
              <a:bodyPr>
                <a:normAutofit fontScale="85000" lnSpcReduction="20000"/>
              </a:bodyPr>
              <a:lstStyle/>
              <a:p>
                <a:pPr algn="just"/>
                <a:r>
                  <a:rPr lang="fr-FR" sz="3600" b="1" dirty="0">
                    <a:cs typeface="Times New Roman" pitchFamily="18" charset="0"/>
                  </a:rPr>
                  <a:t>L’IFN</a:t>
                </a:r>
                <a:r>
                  <a:rPr lang="fr-FR" sz="3600" b="1" dirty="0">
                    <a:cs typeface="Times New Roman" pitchFamily="18" charset="0"/>
                    <a:sym typeface="Symbol"/>
                  </a:rPr>
                  <a:t></a:t>
                </a:r>
                <a:r>
                  <a:rPr lang="fr-FR" sz="3600" b="1" dirty="0">
                    <a:cs typeface="Times New Roman" pitchFamily="18" charset="0"/>
                  </a:rPr>
                  <a:t> stimule aussi la production de </a:t>
                </a:r>
                <a:r>
                  <a:rPr lang="fr-FR" sz="3600" b="1" dirty="0">
                    <a:cs typeface="Times New Roman" pitchFamily="18" charset="0"/>
                  </a:rPr>
                  <a:t>4</a:t>
                </a:r>
                <a:r>
                  <a:rPr lang="fr-FR" sz="3600" b="1" dirty="0" smtClean="0">
                    <a:cs typeface="Times New Roman" pitchFamily="18" charset="0"/>
                  </a:rPr>
                  <a:t> </a:t>
                </a:r>
                <a:r>
                  <a:rPr lang="fr-FR" sz="3600" b="1" dirty="0">
                    <a:cs typeface="Times New Roman" pitchFamily="18" charset="0"/>
                  </a:rPr>
                  <a:t>facteurs de </a:t>
                </a:r>
                <a:r>
                  <a:rPr lang="fr-FR" sz="3600" b="1" dirty="0" smtClean="0">
                    <a:cs typeface="Times New Roman" pitchFamily="18" charset="0"/>
                  </a:rPr>
                  <a:t>l’II </a:t>
                </a:r>
                <a:r>
                  <a:rPr lang="fr-FR" sz="3600" b="1" dirty="0">
                    <a:cs typeface="Times New Roman" pitchFamily="18" charset="0"/>
                  </a:rPr>
                  <a:t>(la Tétherine, de l’IFITM, PKR et gène activé de  </a:t>
                </a:r>
                <a:r>
                  <a:rPr lang="fr-FR" sz="3600" b="1" dirty="0" err="1">
                    <a:cs typeface="Times New Roman" pitchFamily="18" charset="0"/>
                  </a:rPr>
                  <a:t>ISGs</a:t>
                </a:r>
                <a:r>
                  <a:rPr lang="fr-FR" sz="3600" b="1" dirty="0">
                    <a:cs typeface="Times New Roman" pitchFamily="18" charset="0"/>
                  </a:rPr>
                  <a:t> (IFN </a:t>
                </a:r>
                <a:r>
                  <a:rPr lang="fr-FR" sz="3600" b="1" dirty="0" err="1">
                    <a:cs typeface="Times New Roman" pitchFamily="18" charset="0"/>
                  </a:rPr>
                  <a:t>stimulating</a:t>
                </a:r>
                <a:r>
                  <a:rPr lang="fr-FR" sz="3600" b="1" dirty="0">
                    <a:cs typeface="Times New Roman" pitchFamily="18" charset="0"/>
                  </a:rPr>
                  <a:t> </a:t>
                </a:r>
                <a:r>
                  <a:rPr lang="fr-FR" sz="3600" b="1" dirty="0" err="1">
                    <a:cs typeface="Times New Roman" pitchFamily="18" charset="0"/>
                  </a:rPr>
                  <a:t>gene</a:t>
                </a:r>
                <a:r>
                  <a:rPr lang="fr-FR" sz="3600" b="1" dirty="0" smtClean="0">
                    <a:cs typeface="Times New Roman" pitchFamily="18" charset="0"/>
                  </a:rPr>
                  <a:t>).</a:t>
                </a:r>
              </a:p>
              <a:p>
                <a:r>
                  <a:rPr lang="fr-FR" sz="3600" b="1" dirty="0"/>
                  <a:t>Par ailleurs, l'effet de l'induction spécifique d l’IFN </a:t>
                </a:r>
                <a14:m>
                  <m:oMath xmlns:m="http://schemas.openxmlformats.org/officeDocument/2006/math">
                    <m:r>
                      <a:rPr lang="fr-FR" sz="3600" b="1" i="1"/>
                      <m:t>𝜸</m:t>
                    </m:r>
                  </m:oMath>
                </a14:m>
                <a:r>
                  <a:rPr lang="fr-FR" sz="3600" b="1" dirty="0"/>
                  <a:t> ' peut être indirect, et s'exercer à travers l'augmentation de la transcription et de l'expression membranaire des antigènes du </a:t>
                </a:r>
                <a:r>
                  <a:rPr lang="fr-FR" sz="3600" b="1" dirty="0">
                    <a:solidFill>
                      <a:srgbClr val="FF0000"/>
                    </a:solidFill>
                  </a:rPr>
                  <a:t>CMH de classe I et II. </a:t>
                </a:r>
              </a:p>
              <a:p>
                <a:r>
                  <a:rPr lang="fr-FR" sz="3600" b="1" dirty="0"/>
                  <a:t>L’ l’IFN </a:t>
                </a:r>
                <a14:m>
                  <m:oMath xmlns:m="http://schemas.openxmlformats.org/officeDocument/2006/math">
                    <m:r>
                      <a:rPr lang="fr-FR" sz="3600" b="1" i="1"/>
                      <m:t>𝜸</m:t>
                    </m:r>
                  </m:oMath>
                </a14:m>
                <a:r>
                  <a:rPr lang="fr-FR" sz="3600" b="1" dirty="0"/>
                  <a:t>  peut ré-établir l'expression membranaire des molécules CMH de classe I en restaurant l'accès de peptides synthétisés de façon endogène aux molécules de classe I </a:t>
                </a:r>
                <a:r>
                  <a:rPr lang="fr-FR" sz="3600" dirty="0"/>
                  <a:t>. </a:t>
                </a:r>
                <a:endParaRPr lang="fr-FR" sz="3600" b="1" dirty="0"/>
              </a:p>
            </p:txBody>
          </p:sp>
        </mc:Choice>
        <mc:Fallback>
          <p:sp>
            <p:nvSpPr>
              <p:cNvPr id="3" name="Espace réservé du contenu 2"/>
              <p:cNvSpPr>
                <a:spLocks noGrp="1" noRot="1" noChangeAspect="1" noMove="1" noResize="1" noEditPoints="1" noAdjustHandles="1" noChangeArrowheads="1" noChangeShapeType="1" noTextEdit="1"/>
              </p:cNvSpPr>
              <p:nvPr>
                <p:ph sz="quarter" idx="1"/>
              </p:nvPr>
            </p:nvSpPr>
            <p:spPr>
              <a:blipFill rotWithShape="1">
                <a:blip r:embed="rId2"/>
                <a:stretch>
                  <a:fillRect l="-337" t="-3935" r="-1683"/>
                </a:stretch>
              </a:blipFill>
            </p:spPr>
            <p:txBody>
              <a:bodyPr/>
              <a:lstStyle/>
              <a:p>
                <a:r>
                  <a:rPr lang="fr-FR">
                    <a:noFill/>
                  </a:rPr>
                  <a:t> </a:t>
                </a:r>
              </a:p>
            </p:txBody>
          </p:sp>
        </mc:Fallback>
      </mc:AlternateContent>
    </p:spTree>
    <p:extLst>
      <p:ext uri="{BB962C8B-B14F-4D97-AF65-F5344CB8AC3E}">
        <p14:creationId xmlns:p14="http://schemas.microsoft.com/office/powerpoint/2010/main" val="7262241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mc:AlternateContent xmlns:mc="http://schemas.openxmlformats.org/markup-compatibility/2006">
        <mc:Choice xmlns:a14="http://schemas.microsoft.com/office/drawing/2010/main" Requires="a14">
          <p:sp>
            <p:nvSpPr>
              <p:cNvPr id="3" name="Espace réservé du contenu 2"/>
              <p:cNvSpPr>
                <a:spLocks noGrp="1"/>
              </p:cNvSpPr>
              <p:nvPr>
                <p:ph sz="quarter" idx="1"/>
              </p:nvPr>
            </p:nvSpPr>
            <p:spPr/>
            <p:txBody>
              <a:bodyPr>
                <a:normAutofit/>
              </a:bodyPr>
              <a:lstStyle/>
              <a:p>
                <a:r>
                  <a:rPr lang="fr-FR" sz="3200" b="1" dirty="0"/>
                  <a:t>Au niveau de certaines cellules de l'organisme, comme les neurones ou les lymphocytes, l'expression d'antigènes du CMH de classe II est nulle, et celle de classe I très médiocre. La reconnaissance d'antigènes viraux par les lymphocytes T immuns de type CD8 pourrait aboutir à l'augmentation d'antigènes de classe l, et favoriser la lyse de cellules infectées par des CTL de type CD8, eux-mêmes producteurs d' l’IFN </a:t>
                </a:r>
                <a14:m>
                  <m:oMath xmlns:m="http://schemas.openxmlformats.org/officeDocument/2006/math">
                    <m:r>
                      <a:rPr lang="fr-FR" sz="3200" b="1" i="1">
                        <a:latin typeface="Cambria Math"/>
                      </a:rPr>
                      <m:t>𝜸</m:t>
                    </m:r>
                  </m:oMath>
                </a14:m>
                <a:endParaRPr lang="fr-FR" sz="3200" b="1" dirty="0"/>
              </a:p>
              <a:p>
                <a:endParaRPr lang="fr-FR" sz="3200" b="1" dirty="0"/>
              </a:p>
            </p:txBody>
          </p:sp>
        </mc:Choice>
        <mc:Fallback>
          <p:sp>
            <p:nvSpPr>
              <p:cNvPr id="3" name="Espace réservé du contenu 2"/>
              <p:cNvSpPr>
                <a:spLocks noGrp="1" noRot="1" noChangeAspect="1" noMove="1" noResize="1" noEditPoints="1" noAdjustHandles="1" noChangeArrowheads="1" noChangeShapeType="1" noTextEdit="1"/>
              </p:cNvSpPr>
              <p:nvPr>
                <p:ph sz="quarter" idx="1"/>
              </p:nvPr>
            </p:nvSpPr>
            <p:spPr>
              <a:blipFill rotWithShape="1">
                <a:blip r:embed="rId2"/>
                <a:stretch>
                  <a:fillRect l="-393" t="-1628" r="-561"/>
                </a:stretch>
              </a:blipFill>
            </p:spPr>
            <p:txBody>
              <a:bodyPr/>
              <a:lstStyle/>
              <a:p>
                <a:r>
                  <a:rPr lang="fr-FR">
                    <a:noFill/>
                  </a:rPr>
                  <a:t> </a:t>
                </a:r>
              </a:p>
            </p:txBody>
          </p:sp>
        </mc:Fallback>
      </mc:AlternateContent>
    </p:spTree>
    <p:extLst>
      <p:ext uri="{BB962C8B-B14F-4D97-AF65-F5344CB8AC3E}">
        <p14:creationId xmlns:p14="http://schemas.microsoft.com/office/powerpoint/2010/main" val="38858943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mc:AlternateContent xmlns:mc="http://schemas.openxmlformats.org/markup-compatibility/2006">
        <mc:Choice xmlns:a14="http://schemas.microsoft.com/office/drawing/2010/main" Requires="a14">
          <p:sp>
            <p:nvSpPr>
              <p:cNvPr id="3" name="Espace réservé du contenu 2"/>
              <p:cNvSpPr>
                <a:spLocks noGrp="1"/>
              </p:cNvSpPr>
              <p:nvPr>
                <p:ph sz="quarter" idx="1"/>
              </p:nvPr>
            </p:nvSpPr>
            <p:spPr/>
            <p:txBody>
              <a:bodyPr>
                <a:normAutofit/>
              </a:bodyPr>
              <a:lstStyle/>
              <a:p>
                <a:pPr marL="0" indent="0">
                  <a:buNone/>
                </a:pPr>
                <a:r>
                  <a:rPr lang="fr-FR" sz="3200" dirty="0" smtClean="0"/>
                  <a:t>.</a:t>
                </a:r>
                <a:endParaRPr lang="fr-FR" sz="3200" b="1" dirty="0"/>
              </a:p>
              <a:p>
                <a:r>
                  <a:rPr lang="fr-FR" sz="3200" b="1" dirty="0"/>
                  <a:t>L' l’IFN </a:t>
                </a:r>
                <a14:m>
                  <m:oMath xmlns:m="http://schemas.openxmlformats.org/officeDocument/2006/math">
                    <m:r>
                      <a:rPr lang="fr-FR" sz="3200" b="1" i="1">
                        <a:latin typeface="Cambria Math"/>
                      </a:rPr>
                      <m:t>𝜸</m:t>
                    </m:r>
                  </m:oMath>
                </a14:m>
                <a:r>
                  <a:rPr lang="fr-FR" sz="3200" b="1" dirty="0"/>
                  <a:t> a également une propriété très particulière, qu'il ne partage avec une autre lymphokine: </a:t>
                </a:r>
                <a:r>
                  <a:rPr lang="fr-FR" sz="3200" b="1" dirty="0">
                    <a:solidFill>
                      <a:srgbClr val="FF0000"/>
                    </a:solidFill>
                  </a:rPr>
                  <a:t>celle d'être capable d'induire directement la transcription des antigènes du CMH de classe </a:t>
                </a:r>
                <a:r>
                  <a:rPr lang="fr-FR" sz="3200" b="1" dirty="0" smtClean="0">
                    <a:solidFill>
                      <a:srgbClr val="FF0000"/>
                    </a:solidFill>
                  </a:rPr>
                  <a:t>I</a:t>
                </a:r>
                <a:r>
                  <a:rPr lang="fr-FR" sz="3200" b="1" dirty="0" smtClean="0"/>
                  <a:t>I.au </a:t>
                </a:r>
                <a:r>
                  <a:rPr lang="fr-FR" sz="3200" b="1" dirty="0"/>
                  <a:t>niveau des </a:t>
                </a:r>
                <a:r>
                  <a:rPr lang="fr-FR" sz="3200" b="1" dirty="0" smtClean="0"/>
                  <a:t>macrophages avec d'importantes </a:t>
                </a:r>
                <a:r>
                  <a:rPr lang="fr-FR" sz="3200" b="1" dirty="0"/>
                  <a:t>conséquences en termes de présentation des antigènes viraux aux lymphocytes CD4, et représente l'une des propriétés </a:t>
                </a:r>
                <a:r>
                  <a:rPr lang="fr-FR" sz="3200" b="1" dirty="0">
                    <a:solidFill>
                      <a:srgbClr val="FF0000"/>
                    </a:solidFill>
                  </a:rPr>
                  <a:t>MAF (Macrophage </a:t>
                </a:r>
                <a:r>
                  <a:rPr lang="fr-FR" sz="3200" b="1" dirty="0" err="1">
                    <a:solidFill>
                      <a:srgbClr val="FF0000"/>
                    </a:solidFill>
                  </a:rPr>
                  <a:t>Activating</a:t>
                </a:r>
                <a:r>
                  <a:rPr lang="fr-FR" sz="3200" b="1" dirty="0">
                    <a:solidFill>
                      <a:srgbClr val="FF0000"/>
                    </a:solidFill>
                  </a:rPr>
                  <a:t> Factor) </a:t>
                </a:r>
                <a:r>
                  <a:rPr lang="fr-FR" sz="3200" b="1" dirty="0" smtClean="0"/>
                  <a:t>de </a:t>
                </a:r>
                <a:r>
                  <a:rPr lang="fr-FR" sz="3200" b="1" dirty="0"/>
                  <a:t>l’IFN </a:t>
                </a:r>
                <a14:m>
                  <m:oMath xmlns:m="http://schemas.openxmlformats.org/officeDocument/2006/math">
                    <m:r>
                      <a:rPr lang="fr-FR" sz="3200" b="1" i="1">
                        <a:latin typeface="Cambria Math"/>
                      </a:rPr>
                      <m:t>𝜸</m:t>
                    </m:r>
                  </m:oMath>
                </a14:m>
                <a:r>
                  <a:rPr lang="fr-FR" sz="3200" b="1" dirty="0" smtClean="0"/>
                  <a:t> </a:t>
                </a:r>
                <a:endParaRPr lang="fr-FR" sz="3200" b="1" dirty="0"/>
              </a:p>
              <a:p>
                <a:endParaRPr lang="fr-FR" dirty="0"/>
              </a:p>
            </p:txBody>
          </p:sp>
        </mc:Choice>
        <mc:Fallback>
          <p:sp>
            <p:nvSpPr>
              <p:cNvPr id="3" name="Espace réservé du contenu 2"/>
              <p:cNvSpPr>
                <a:spLocks noGrp="1" noRot="1" noChangeAspect="1" noMove="1" noResize="1" noEditPoints="1" noAdjustHandles="1" noChangeArrowheads="1" noChangeShapeType="1" noTextEdit="1"/>
              </p:cNvSpPr>
              <p:nvPr>
                <p:ph sz="quarter" idx="1"/>
              </p:nvPr>
            </p:nvSpPr>
            <p:spPr>
              <a:blipFill rotWithShape="1">
                <a:blip r:embed="rId2"/>
                <a:stretch>
                  <a:fillRect l="-1402" t="-1628" r="-1514"/>
                </a:stretch>
              </a:blipFill>
            </p:spPr>
            <p:txBody>
              <a:bodyPr/>
              <a:lstStyle/>
              <a:p>
                <a:r>
                  <a:rPr lang="fr-FR">
                    <a:noFill/>
                  </a:rPr>
                  <a:t> </a:t>
                </a:r>
              </a:p>
            </p:txBody>
          </p:sp>
        </mc:Fallback>
      </mc:AlternateContent>
    </p:spTree>
    <p:extLst>
      <p:ext uri="{BB962C8B-B14F-4D97-AF65-F5344CB8AC3E}">
        <p14:creationId xmlns:p14="http://schemas.microsoft.com/office/powerpoint/2010/main" val="355009954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sz="4000" b="1" dirty="0"/>
              <a:t>. Les monocytes-macrophages représentent une barrière fonctionnelle à la dissémination, et cette notion permet de relier les aspects spécifiques et non-spécifiques de la défense de l'hôte contre les infections virales</a:t>
            </a:r>
            <a:endParaRPr lang="fr-FR" sz="4000" b="1" dirty="0">
              <a:cs typeface="Times New Roman" pitchFamily="18" charset="0"/>
            </a:endParaRPr>
          </a:p>
          <a:p>
            <a:pPr algn="just"/>
            <a:r>
              <a:rPr lang="fr-FR" sz="4000" b="1" dirty="0">
                <a:cs typeface="Times New Roman" pitchFamily="18" charset="0"/>
              </a:rPr>
              <a:t>.</a:t>
            </a:r>
          </a:p>
          <a:p>
            <a:endParaRPr lang="fr-FR" dirty="0"/>
          </a:p>
        </p:txBody>
      </p:sp>
    </p:spTree>
    <p:extLst>
      <p:ext uri="{BB962C8B-B14F-4D97-AF65-F5344CB8AC3E}">
        <p14:creationId xmlns:p14="http://schemas.microsoft.com/office/powerpoint/2010/main" val="6178297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sz="quarter" idx="1"/>
          </p:nvPr>
        </p:nvSpPr>
        <p:spPr/>
        <p:txBody>
          <a:bodyPr/>
          <a:lstStyle/>
          <a:p>
            <a:r>
              <a:rPr lang="fr-FR" b="1" dirty="0" smtClean="0"/>
              <a:t>Quelque soit la variabilité de ces paramètres le constat final est que dans une population donnée  un % de personnes échappent à l’infection virale sans traitement mais grâce au bon fonctionnement de leur système immunitaire  (clairance immunitaire)</a:t>
            </a:r>
          </a:p>
          <a:p>
            <a:r>
              <a:rPr lang="fr-FR" b="1" dirty="0" smtClean="0"/>
              <a:t>Alors quoi de plus judicieux que d’agir sur ce système qui nous protège depuis  « le jardin d’Eden »</a:t>
            </a:r>
          </a:p>
          <a:p>
            <a:r>
              <a:rPr lang="fr-FR" b="1" dirty="0" smtClean="0"/>
              <a:t>Dans le contexte des infections aigues( mort rapide):</a:t>
            </a:r>
          </a:p>
          <a:p>
            <a:r>
              <a:rPr lang="fr-FR" b="1" dirty="0" smtClean="0"/>
              <a:t>Nos recherches  ont toutes le même objectif</a:t>
            </a:r>
            <a:endParaRPr lang="fr-FR" b="1" dirty="0"/>
          </a:p>
        </p:txBody>
      </p:sp>
    </p:spTree>
    <p:extLst>
      <p:ext uri="{BB962C8B-B14F-4D97-AF65-F5344CB8AC3E}">
        <p14:creationId xmlns:p14="http://schemas.microsoft.com/office/powerpoint/2010/main" val="8753565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t>LA CHLOROQUINE</a:t>
            </a:r>
            <a:endParaRPr lang="fr-FR" dirty="0"/>
          </a:p>
        </p:txBody>
      </p:sp>
      <p:sp>
        <p:nvSpPr>
          <p:cNvPr id="3" name="Espace réservé du contenu 2"/>
          <p:cNvSpPr>
            <a:spLocks noGrp="1"/>
          </p:cNvSpPr>
          <p:nvPr>
            <p:ph sz="quarter" idx="1"/>
          </p:nvPr>
        </p:nvSpPr>
        <p:spPr/>
        <p:txBody>
          <a:bodyPr>
            <a:normAutofit/>
          </a:bodyPr>
          <a:lstStyle/>
          <a:p>
            <a:pPr algn="just"/>
            <a:r>
              <a:rPr lang="fr-FR" sz="3600" b="1" dirty="0">
                <a:latin typeface="+mj-lt"/>
                <a:cs typeface="Times New Roman" pitchFamily="18" charset="0"/>
              </a:rPr>
              <a:t>Divers travaux sur  la chloroquine et le VIH (</a:t>
            </a:r>
            <a:r>
              <a:rPr lang="fr-FR" sz="3600" b="1" u="sng" dirty="0">
                <a:solidFill>
                  <a:srgbClr val="FF0000"/>
                </a:solidFill>
                <a:latin typeface="+mj-lt"/>
                <a:cs typeface="Times New Roman" pitchFamily="18" charset="0"/>
              </a:rPr>
              <a:t>Piconi S</a:t>
            </a:r>
            <a:r>
              <a:rPr lang="fr-FR" sz="3600" b="1" baseline="30000" dirty="0">
                <a:latin typeface="+mj-lt"/>
                <a:cs typeface="Times New Roman" pitchFamily="18" charset="0"/>
              </a:rPr>
              <a:t>1</a:t>
            </a:r>
            <a:r>
              <a:rPr lang="fr-FR" sz="3600" b="1" dirty="0">
                <a:latin typeface="+mj-lt"/>
                <a:cs typeface="Times New Roman" pitchFamily="18" charset="0"/>
              </a:rPr>
              <a:t>, </a:t>
            </a:r>
            <a:r>
              <a:rPr lang="fr-FR" sz="3600" b="1" u="sng" dirty="0">
                <a:solidFill>
                  <a:srgbClr val="FF0000"/>
                </a:solidFill>
                <a:latin typeface="+mj-lt"/>
                <a:cs typeface="Times New Roman" pitchFamily="18" charset="0"/>
              </a:rPr>
              <a:t>Parisotto S</a:t>
            </a:r>
            <a:r>
              <a:rPr lang="fr-FR" sz="3600" b="1" dirty="0">
                <a:latin typeface="+mj-lt"/>
                <a:cs typeface="Times New Roman" pitchFamily="18" charset="0"/>
              </a:rPr>
              <a:t>, and </a:t>
            </a:r>
            <a:r>
              <a:rPr lang="fr-FR" sz="3600" b="1" u="sng" dirty="0">
                <a:solidFill>
                  <a:srgbClr val="FF0000"/>
                </a:solidFill>
                <a:latin typeface="+mj-lt"/>
                <a:cs typeface="Times New Roman" pitchFamily="18" charset="0"/>
              </a:rPr>
              <a:t>Clerici M</a:t>
            </a:r>
            <a:r>
              <a:rPr lang="fr-FR" sz="3600" b="1" dirty="0">
                <a:latin typeface="+mj-lt"/>
                <a:cs typeface="Times New Roman" pitchFamily="18" charset="0"/>
              </a:rPr>
              <a:t> 2011) ont montré qu’elle exerce un large spectre anti-VlH-1 et anti-VlH-2, en modifiant l'enveloppe virale au niveau de la glycoprotéine gp 120</a:t>
            </a:r>
          </a:p>
          <a:p>
            <a:pPr marL="0" indent="0" algn="just">
              <a:buNone/>
            </a:pPr>
            <a:r>
              <a:rPr lang="fr-FR" sz="3600" b="1" dirty="0">
                <a:latin typeface="+mj-lt"/>
                <a:cs typeface="Times New Roman" pitchFamily="18" charset="0"/>
              </a:rPr>
              <a:t>(</a:t>
            </a:r>
            <a:r>
              <a:rPr lang="fr-FR" sz="3600" b="1" u="sng" dirty="0">
                <a:solidFill>
                  <a:srgbClr val="FF0000"/>
                </a:solidFill>
                <a:latin typeface="+mj-lt"/>
                <a:cs typeface="Times New Roman" pitchFamily="18" charset="0"/>
              </a:rPr>
              <a:t>http://www.aidsmeds.com/news/20011313drgd004.htmal</a:t>
            </a:r>
            <a:r>
              <a:rPr lang="fr-FR" sz="3600" b="1" dirty="0">
                <a:latin typeface="+mj-lt"/>
                <a:cs typeface="Times New Roman" pitchFamily="18" charset="0"/>
              </a:rPr>
              <a:t>). </a:t>
            </a:r>
          </a:p>
          <a:p>
            <a:endParaRPr lang="fr-FR" sz="3600" b="1" dirty="0">
              <a:latin typeface="+mj-lt"/>
            </a:endParaRPr>
          </a:p>
        </p:txBody>
      </p:sp>
    </p:spTree>
    <p:extLst>
      <p:ext uri="{BB962C8B-B14F-4D97-AF65-F5344CB8AC3E}">
        <p14:creationId xmlns:p14="http://schemas.microsoft.com/office/powerpoint/2010/main" val="45332948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a:xfrm>
            <a:off x="132735" y="1467468"/>
            <a:ext cx="11828207" cy="4495800"/>
          </a:xfrm>
        </p:spPr>
        <p:txBody>
          <a:bodyPr>
            <a:noAutofit/>
          </a:bodyPr>
          <a:lstStyle/>
          <a:p>
            <a:pPr algn="just"/>
            <a:r>
              <a:rPr lang="fr-FR" sz="3600" b="1" dirty="0" smtClean="0">
                <a:cs typeface="Times New Roman" pitchFamily="18" charset="0"/>
              </a:rPr>
              <a:t>La R.I </a:t>
            </a:r>
            <a:r>
              <a:rPr lang="fr-FR" sz="3600" b="1" dirty="0">
                <a:cs typeface="Times New Roman" pitchFamily="18" charset="0"/>
              </a:rPr>
              <a:t>adaptative efficace contre les virus et les pathogènes intracellulaires, est celle qui découle de l’apprêtement de l’antigène par voie </a:t>
            </a:r>
            <a:r>
              <a:rPr lang="fr-FR" sz="3600" b="1" dirty="0" err="1">
                <a:solidFill>
                  <a:srgbClr val="FF0000"/>
                </a:solidFill>
                <a:cs typeface="Times New Roman" pitchFamily="18" charset="0"/>
              </a:rPr>
              <a:t>cytosolique</a:t>
            </a:r>
            <a:r>
              <a:rPr lang="fr-FR" sz="3600" b="1" dirty="0">
                <a:solidFill>
                  <a:srgbClr val="FF0000"/>
                </a:solidFill>
                <a:cs typeface="Times New Roman" pitchFamily="18" charset="0"/>
              </a:rPr>
              <a:t> </a:t>
            </a:r>
            <a:r>
              <a:rPr lang="fr-FR" sz="3600" b="1" dirty="0" err="1">
                <a:solidFill>
                  <a:srgbClr val="FF0000"/>
                </a:solidFill>
                <a:cs typeface="Times New Roman" pitchFamily="18" charset="0"/>
              </a:rPr>
              <a:t>ubiquitine-protéasome</a:t>
            </a:r>
            <a:r>
              <a:rPr lang="fr-FR" sz="3600" b="1" dirty="0">
                <a:solidFill>
                  <a:srgbClr val="FF0000"/>
                </a:solidFill>
                <a:cs typeface="Times New Roman" pitchFamily="18" charset="0"/>
              </a:rPr>
              <a:t> </a:t>
            </a:r>
            <a:r>
              <a:rPr lang="fr-FR" sz="3600" b="1" dirty="0">
                <a:cs typeface="Times New Roman" pitchFamily="18" charset="0"/>
              </a:rPr>
              <a:t>dépendante</a:t>
            </a:r>
            <a:r>
              <a:rPr lang="fr-FR" sz="3600" b="1" dirty="0" smtClean="0">
                <a:cs typeface="Times New Roman" pitchFamily="18" charset="0"/>
              </a:rPr>
              <a:t>, </a:t>
            </a:r>
            <a:r>
              <a:rPr lang="fr-FR" sz="3600" b="1" dirty="0">
                <a:cs typeface="Times New Roman" pitchFamily="18" charset="0"/>
              </a:rPr>
              <a:t>favorisée par </a:t>
            </a:r>
            <a:r>
              <a:rPr lang="fr-FR" sz="3600" b="1" dirty="0">
                <a:solidFill>
                  <a:srgbClr val="FF0000"/>
                </a:solidFill>
                <a:cs typeface="Times New Roman" pitchFamily="18" charset="0"/>
              </a:rPr>
              <a:t>la chloroquine </a:t>
            </a:r>
            <a:r>
              <a:rPr lang="fr-FR" sz="3600" b="1" dirty="0">
                <a:cs typeface="Times New Roman" pitchFamily="18" charset="0"/>
              </a:rPr>
              <a:t>ou la </a:t>
            </a:r>
            <a:r>
              <a:rPr lang="fr-FR" sz="3600" b="1" dirty="0" err="1">
                <a:solidFill>
                  <a:srgbClr val="FF0000"/>
                </a:solidFill>
                <a:cs typeface="Times New Roman" pitchFamily="18" charset="0"/>
              </a:rPr>
              <a:t>leupeptine</a:t>
            </a:r>
            <a:r>
              <a:rPr lang="fr-FR" sz="3600" b="1" dirty="0">
                <a:cs typeface="Times New Roman" pitchFamily="18" charset="0"/>
              </a:rPr>
              <a:t>  (inhibiteur des protéases) qui inhiberaient l’apprêtement par voie </a:t>
            </a:r>
            <a:r>
              <a:rPr lang="fr-FR" sz="3600" b="1" dirty="0" err="1">
                <a:cs typeface="Times New Roman" pitchFamily="18" charset="0"/>
              </a:rPr>
              <a:t>endocytaire</a:t>
            </a:r>
            <a:r>
              <a:rPr lang="fr-FR" sz="3600" b="1" dirty="0">
                <a:cs typeface="Times New Roman" pitchFamily="18" charset="0"/>
              </a:rPr>
              <a:t> en augmentant le pH des  trois compartiments (endosome précoce, endosome tardif, lysosome).  </a:t>
            </a:r>
          </a:p>
          <a:p>
            <a:pPr algn="just"/>
            <a:endParaRPr lang="fr-FR" sz="3600" b="1" dirty="0"/>
          </a:p>
        </p:txBody>
      </p:sp>
    </p:spTree>
    <p:extLst>
      <p:ext uri="{BB962C8B-B14F-4D97-AF65-F5344CB8AC3E}">
        <p14:creationId xmlns:p14="http://schemas.microsoft.com/office/powerpoint/2010/main" val="49570259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Autofit/>
          </a:bodyPr>
          <a:lstStyle/>
          <a:p>
            <a:pPr algn="just"/>
            <a:r>
              <a:rPr lang="fr-FR" sz="3600" b="1" dirty="0">
                <a:cs typeface="Times New Roman" pitchFamily="18" charset="0"/>
              </a:rPr>
              <a:t>La chloroquine est un inhibiteur de l’acidification  des endosomes  qui  en empêchant la formation du </a:t>
            </a:r>
            <a:r>
              <a:rPr lang="fr-FR" sz="3600" b="1" dirty="0" err="1">
                <a:cs typeface="Times New Roman" pitchFamily="18" charset="0"/>
              </a:rPr>
              <a:t>phagolysosome</a:t>
            </a:r>
            <a:r>
              <a:rPr lang="fr-FR" sz="3600" b="1" dirty="0">
                <a:cs typeface="Times New Roman" pitchFamily="18" charset="0"/>
              </a:rPr>
              <a:t> , favorise la cytotoxicité NK.  </a:t>
            </a:r>
            <a:r>
              <a:rPr lang="fr-FR" sz="3600" b="1" dirty="0">
                <a:solidFill>
                  <a:srgbClr val="0070C0"/>
                </a:solidFill>
                <a:cs typeface="Times New Roman" pitchFamily="18" charset="0"/>
              </a:rPr>
              <a:t>Cette inhibition de l’ acidose chronique   est utilisée  dans des thérapies anti cancéreuses (</a:t>
            </a:r>
            <a:r>
              <a:rPr lang="fr-FR" sz="3600" b="1" dirty="0" err="1">
                <a:solidFill>
                  <a:srgbClr val="0070C0"/>
                </a:solidFill>
                <a:cs typeface="Times New Roman" pitchFamily="18" charset="0"/>
              </a:rPr>
              <a:t>Pellegrini</a:t>
            </a:r>
            <a:r>
              <a:rPr lang="fr-FR" sz="3600" b="1" dirty="0">
                <a:solidFill>
                  <a:srgbClr val="0070C0"/>
                </a:solidFill>
                <a:cs typeface="Times New Roman" pitchFamily="18" charset="0"/>
              </a:rPr>
              <a:t> et al.2013)</a:t>
            </a:r>
            <a:r>
              <a:rPr lang="fr-FR" sz="3600" b="1" dirty="0">
                <a:cs typeface="Times New Roman" pitchFamily="18" charset="0"/>
              </a:rPr>
              <a:t>.</a:t>
            </a:r>
          </a:p>
          <a:p>
            <a:pPr algn="just"/>
            <a:r>
              <a:rPr lang="fr-FR" sz="3600" b="1" dirty="0">
                <a:cs typeface="Times New Roman" pitchFamily="18" charset="0"/>
              </a:rPr>
              <a:t>D’ou l’importance </a:t>
            </a:r>
            <a:r>
              <a:rPr lang="fr-FR" sz="3600" b="1" dirty="0">
                <a:solidFill>
                  <a:srgbClr val="FF0000"/>
                </a:solidFill>
                <a:cs typeface="Times New Roman" pitchFamily="18" charset="0"/>
              </a:rPr>
              <a:t>d’adjoindre la chloroquine dans le </a:t>
            </a:r>
            <a:r>
              <a:rPr lang="fr-FR" sz="3600" b="1" dirty="0" smtClean="0">
                <a:solidFill>
                  <a:srgbClr val="FF0000"/>
                </a:solidFill>
                <a:cs typeface="Times New Roman" pitchFamily="18" charset="0"/>
              </a:rPr>
              <a:t>protocole</a:t>
            </a:r>
            <a:endParaRPr lang="fr-FR" sz="3600" b="1" dirty="0"/>
          </a:p>
        </p:txBody>
      </p:sp>
    </p:spTree>
    <p:extLst>
      <p:ext uri="{BB962C8B-B14F-4D97-AF65-F5344CB8AC3E}">
        <p14:creationId xmlns:p14="http://schemas.microsoft.com/office/powerpoint/2010/main" val="118436341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sz="3200" b="1" dirty="0">
                <a:solidFill>
                  <a:srgbClr val="FF0000"/>
                </a:solidFill>
                <a:cs typeface="Times New Roman" pitchFamily="18" charset="0"/>
              </a:rPr>
              <a:t>.  </a:t>
            </a:r>
            <a:r>
              <a:rPr lang="fr-FR" sz="3200" b="1" dirty="0">
                <a:cs typeface="Times New Roman" pitchFamily="18" charset="0"/>
              </a:rPr>
              <a:t>En effet, la chloroquine  bloque la voie d’apprêtement CMH2 et favorise la réponse </a:t>
            </a:r>
            <a:r>
              <a:rPr lang="fr-FR" sz="3200" b="1" dirty="0" smtClean="0">
                <a:cs typeface="Times New Roman" pitchFamily="18" charset="0"/>
              </a:rPr>
              <a:t>CTL-CHM1 </a:t>
            </a:r>
            <a:r>
              <a:rPr lang="fr-FR" sz="3200" b="1" dirty="0">
                <a:cs typeface="Times New Roman" pitchFamily="18" charset="0"/>
              </a:rPr>
              <a:t>(TDC8, TH1, NK-ADCC). </a:t>
            </a:r>
            <a:endParaRPr lang="fr-FR" sz="3200" b="1" dirty="0"/>
          </a:p>
          <a:p>
            <a:endParaRPr lang="fr-FR" dirty="0"/>
          </a:p>
        </p:txBody>
      </p:sp>
    </p:spTree>
    <p:extLst>
      <p:ext uri="{BB962C8B-B14F-4D97-AF65-F5344CB8AC3E}">
        <p14:creationId xmlns:p14="http://schemas.microsoft.com/office/powerpoint/2010/main" val="7546068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pPr algn="just"/>
            <a:r>
              <a:rPr lang="fr-FR" sz="3600" b="1" dirty="0">
                <a:cs typeface="Times New Roman" pitchFamily="18" charset="0"/>
              </a:rPr>
              <a:t> En associant la chloroquine, qui agira sur l’enveloppe et par ricochet  sur les glycoprotéines, nous activerons  la </a:t>
            </a:r>
            <a:r>
              <a:rPr lang="fr-FR" sz="3600" b="1" dirty="0" err="1">
                <a:cs typeface="Times New Roman" pitchFamily="18" charset="0"/>
              </a:rPr>
              <a:t>tétherine</a:t>
            </a:r>
            <a:r>
              <a:rPr lang="fr-FR" sz="3600" b="1" dirty="0">
                <a:cs typeface="Times New Roman" pitchFamily="18" charset="0"/>
              </a:rPr>
              <a:t> qui piège les  virus matures (Stuart J.D. Neil  and Paul D. </a:t>
            </a:r>
            <a:r>
              <a:rPr lang="fr-FR" sz="3600" b="1" dirty="0" err="1">
                <a:cs typeface="Times New Roman" pitchFamily="18" charset="0"/>
              </a:rPr>
              <a:t>Bieniasz</a:t>
            </a:r>
            <a:r>
              <a:rPr lang="fr-FR" sz="3600" b="1" baseline="30000" dirty="0">
                <a:cs typeface="Times New Roman" pitchFamily="18" charset="0"/>
              </a:rPr>
              <a:t>,</a:t>
            </a:r>
            <a:r>
              <a:rPr lang="fr-FR" sz="3600" b="1" dirty="0">
                <a:cs typeface="Times New Roman" pitchFamily="18" charset="0"/>
              </a:rPr>
              <a:t> 2007 </a:t>
            </a:r>
            <a:r>
              <a:rPr lang="fr-FR" sz="3600" b="1" dirty="0" err="1">
                <a:cs typeface="Times New Roman" pitchFamily="18" charset="0"/>
              </a:rPr>
              <a:t>Nikovic</a:t>
            </a:r>
            <a:r>
              <a:rPr lang="fr-FR" sz="3600" b="1" dirty="0">
                <a:cs typeface="Times New Roman" pitchFamily="18" charset="0"/>
              </a:rPr>
              <a:t> </a:t>
            </a:r>
            <a:r>
              <a:rPr lang="fr-FR" sz="3600" b="1" dirty="0" err="1">
                <a:cs typeface="Times New Roman" pitchFamily="18" charset="0"/>
              </a:rPr>
              <a:t>K,Ekwalanga</a:t>
            </a:r>
            <a:r>
              <a:rPr lang="fr-FR" sz="3600" b="1" dirty="0">
                <a:cs typeface="Times New Roman" pitchFamily="18" charset="0"/>
              </a:rPr>
              <a:t> M et al 2012).</a:t>
            </a:r>
          </a:p>
          <a:p>
            <a:pPr marL="0" indent="0" algn="just">
              <a:buNone/>
            </a:pPr>
            <a:endParaRPr lang="fr-FR" sz="3200" b="1" dirty="0">
              <a:cs typeface="Times New Roman" pitchFamily="18" charset="0"/>
            </a:endParaRPr>
          </a:p>
          <a:p>
            <a:endParaRPr lang="fr-FR" dirty="0"/>
          </a:p>
        </p:txBody>
      </p:sp>
    </p:spTree>
    <p:extLst>
      <p:ext uri="{BB962C8B-B14F-4D97-AF65-F5344CB8AC3E}">
        <p14:creationId xmlns:p14="http://schemas.microsoft.com/office/powerpoint/2010/main" val="233396650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a:xfrm>
            <a:off x="147484" y="1297862"/>
            <a:ext cx="11887200" cy="4635910"/>
          </a:xfrm>
        </p:spPr>
        <p:txBody>
          <a:bodyPr>
            <a:noAutofit/>
          </a:bodyPr>
          <a:lstStyle/>
          <a:p>
            <a:pPr algn="just"/>
            <a:r>
              <a:rPr lang="fr-FR" sz="3600" b="1" dirty="0">
                <a:cs typeface="Times New Roman" pitchFamily="18" charset="0"/>
              </a:rPr>
              <a:t>Nous sommes tout de même  convaincus que quel que soit la résultante de cette interaction, le système </a:t>
            </a:r>
            <a:r>
              <a:rPr lang="fr-FR" sz="3600" b="1" dirty="0" smtClean="0">
                <a:cs typeface="Times New Roman" pitchFamily="18" charset="0"/>
              </a:rPr>
              <a:t>IFN-NK </a:t>
            </a:r>
            <a:r>
              <a:rPr lang="fr-FR" sz="3600" b="1" dirty="0">
                <a:cs typeface="Times New Roman" pitchFamily="18" charset="0"/>
              </a:rPr>
              <a:t>protégera  le malade contre l’issue fatale de la maladie surtout si cette prise en charge est boostée par l’utilisation de </a:t>
            </a:r>
            <a:r>
              <a:rPr lang="fr-FR" sz="3600" b="1" dirty="0">
                <a:solidFill>
                  <a:srgbClr val="FF0000"/>
                </a:solidFill>
                <a:cs typeface="Times New Roman" pitchFamily="18" charset="0"/>
              </a:rPr>
              <a:t>la chloroquine qui stimule préférentiellement la voie </a:t>
            </a:r>
            <a:r>
              <a:rPr lang="fr-FR" sz="3600" b="1" dirty="0" err="1">
                <a:solidFill>
                  <a:srgbClr val="FF0000"/>
                </a:solidFill>
                <a:cs typeface="Times New Roman" pitchFamily="18" charset="0"/>
              </a:rPr>
              <a:t>protéasome</a:t>
            </a:r>
            <a:r>
              <a:rPr lang="fr-FR" sz="3600" b="1" dirty="0">
                <a:solidFill>
                  <a:srgbClr val="FF0000"/>
                </a:solidFill>
                <a:cs typeface="Times New Roman" pitchFamily="18" charset="0"/>
              </a:rPr>
              <a:t> dépendante, spécifique de l’immunité à médiation cellulaire efficace contre des virus et des parasites intracellulaires. </a:t>
            </a:r>
          </a:p>
          <a:p>
            <a:endParaRPr lang="fr-FR" sz="3600" b="1" dirty="0"/>
          </a:p>
        </p:txBody>
      </p:sp>
    </p:spTree>
    <p:extLst>
      <p:ext uri="{BB962C8B-B14F-4D97-AF65-F5344CB8AC3E}">
        <p14:creationId xmlns:p14="http://schemas.microsoft.com/office/powerpoint/2010/main" val="49362586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sz="3200" b="1" dirty="0">
                <a:solidFill>
                  <a:srgbClr val="FF0000"/>
                </a:solidFill>
                <a:cs typeface="Times New Roman" pitchFamily="18" charset="0"/>
              </a:rPr>
              <a:t>L’addition des antioxydants empêcherait la formation des RL et EOA</a:t>
            </a:r>
          </a:p>
          <a:p>
            <a:endParaRPr lang="fr-FR" dirty="0"/>
          </a:p>
        </p:txBody>
      </p:sp>
    </p:spTree>
    <p:extLst>
      <p:ext uri="{BB962C8B-B14F-4D97-AF65-F5344CB8AC3E}">
        <p14:creationId xmlns:p14="http://schemas.microsoft.com/office/powerpoint/2010/main" val="84867525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re 1"/>
          <p:cNvSpPr>
            <a:spLocks noGrp="1"/>
          </p:cNvSpPr>
          <p:nvPr>
            <p:ph type="title"/>
          </p:nvPr>
        </p:nvSpPr>
        <p:spPr/>
        <p:txBody>
          <a:bodyPr/>
          <a:lstStyle/>
          <a:p>
            <a:pPr eaLnBrk="1" hangingPunct="1"/>
            <a:r>
              <a:rPr lang="fr-FR" sz="2400" b="1" smtClean="0"/>
              <a:t>Plos One w ww.plosone.org </a:t>
            </a:r>
            <a:r>
              <a:rPr lang="fr-FR" b="1" smtClean="0"/>
              <a:t/>
            </a:r>
            <a:br>
              <a:rPr lang="fr-FR" b="1" smtClean="0"/>
            </a:br>
            <a:r>
              <a:rPr lang="fr-FR" sz="2400" b="1" smtClean="0"/>
              <a:t>April 2012/vol7/issue4/e35411</a:t>
            </a:r>
          </a:p>
        </p:txBody>
      </p:sp>
      <p:sp>
        <p:nvSpPr>
          <p:cNvPr id="7171" name="Espace réservé du contenu 2"/>
          <p:cNvSpPr>
            <a:spLocks noGrp="1"/>
          </p:cNvSpPr>
          <p:nvPr>
            <p:ph sz="quarter" idx="1"/>
          </p:nvPr>
        </p:nvSpPr>
        <p:spPr>
          <a:xfrm>
            <a:off x="530942" y="1600200"/>
            <a:ext cx="11157122" cy="4495800"/>
          </a:xfrm>
        </p:spPr>
        <p:txBody>
          <a:bodyPr>
            <a:noAutofit/>
          </a:bodyPr>
          <a:lstStyle/>
          <a:p>
            <a:pPr algn="just" eaLnBrk="1" hangingPunct="1"/>
            <a:r>
              <a:rPr lang="en-US" sz="3600" b="1" dirty="0" smtClean="0"/>
              <a:t>Counteraction of </a:t>
            </a:r>
            <a:r>
              <a:rPr lang="en-US" sz="3600" b="1" dirty="0" err="1" smtClean="0"/>
              <a:t>Tetherin</a:t>
            </a:r>
            <a:r>
              <a:rPr lang="en-US" sz="3600" b="1" dirty="0" smtClean="0"/>
              <a:t> Antiviral Activity by Two closely related SIVs differing by the presence of </a:t>
            </a:r>
            <a:r>
              <a:rPr lang="en-US" sz="3600" b="1" dirty="0" err="1" smtClean="0"/>
              <a:t>Vpu</a:t>
            </a:r>
            <a:r>
              <a:rPr lang="en-US" sz="3600" b="1" dirty="0" smtClean="0"/>
              <a:t> Gene</a:t>
            </a:r>
          </a:p>
          <a:p>
            <a:pPr algn="just" eaLnBrk="1" hangingPunct="1">
              <a:buFont typeface="Arial" charset="0"/>
              <a:buNone/>
            </a:pPr>
            <a:r>
              <a:rPr lang="en-US" sz="3600" dirty="0" smtClean="0"/>
              <a:t> </a:t>
            </a:r>
            <a:r>
              <a:rPr lang="en-US" sz="3600" dirty="0" err="1" smtClean="0"/>
              <a:t>K.Nikovics</a:t>
            </a:r>
            <a:r>
              <a:rPr lang="en-US" sz="3600" dirty="0" smtClean="0"/>
              <a:t>, </a:t>
            </a:r>
            <a:r>
              <a:rPr lang="en-US" sz="3600" dirty="0" err="1" smtClean="0"/>
              <a:t>M.C.Dazza</a:t>
            </a:r>
            <a:r>
              <a:rPr lang="en-US" sz="3600" dirty="0" smtClean="0"/>
              <a:t>, </a:t>
            </a:r>
            <a:r>
              <a:rPr lang="en-US" sz="3600" b="1" dirty="0" err="1" smtClean="0"/>
              <a:t>M.Ekwalanga</a:t>
            </a:r>
            <a:r>
              <a:rPr lang="en-US" sz="3600" dirty="0" smtClean="0"/>
              <a:t>, </a:t>
            </a:r>
            <a:r>
              <a:rPr lang="en-US" sz="3600" dirty="0" err="1" smtClean="0"/>
              <a:t>F.Mammano</a:t>
            </a:r>
            <a:r>
              <a:rPr lang="en-US" sz="3600" dirty="0" smtClean="0"/>
              <a:t>, </a:t>
            </a:r>
            <a:r>
              <a:rPr lang="en-US" sz="3600" dirty="0" err="1" smtClean="0"/>
              <a:t>F.Clavel,S.Saragosti</a:t>
            </a:r>
            <a:endParaRPr lang="en-US" sz="3600" dirty="0" smtClean="0"/>
          </a:p>
          <a:p>
            <a:pPr algn="just" eaLnBrk="1" hangingPunct="1">
              <a:buFont typeface="Arial" charset="0"/>
              <a:buNone/>
            </a:pPr>
            <a:r>
              <a:rPr lang="en-US" sz="2400" b="1" dirty="0" smtClean="0"/>
              <a:t>       INSERM U941 PARIS ,UNIVERSITE PARIS DIDEROT-SORBONNE,(FRANCE)</a:t>
            </a:r>
          </a:p>
          <a:p>
            <a:pPr algn="just" eaLnBrk="1" hangingPunct="1">
              <a:buFont typeface="Arial" charset="0"/>
              <a:buNone/>
            </a:pPr>
            <a:r>
              <a:rPr lang="en-US" sz="2400" b="1" dirty="0" smtClean="0"/>
              <a:t>LABORATOIRE DES CLINIQUES UNIVERSITAIRE DE LUBUMBASHI(RDC)</a:t>
            </a:r>
            <a:endParaRPr lang="fr-FR" sz="2400" b="1" dirty="0" smtClean="0"/>
          </a:p>
        </p:txBody>
      </p:sp>
    </p:spTree>
    <p:extLst>
      <p:ext uri="{BB962C8B-B14F-4D97-AF65-F5344CB8AC3E}">
        <p14:creationId xmlns:p14="http://schemas.microsoft.com/office/powerpoint/2010/main" val="18162811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t>POSOLOGIE : INTERFERONS</a:t>
            </a:r>
            <a:endParaRPr lang="fr-FR" dirty="0"/>
          </a:p>
        </p:txBody>
      </p:sp>
      <p:sp>
        <p:nvSpPr>
          <p:cNvPr id="3" name="Espace réservé du contenu 2"/>
          <p:cNvSpPr>
            <a:spLocks noGrp="1"/>
          </p:cNvSpPr>
          <p:nvPr>
            <p:ph sz="quarter" idx="1"/>
          </p:nvPr>
        </p:nvSpPr>
        <p:spPr>
          <a:xfrm>
            <a:off x="816864" y="1467468"/>
            <a:ext cx="10871200" cy="4495800"/>
          </a:xfrm>
        </p:spPr>
        <p:txBody>
          <a:bodyPr>
            <a:noAutofit/>
          </a:bodyPr>
          <a:lstStyle/>
          <a:p>
            <a:pPr marL="0" indent="0" algn="just">
              <a:buNone/>
            </a:pPr>
            <a:r>
              <a:rPr lang="fr-FR" sz="3600" b="1" dirty="0">
                <a:latin typeface="+mj-lt"/>
                <a:cs typeface="Times New Roman" pitchFamily="18" charset="0"/>
              </a:rPr>
              <a:t>La mise en marche du traitement aux IFN à long terme entraine certes des effets secondaires fréquents  qui peuvent altérer la qualité de vie. Il s’agit des perturbations suivantes :</a:t>
            </a:r>
          </a:p>
          <a:p>
            <a:pPr algn="just"/>
            <a:r>
              <a:rPr lang="fr-FR" sz="3600" b="1" dirty="0">
                <a:latin typeface="+mj-lt"/>
                <a:cs typeface="Times New Roman" pitchFamily="18" charset="0"/>
              </a:rPr>
              <a:t>Hématologiques: neutropénie et thrombopénie </a:t>
            </a:r>
          </a:p>
          <a:p>
            <a:pPr algn="just"/>
            <a:r>
              <a:rPr lang="fr-FR" sz="3600" b="1" dirty="0">
                <a:latin typeface="+mj-lt"/>
                <a:cs typeface="Times New Roman" pitchFamily="18" charset="0"/>
              </a:rPr>
              <a:t>Psychiatriques irritabilité, instabilité, syndrome dépressif sévère chez 1/3 des patients</a:t>
            </a:r>
          </a:p>
          <a:p>
            <a:pPr algn="just"/>
            <a:r>
              <a:rPr lang="fr-FR" sz="3600" b="1" dirty="0">
                <a:latin typeface="+mj-lt"/>
                <a:cs typeface="Times New Roman" pitchFamily="18" charset="0"/>
              </a:rPr>
              <a:t>Syndrome pseudo-grippal pouvant être prévenu par une prise contemporaine de </a:t>
            </a:r>
            <a:r>
              <a:rPr lang="fr-FR" sz="3600" b="1" dirty="0" smtClean="0">
                <a:latin typeface="+mj-lt"/>
                <a:cs typeface="Times New Roman" pitchFamily="18" charset="0"/>
              </a:rPr>
              <a:t>paracétamol</a:t>
            </a:r>
            <a:endParaRPr lang="fr-FR" sz="3600" b="1" dirty="0">
              <a:latin typeface="+mj-lt"/>
              <a:cs typeface="Times New Roman" pitchFamily="18" charset="0"/>
            </a:endParaRPr>
          </a:p>
        </p:txBody>
      </p:sp>
    </p:spTree>
    <p:extLst>
      <p:ext uri="{BB962C8B-B14F-4D97-AF65-F5344CB8AC3E}">
        <p14:creationId xmlns:p14="http://schemas.microsoft.com/office/powerpoint/2010/main" val="124509590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a:bodyPr>
          <a:lstStyle/>
          <a:p>
            <a:pPr algn="just"/>
            <a:r>
              <a:rPr lang="fr-FR" sz="3600" b="1" dirty="0">
                <a:latin typeface="Tw Cen MT" pitchFamily="34" charset="0"/>
                <a:cs typeface="Times New Roman" pitchFamily="18" charset="0"/>
              </a:rPr>
              <a:t>Fatigue, anorexie, perte de poids, diarrhée, rash cutané, alopécie</a:t>
            </a:r>
          </a:p>
          <a:p>
            <a:pPr algn="just"/>
            <a:r>
              <a:rPr lang="fr-FR" sz="3600" b="1" dirty="0">
                <a:latin typeface="Tw Cen MT" pitchFamily="34" charset="0"/>
                <a:cs typeface="Times New Roman" pitchFamily="18" charset="0"/>
              </a:rPr>
              <a:t>Complications thyroïdiennes (hyper ou hypo) fréquentes avec dosage de TSH tous les trois mois</a:t>
            </a:r>
            <a:r>
              <a:rPr lang="fr-FR" sz="3600" b="1" dirty="0" smtClean="0">
                <a:latin typeface="Tw Cen MT" pitchFamily="34" charset="0"/>
                <a:cs typeface="Times New Roman" pitchFamily="18" charset="0"/>
              </a:rPr>
              <a:t>.</a:t>
            </a:r>
            <a:endParaRPr lang="fr-FR" sz="3600" b="1" dirty="0" smtClean="0">
              <a:solidFill>
                <a:srgbClr val="FF0000"/>
              </a:solidFill>
              <a:latin typeface="Tw Cen MT" pitchFamily="34" charset="0"/>
              <a:cs typeface="Times New Roman" pitchFamily="18" charset="0"/>
            </a:endParaRPr>
          </a:p>
          <a:p>
            <a:pPr algn="just"/>
            <a:r>
              <a:rPr lang="fr-FR" sz="3600" b="1" dirty="0" smtClean="0">
                <a:solidFill>
                  <a:srgbClr val="FF0000"/>
                </a:solidFill>
                <a:latin typeface="Tw Cen MT" pitchFamily="34" charset="0"/>
                <a:cs typeface="Times New Roman" pitchFamily="18" charset="0"/>
              </a:rPr>
              <a:t>Tous </a:t>
            </a:r>
            <a:r>
              <a:rPr lang="fr-FR" sz="3600" b="1" dirty="0">
                <a:solidFill>
                  <a:srgbClr val="FF0000"/>
                </a:solidFill>
                <a:latin typeface="Tw Cen MT" pitchFamily="34" charset="0"/>
                <a:cs typeface="Times New Roman" pitchFamily="18" charset="0"/>
              </a:rPr>
              <a:t>ces effets indésirables sont généralement réversibles et disparaissent quelques jours après la fin de la thérapie</a:t>
            </a:r>
            <a:endParaRPr lang="fr-FR" sz="3600" b="1" dirty="0">
              <a:latin typeface="Tw Cen MT" pitchFamily="34" charset="0"/>
            </a:endParaRPr>
          </a:p>
        </p:txBody>
      </p:sp>
    </p:spTree>
    <p:extLst>
      <p:ext uri="{BB962C8B-B14F-4D97-AF65-F5344CB8AC3E}">
        <p14:creationId xmlns:p14="http://schemas.microsoft.com/office/powerpoint/2010/main" val="12461517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re 1"/>
          <p:cNvSpPr>
            <a:spLocks noGrp="1"/>
          </p:cNvSpPr>
          <p:nvPr>
            <p:ph type="title"/>
          </p:nvPr>
        </p:nvSpPr>
        <p:spPr/>
        <p:txBody>
          <a:bodyPr/>
          <a:lstStyle/>
          <a:p>
            <a:pPr eaLnBrk="1" hangingPunct="1"/>
            <a:endParaRPr lang="fr-FR" dirty="0" smtClean="0"/>
          </a:p>
        </p:txBody>
      </p:sp>
      <p:sp>
        <p:nvSpPr>
          <p:cNvPr id="10243" name="Espace réservé du contenu 2"/>
          <p:cNvSpPr>
            <a:spLocks noGrp="1"/>
          </p:cNvSpPr>
          <p:nvPr>
            <p:ph idx="1"/>
          </p:nvPr>
        </p:nvSpPr>
        <p:spPr/>
        <p:txBody>
          <a:bodyPr>
            <a:normAutofit/>
          </a:bodyPr>
          <a:lstStyle/>
          <a:p>
            <a:pPr eaLnBrk="1" hangingPunct="1">
              <a:buFont typeface="Arial" charset="0"/>
              <a:buNone/>
            </a:pPr>
            <a:r>
              <a:rPr lang="fr-FR" sz="2400" b="1" i="1" dirty="0" smtClean="0"/>
              <a:t> </a:t>
            </a:r>
            <a:r>
              <a:rPr lang="fr-FR" sz="3600" b="1" i="1" dirty="0" smtClean="0"/>
              <a:t>1)Restaurer, </a:t>
            </a:r>
            <a:r>
              <a:rPr lang="fr-FR" sz="3600" b="1" i="1" dirty="0"/>
              <a:t>C</a:t>
            </a:r>
            <a:r>
              <a:rPr lang="fr-FR" sz="3600" b="1" i="1" dirty="0" smtClean="0"/>
              <a:t>orriger ,  </a:t>
            </a:r>
            <a:r>
              <a:rPr lang="fr-FR" sz="3600" b="1" i="1" dirty="0"/>
              <a:t>R</a:t>
            </a:r>
            <a:r>
              <a:rPr lang="fr-FR" sz="3600" b="1" i="1" dirty="0" smtClean="0"/>
              <a:t>enforcer le système immunitaire( inné , adaptatif , et  système de défense intégré),</a:t>
            </a:r>
          </a:p>
          <a:p>
            <a:pPr eaLnBrk="1" hangingPunct="1">
              <a:buFont typeface="Arial" charset="0"/>
              <a:buNone/>
            </a:pPr>
            <a:r>
              <a:rPr lang="fr-FR" sz="3600" b="1" i="1" dirty="0"/>
              <a:t> </a:t>
            </a:r>
            <a:r>
              <a:rPr lang="fr-FR" sz="3600" b="1" i="1" dirty="0" smtClean="0"/>
              <a:t> 2)Empêcher « la subversion antigénique » imposée par des virus </a:t>
            </a:r>
            <a:endParaRPr lang="fr-FR" sz="3600" b="1" i="1" dirty="0"/>
          </a:p>
        </p:txBody>
      </p:sp>
    </p:spTree>
    <p:extLst>
      <p:ext uri="{BB962C8B-B14F-4D97-AF65-F5344CB8AC3E}">
        <p14:creationId xmlns:p14="http://schemas.microsoft.com/office/powerpoint/2010/main" val="429291931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a:xfrm>
            <a:off x="816864" y="1511712"/>
            <a:ext cx="10871200" cy="4495800"/>
          </a:xfrm>
        </p:spPr>
        <p:txBody>
          <a:bodyPr>
            <a:noAutofit/>
          </a:bodyPr>
          <a:lstStyle/>
          <a:p>
            <a:pPr algn="just"/>
            <a:r>
              <a:rPr lang="fr-FR" sz="3600" b="1" dirty="0">
                <a:cs typeface="Times New Roman" pitchFamily="18" charset="0"/>
              </a:rPr>
              <a:t>Dans notre protocole, ces effets sont à minimiser du fait de la durée limitée du traitement : inférieure à 21jours pour les personnes en quarantaine et 10 jours pour des personnes déclarées malades avec les trois molécules.</a:t>
            </a:r>
          </a:p>
          <a:p>
            <a:pPr algn="just"/>
            <a:r>
              <a:rPr lang="fr-FR" sz="3600" b="1" dirty="0">
                <a:cs typeface="Times New Roman" pitchFamily="18" charset="0"/>
              </a:rPr>
              <a:t>Pour les personnes saines :  10 jours avec </a:t>
            </a:r>
            <a:r>
              <a:rPr lang="fr-FR" sz="3600" b="1" dirty="0" err="1">
                <a:cs typeface="Times New Roman" pitchFamily="18" charset="0"/>
              </a:rPr>
              <a:t>IFNa</a:t>
            </a:r>
            <a:r>
              <a:rPr lang="fr-FR" sz="3600" b="1" dirty="0">
                <a:cs typeface="Times New Roman" pitchFamily="18" charset="0"/>
              </a:rPr>
              <a:t>, b et </a:t>
            </a:r>
            <a:r>
              <a:rPr lang="fr-FR" sz="3600" b="1" dirty="0" err="1" smtClean="0">
                <a:cs typeface="Times New Roman" pitchFamily="18" charset="0"/>
              </a:rPr>
              <a:t>chloroquine+Antioxydants</a:t>
            </a:r>
            <a:endParaRPr lang="fr-FR" sz="3600" b="1" dirty="0">
              <a:cs typeface="Times New Roman" pitchFamily="18" charset="0"/>
            </a:endParaRPr>
          </a:p>
          <a:p>
            <a:pPr algn="just"/>
            <a:r>
              <a:rPr lang="fr-FR" sz="3600" b="1" dirty="0">
                <a:cs typeface="Times New Roman" pitchFamily="18" charset="0"/>
              </a:rPr>
              <a:t>Les posologies seront adaptées en fonction de celles du </a:t>
            </a:r>
            <a:r>
              <a:rPr lang="fr-FR" sz="3600" b="1" dirty="0" smtClean="0">
                <a:cs typeface="Times New Roman" pitchFamily="18" charset="0"/>
              </a:rPr>
              <a:t>fabriquant</a:t>
            </a:r>
            <a:endParaRPr lang="fr-FR" sz="3600" b="1" dirty="0">
              <a:cs typeface="Times New Roman" pitchFamily="18" charset="0"/>
            </a:endParaRPr>
          </a:p>
        </p:txBody>
      </p:sp>
    </p:spTree>
    <p:extLst>
      <p:ext uri="{BB962C8B-B14F-4D97-AF65-F5344CB8AC3E}">
        <p14:creationId xmlns:p14="http://schemas.microsoft.com/office/powerpoint/2010/main" val="181175182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fontScale="92500" lnSpcReduction="20000"/>
          </a:bodyPr>
          <a:lstStyle/>
          <a:p>
            <a:pPr algn="just"/>
            <a:r>
              <a:rPr lang="fr-FR" sz="3900" b="1" dirty="0">
                <a:cs typeface="Times New Roman" pitchFamily="18" charset="0"/>
              </a:rPr>
              <a:t>Mais en ce qui concerne le traitement par </a:t>
            </a:r>
            <a:r>
              <a:rPr lang="fr-FR" sz="3900" b="1" dirty="0" smtClean="0">
                <a:cs typeface="Times New Roman" pitchFamily="18" charset="0"/>
              </a:rPr>
              <a:t>IFN</a:t>
            </a:r>
            <a:r>
              <a:rPr lang="fr-FR" sz="3900" b="1" dirty="0" smtClean="0">
                <a:cs typeface="Times New Roman" pitchFamily="18" charset="0"/>
              </a:rPr>
              <a:t> </a:t>
            </a:r>
            <a:r>
              <a:rPr lang="fr-FR" sz="3900" b="1" dirty="0">
                <a:cs typeface="Times New Roman" pitchFamily="18" charset="0"/>
              </a:rPr>
              <a:t>à fortes doses pour des personnes en quarantaine, nous pouvons nous référer:</a:t>
            </a:r>
          </a:p>
          <a:p>
            <a:pPr marL="0" indent="0" algn="just">
              <a:buNone/>
            </a:pPr>
            <a:r>
              <a:rPr lang="fr-FR" sz="3900" b="1" dirty="0">
                <a:cs typeface="Times New Roman" pitchFamily="18" charset="0"/>
              </a:rPr>
              <a:t>soit au schéma de  Kirkwood  qui propose</a:t>
            </a:r>
            <a:r>
              <a:rPr lang="fr-FR" sz="3900" dirty="0">
                <a:cs typeface="Times New Roman" pitchFamily="18" charset="0"/>
              </a:rPr>
              <a:t> : </a:t>
            </a:r>
          </a:p>
          <a:p>
            <a:pPr marL="0" indent="0" algn="just">
              <a:buNone/>
            </a:pPr>
            <a:r>
              <a:rPr lang="fr-FR" sz="3900" dirty="0">
                <a:cs typeface="Times New Roman" pitchFamily="18" charset="0"/>
              </a:rPr>
              <a:t>1) </a:t>
            </a:r>
            <a:r>
              <a:rPr lang="fr-FR" sz="3900" b="1" dirty="0">
                <a:cs typeface="Times New Roman" pitchFamily="18" charset="0"/>
              </a:rPr>
              <a:t>traitement d’attaque</a:t>
            </a:r>
            <a:r>
              <a:rPr lang="fr-FR" sz="3900" dirty="0">
                <a:cs typeface="Times New Roman" pitchFamily="18" charset="0"/>
              </a:rPr>
              <a:t>  </a:t>
            </a:r>
            <a:r>
              <a:rPr lang="fr-FR" sz="3900" b="1" dirty="0">
                <a:solidFill>
                  <a:srgbClr val="FF0000"/>
                </a:solidFill>
                <a:cs typeface="Times New Roman" pitchFamily="18" charset="0"/>
              </a:rPr>
              <a:t>de 20 millions d’UI par voie intraveineuse ou orale et par jour, après dilution dans 50 ml de chlorure de sodium à 0,9%, durant 5 jours </a:t>
            </a:r>
          </a:p>
          <a:p>
            <a:pPr marL="0" indent="0" algn="just">
              <a:buNone/>
            </a:pPr>
            <a:r>
              <a:rPr lang="fr-FR" sz="3900" dirty="0">
                <a:cs typeface="Times New Roman" pitchFamily="18" charset="0"/>
              </a:rPr>
              <a:t>2) </a:t>
            </a:r>
            <a:r>
              <a:rPr lang="fr-FR" sz="3900" b="1" dirty="0">
                <a:cs typeface="Times New Roman" pitchFamily="18" charset="0"/>
              </a:rPr>
              <a:t>le traitement d’entretien</a:t>
            </a:r>
            <a:r>
              <a:rPr lang="fr-FR" sz="3900" dirty="0">
                <a:cs typeface="Times New Roman" pitchFamily="18" charset="0"/>
              </a:rPr>
              <a:t>  </a:t>
            </a:r>
            <a:r>
              <a:rPr lang="fr-FR" sz="3900" b="1" dirty="0">
                <a:solidFill>
                  <a:srgbClr val="FF0000"/>
                </a:solidFill>
                <a:cs typeface="Times New Roman" pitchFamily="18" charset="0"/>
              </a:rPr>
              <a:t>de 10 millions d’UI par voie sous-cutanée ou orale  durant 3 jours</a:t>
            </a:r>
            <a:r>
              <a:rPr lang="fr-FR" sz="3900" dirty="0">
                <a:cs typeface="Times New Roman" pitchFamily="18" charset="0"/>
              </a:rPr>
              <a:t>,</a:t>
            </a:r>
          </a:p>
          <a:p>
            <a:endParaRPr lang="fr-FR" sz="3200" b="1" dirty="0"/>
          </a:p>
          <a:p>
            <a:endParaRPr lang="fr-FR" dirty="0"/>
          </a:p>
        </p:txBody>
      </p:sp>
    </p:spTree>
    <p:extLst>
      <p:ext uri="{BB962C8B-B14F-4D97-AF65-F5344CB8AC3E}">
        <p14:creationId xmlns:p14="http://schemas.microsoft.com/office/powerpoint/2010/main" val="46218856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Autofit/>
          </a:bodyPr>
          <a:lstStyle/>
          <a:p>
            <a:pPr marL="0" indent="0" algn="just">
              <a:buNone/>
            </a:pPr>
            <a:r>
              <a:rPr lang="fr-FR" sz="3600" dirty="0">
                <a:cs typeface="Times New Roman" pitchFamily="18" charset="0"/>
              </a:rPr>
              <a:t>- </a:t>
            </a:r>
            <a:r>
              <a:rPr lang="fr-FR" sz="3600" b="1" dirty="0">
                <a:cs typeface="Times New Roman" pitchFamily="18" charset="0"/>
              </a:rPr>
              <a:t>soit au schéma de </a:t>
            </a:r>
            <a:r>
              <a:rPr lang="fr-FR" sz="3600" b="1" dirty="0" err="1">
                <a:cs typeface="Times New Roman" pitchFamily="18" charset="0"/>
              </a:rPr>
              <a:t>Mohr</a:t>
            </a:r>
            <a:r>
              <a:rPr lang="fr-FR" sz="3600" b="1" dirty="0">
                <a:cs typeface="Times New Roman" pitchFamily="18" charset="0"/>
              </a:rPr>
              <a:t> qui propose :</a:t>
            </a:r>
            <a:endParaRPr lang="fr-FR" sz="3600" dirty="0">
              <a:cs typeface="Times New Roman" pitchFamily="18" charset="0"/>
            </a:endParaRPr>
          </a:p>
          <a:p>
            <a:pPr marL="0" indent="0" algn="just">
              <a:buNone/>
            </a:pPr>
            <a:r>
              <a:rPr lang="fr-FR" sz="3600" b="1" dirty="0" smtClean="0">
                <a:solidFill>
                  <a:srgbClr val="FF0000"/>
                </a:solidFill>
                <a:cs typeface="Times New Roman" pitchFamily="18" charset="0"/>
              </a:rPr>
              <a:t>-traitements </a:t>
            </a:r>
            <a:r>
              <a:rPr lang="fr-FR" sz="3600" b="1" dirty="0">
                <a:solidFill>
                  <a:srgbClr val="FF0000"/>
                </a:solidFill>
                <a:cs typeface="Times New Roman" pitchFamily="18" charset="0"/>
              </a:rPr>
              <a:t>à forte dose pendant 7jours, sans traitement d’entretien. </a:t>
            </a:r>
          </a:p>
          <a:p>
            <a:pPr marL="0" indent="0" algn="just">
              <a:buNone/>
            </a:pPr>
            <a:r>
              <a:rPr lang="fr-FR" sz="3600" b="1" dirty="0">
                <a:solidFill>
                  <a:srgbClr val="FF0000"/>
                </a:solidFill>
                <a:cs typeface="Times New Roman" pitchFamily="18" charset="0"/>
              </a:rPr>
              <a:t>Pour des personnes malades, nous proposons une thérapie d’attaque mixte </a:t>
            </a:r>
            <a:r>
              <a:rPr lang="fr-FR" sz="3600" b="1" dirty="0" err="1" smtClean="0">
                <a:solidFill>
                  <a:srgbClr val="FF0000"/>
                </a:solidFill>
                <a:cs typeface="Times New Roman" pitchFamily="18" charset="0"/>
              </a:rPr>
              <a:t>IFNa</a:t>
            </a:r>
            <a:r>
              <a:rPr lang="fr-FR" sz="3600" b="1" dirty="0" smtClean="0">
                <a:solidFill>
                  <a:srgbClr val="FF0000"/>
                </a:solidFill>
                <a:cs typeface="Times New Roman" pitchFamily="18" charset="0"/>
              </a:rPr>
              <a:t>+ </a:t>
            </a:r>
            <a:r>
              <a:rPr lang="fr-FR" sz="3600" b="1" dirty="0" err="1" smtClean="0">
                <a:solidFill>
                  <a:srgbClr val="FF0000"/>
                </a:solidFill>
                <a:cs typeface="Times New Roman" pitchFamily="18" charset="0"/>
              </a:rPr>
              <a:t>IFNg</a:t>
            </a:r>
            <a:r>
              <a:rPr lang="fr-FR" sz="3600" b="1" dirty="0" smtClean="0">
                <a:solidFill>
                  <a:srgbClr val="FF0000"/>
                </a:solidFill>
                <a:cs typeface="Times New Roman" pitchFamily="18" charset="0"/>
              </a:rPr>
              <a:t> </a:t>
            </a:r>
            <a:r>
              <a:rPr lang="fr-FR" sz="3600" b="1" dirty="0">
                <a:solidFill>
                  <a:srgbClr val="FF0000"/>
                </a:solidFill>
                <a:cs typeface="Times New Roman" pitchFamily="18" charset="0"/>
              </a:rPr>
              <a:t>(10millions d’UI par type d’IFN). </a:t>
            </a:r>
          </a:p>
          <a:p>
            <a:pPr marL="0" indent="0" algn="just">
              <a:buNone/>
            </a:pPr>
            <a:r>
              <a:rPr lang="fr-FR" sz="3600" b="1" dirty="0">
                <a:cs typeface="Times New Roman" pitchFamily="18" charset="0"/>
              </a:rPr>
              <a:t>NB : Le traitement pourra être interrompu si la réduction de la posologie n’améliore pas la tolérance à l’IFN.</a:t>
            </a:r>
            <a:endParaRPr lang="fr-FR" sz="3600" dirty="0">
              <a:cs typeface="Times New Roman" pitchFamily="18" charset="0"/>
            </a:endParaRPr>
          </a:p>
          <a:p>
            <a:endParaRPr lang="fr-FR" sz="3600" dirty="0"/>
          </a:p>
        </p:txBody>
      </p:sp>
    </p:spTree>
    <p:extLst>
      <p:ext uri="{BB962C8B-B14F-4D97-AF65-F5344CB8AC3E}">
        <p14:creationId xmlns:p14="http://schemas.microsoft.com/office/powerpoint/2010/main" val="53900970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sz="4000" b="1" dirty="0"/>
              <a:t>Il a été découvert récemment l’interféron</a:t>
            </a:r>
            <a:r>
              <a:rPr lang="fr-FR" sz="4000" b="1" i="1" dirty="0"/>
              <a:t> </a:t>
            </a:r>
            <a:r>
              <a:rPr lang="el-GR" sz="4000" b="1" i="1" dirty="0"/>
              <a:t>λ</a:t>
            </a:r>
            <a:r>
              <a:rPr lang="fr-FR" sz="4000" b="1" dirty="0"/>
              <a:t> : (Sous types: IFN-</a:t>
            </a:r>
            <a:r>
              <a:rPr lang="el-GR" sz="4000" b="1" dirty="0"/>
              <a:t>λ</a:t>
            </a:r>
            <a:r>
              <a:rPr lang="fr-FR" sz="4000" b="1" dirty="0"/>
              <a:t>1 (IL-29), </a:t>
            </a:r>
            <a:r>
              <a:rPr lang="fr-FR" sz="4000" b="1" dirty="0">
                <a:solidFill>
                  <a:srgbClr val="FF0000"/>
                </a:solidFill>
              </a:rPr>
              <a:t>IFN-</a:t>
            </a:r>
            <a:r>
              <a:rPr lang="el-GR" sz="4000" b="1" dirty="0">
                <a:solidFill>
                  <a:srgbClr val="FF0000"/>
                </a:solidFill>
              </a:rPr>
              <a:t>λ</a:t>
            </a:r>
            <a:r>
              <a:rPr lang="fr-FR" sz="4000" b="1" dirty="0">
                <a:solidFill>
                  <a:srgbClr val="FF0000"/>
                </a:solidFill>
              </a:rPr>
              <a:t>2 (IL-28A) </a:t>
            </a:r>
            <a:r>
              <a:rPr lang="fr-FR" sz="4000" b="1" dirty="0"/>
              <a:t>et IFN-</a:t>
            </a:r>
            <a:r>
              <a:rPr lang="el-GR" sz="4000" b="1" dirty="0"/>
              <a:t>λ</a:t>
            </a:r>
            <a:r>
              <a:rPr lang="fr-FR" sz="4000" b="1" dirty="0"/>
              <a:t>3 (IL-28B) qui a le même mécanisme d’action qu’autres IFN type I, mais serait plus actif sur la réplication des virus enveloppés  qu’IFN-α. Mais l’Association </a:t>
            </a:r>
            <a:r>
              <a:rPr lang="fr-FR" sz="4000" b="1" dirty="0">
                <a:solidFill>
                  <a:srgbClr val="FF0000"/>
                </a:solidFill>
              </a:rPr>
              <a:t>IFN-</a:t>
            </a:r>
            <a:r>
              <a:rPr lang="el-GR" sz="4000" b="1" dirty="0">
                <a:solidFill>
                  <a:srgbClr val="FF0000"/>
                </a:solidFill>
              </a:rPr>
              <a:t>α</a:t>
            </a:r>
            <a:r>
              <a:rPr lang="fr-FR" sz="4000" b="1" dirty="0">
                <a:solidFill>
                  <a:srgbClr val="FF0000"/>
                </a:solidFill>
              </a:rPr>
              <a:t>/IFN-</a:t>
            </a:r>
            <a:r>
              <a:rPr lang="el-GR" sz="4000" b="1" dirty="0">
                <a:solidFill>
                  <a:srgbClr val="FF0000"/>
                </a:solidFill>
              </a:rPr>
              <a:t>λ</a:t>
            </a:r>
            <a:r>
              <a:rPr lang="fr-FR" sz="4000" b="1" dirty="0">
                <a:solidFill>
                  <a:srgbClr val="FF0000"/>
                </a:solidFill>
              </a:rPr>
              <a:t>2 </a:t>
            </a:r>
            <a:r>
              <a:rPr lang="fr-FR" sz="4000" b="1" dirty="0"/>
              <a:t>semblerait synergique.</a:t>
            </a:r>
          </a:p>
          <a:p>
            <a:endParaRPr lang="fr-FR" dirty="0"/>
          </a:p>
        </p:txBody>
      </p:sp>
    </p:spTree>
    <p:extLst>
      <p:ext uri="{BB962C8B-B14F-4D97-AF65-F5344CB8AC3E}">
        <p14:creationId xmlns:p14="http://schemas.microsoft.com/office/powerpoint/2010/main" val="374724184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Autofit/>
          </a:bodyPr>
          <a:lstStyle/>
          <a:p>
            <a:pPr marL="0" indent="0">
              <a:buNone/>
            </a:pPr>
            <a:r>
              <a:rPr lang="fr-FR" sz="3600" b="1" dirty="0">
                <a:cs typeface="Times New Roman" pitchFamily="18" charset="0"/>
              </a:rPr>
              <a:t>Sur le </a:t>
            </a:r>
            <a:r>
              <a:rPr lang="fr-FR" sz="3600" b="1" dirty="0" smtClean="0">
                <a:cs typeface="Times New Roman" pitchFamily="18" charset="0"/>
              </a:rPr>
              <a:t>marché:</a:t>
            </a:r>
            <a:r>
              <a:rPr lang="fr-FR" sz="3600" dirty="0">
                <a:cs typeface="Times New Roman" pitchFamily="18" charset="0"/>
              </a:rPr>
              <a:t> </a:t>
            </a:r>
            <a:r>
              <a:rPr lang="fr-FR" sz="3600" dirty="0" smtClean="0">
                <a:cs typeface="Times New Roman" pitchFamily="18" charset="0"/>
              </a:rPr>
              <a:t>Sont </a:t>
            </a:r>
            <a:r>
              <a:rPr lang="fr-FR" sz="3600" dirty="0">
                <a:cs typeface="Times New Roman" pitchFamily="18" charset="0"/>
              </a:rPr>
              <a:t>par exemple disponibles :</a:t>
            </a:r>
          </a:p>
          <a:p>
            <a:pPr lvl="0"/>
            <a:r>
              <a:rPr lang="fr-FR" sz="3600" b="1" u="sng" dirty="0">
                <a:solidFill>
                  <a:srgbClr val="FF0000"/>
                </a:solidFill>
                <a:cs typeface="Times New Roman" pitchFamily="18" charset="0"/>
              </a:rPr>
              <a:t>Rebif</a:t>
            </a:r>
            <a:r>
              <a:rPr lang="fr-FR" sz="3600" dirty="0">
                <a:cs typeface="Times New Roman" pitchFamily="18" charset="0"/>
              </a:rPr>
              <a:t>, forme liquide d'interféron beta 1a</a:t>
            </a:r>
          </a:p>
          <a:p>
            <a:pPr lvl="0"/>
            <a:r>
              <a:rPr lang="fr-FR" sz="3600" b="1" u="sng" dirty="0">
                <a:solidFill>
                  <a:srgbClr val="FF0000"/>
                </a:solidFill>
                <a:cs typeface="Times New Roman" pitchFamily="18" charset="0"/>
              </a:rPr>
              <a:t>Avonex</a:t>
            </a:r>
            <a:r>
              <a:rPr lang="fr-FR" sz="3600" dirty="0">
                <a:cs typeface="Times New Roman" pitchFamily="18" charset="0"/>
              </a:rPr>
              <a:t>, forme lyophilisée d'interféron beta 1a</a:t>
            </a:r>
          </a:p>
          <a:p>
            <a:pPr lvl="0"/>
            <a:r>
              <a:rPr lang="fr-FR" sz="3600" b="1" u="sng" dirty="0">
                <a:solidFill>
                  <a:srgbClr val="FF0000"/>
                </a:solidFill>
                <a:cs typeface="Times New Roman" pitchFamily="18" charset="0"/>
              </a:rPr>
              <a:t>Cinnovex</a:t>
            </a:r>
            <a:r>
              <a:rPr lang="fr-FR" sz="3600" dirty="0">
                <a:cs typeface="Times New Roman" pitchFamily="18" charset="0"/>
              </a:rPr>
              <a:t>, forme générique/</a:t>
            </a:r>
            <a:r>
              <a:rPr lang="fr-FR" sz="3600" dirty="0" err="1">
                <a:cs typeface="Times New Roman" pitchFamily="18" charset="0"/>
              </a:rPr>
              <a:t>biosimilaire</a:t>
            </a:r>
            <a:r>
              <a:rPr lang="fr-FR" sz="3600" dirty="0">
                <a:cs typeface="Times New Roman" pitchFamily="18" charset="0"/>
              </a:rPr>
              <a:t> d'interféron beta 1a (</a:t>
            </a:r>
            <a:r>
              <a:rPr lang="fr-FR" sz="3600" dirty="0" err="1">
                <a:cs typeface="Times New Roman" pitchFamily="18" charset="0"/>
              </a:rPr>
              <a:t>Avonex</a:t>
            </a:r>
            <a:r>
              <a:rPr lang="fr-FR" sz="3600" dirty="0">
                <a:cs typeface="Times New Roman" pitchFamily="18" charset="0"/>
              </a:rPr>
              <a:t>)</a:t>
            </a:r>
          </a:p>
          <a:p>
            <a:pPr lvl="0"/>
            <a:r>
              <a:rPr lang="fr-FR" sz="3600" b="1" u="sng" dirty="0">
                <a:solidFill>
                  <a:srgbClr val="FF0000"/>
                </a:solidFill>
                <a:cs typeface="Times New Roman" pitchFamily="18" charset="0"/>
              </a:rPr>
              <a:t>Betaferon</a:t>
            </a:r>
            <a:r>
              <a:rPr lang="fr-FR" sz="3600" dirty="0">
                <a:cs typeface="Times New Roman" pitchFamily="18" charset="0"/>
              </a:rPr>
              <a:t>, interféron beta 1b</a:t>
            </a:r>
          </a:p>
          <a:p>
            <a:pPr lvl="0"/>
            <a:r>
              <a:rPr lang="fr-FR" sz="3600" b="1" u="sng" dirty="0">
                <a:solidFill>
                  <a:srgbClr val="FF0000"/>
                </a:solidFill>
                <a:cs typeface="Times New Roman" pitchFamily="18" charset="0"/>
              </a:rPr>
              <a:t>Roferon</a:t>
            </a:r>
            <a:r>
              <a:rPr lang="fr-FR" sz="3600" b="1" u="sng" dirty="0">
                <a:cs typeface="Times New Roman" pitchFamily="18" charset="0"/>
              </a:rPr>
              <a:t> A</a:t>
            </a:r>
            <a:r>
              <a:rPr lang="fr-FR" sz="3600" dirty="0">
                <a:cs typeface="Times New Roman" pitchFamily="18" charset="0"/>
              </a:rPr>
              <a:t>, </a:t>
            </a:r>
            <a:r>
              <a:rPr lang="fr-FR" sz="3600" dirty="0" err="1">
                <a:cs typeface="Times New Roman" pitchFamily="18" charset="0"/>
              </a:rPr>
              <a:t>regular</a:t>
            </a:r>
            <a:r>
              <a:rPr lang="fr-FR" sz="3600" dirty="0">
                <a:cs typeface="Times New Roman" pitchFamily="18" charset="0"/>
              </a:rPr>
              <a:t> Interferon-alpha2a</a:t>
            </a:r>
          </a:p>
          <a:p>
            <a:pPr lvl="0"/>
            <a:r>
              <a:rPr lang="fr-FR" sz="3600" b="1" u="sng" dirty="0">
                <a:solidFill>
                  <a:srgbClr val="FF0000"/>
                </a:solidFill>
                <a:cs typeface="Times New Roman" pitchFamily="18" charset="0"/>
              </a:rPr>
              <a:t>Intron-A</a:t>
            </a:r>
            <a:r>
              <a:rPr lang="fr-FR" sz="3600" dirty="0">
                <a:cs typeface="Times New Roman" pitchFamily="18" charset="0"/>
              </a:rPr>
              <a:t>, </a:t>
            </a:r>
            <a:r>
              <a:rPr lang="fr-FR" sz="3600" dirty="0" err="1">
                <a:cs typeface="Times New Roman" pitchFamily="18" charset="0"/>
              </a:rPr>
              <a:t>regular</a:t>
            </a:r>
            <a:r>
              <a:rPr lang="fr-FR" sz="3600" dirty="0">
                <a:cs typeface="Times New Roman" pitchFamily="18" charset="0"/>
              </a:rPr>
              <a:t> Interferon-alpha2b</a:t>
            </a:r>
          </a:p>
          <a:p>
            <a:endParaRPr lang="fr-FR" sz="3600" dirty="0"/>
          </a:p>
        </p:txBody>
      </p:sp>
    </p:spTree>
    <p:extLst>
      <p:ext uri="{BB962C8B-B14F-4D97-AF65-F5344CB8AC3E}">
        <p14:creationId xmlns:p14="http://schemas.microsoft.com/office/powerpoint/2010/main" val="105008888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pPr lvl="0"/>
            <a:r>
              <a:rPr lang="en-US" sz="3600" b="1" u="sng" dirty="0">
                <a:solidFill>
                  <a:srgbClr val="FF0000"/>
                </a:solidFill>
                <a:latin typeface="Times New Roman" pitchFamily="18" charset="0"/>
                <a:cs typeface="Times New Roman" pitchFamily="18" charset="0"/>
              </a:rPr>
              <a:t>Imukin</a:t>
            </a:r>
            <a:r>
              <a:rPr lang="en-US" sz="3600" dirty="0">
                <a:latin typeface="Times New Roman" pitchFamily="18" charset="0"/>
                <a:cs typeface="Times New Roman" pitchFamily="18" charset="0"/>
              </a:rPr>
              <a:t>, Interferon gamma(</a:t>
            </a:r>
            <a:r>
              <a:rPr lang="en-US" sz="3600" b="1" dirty="0">
                <a:latin typeface="Times New Roman" pitchFamily="18" charset="0"/>
                <a:cs typeface="Times New Roman" pitchFamily="18" charset="0"/>
              </a:rPr>
              <a:t> IFN-</a:t>
            </a:r>
            <a:r>
              <a:rPr lang="el-GR" sz="3600" b="1" dirty="0">
                <a:latin typeface="Times New Roman" pitchFamily="18" charset="0"/>
                <a:cs typeface="Times New Roman" pitchFamily="18" charset="0"/>
              </a:rPr>
              <a:t>λ</a:t>
            </a:r>
            <a:r>
              <a:rPr lang="en-US" sz="3600" b="1" dirty="0">
                <a:latin typeface="Times New Roman" pitchFamily="18" charset="0"/>
                <a:cs typeface="Times New Roman" pitchFamily="18" charset="0"/>
              </a:rPr>
              <a:t>)</a:t>
            </a:r>
            <a:endParaRPr lang="fr-FR" sz="3600" dirty="0">
              <a:latin typeface="Times New Roman" pitchFamily="18" charset="0"/>
              <a:cs typeface="Times New Roman" pitchFamily="18" charset="0"/>
            </a:endParaRPr>
          </a:p>
          <a:p>
            <a:pPr lvl="0"/>
            <a:r>
              <a:rPr lang="en-US" sz="3600" b="1" u="sng" dirty="0">
                <a:solidFill>
                  <a:srgbClr val="FF0000"/>
                </a:solidFill>
                <a:latin typeface="Times New Roman" pitchFamily="18" charset="0"/>
                <a:cs typeface="Times New Roman" pitchFamily="18" charset="0"/>
              </a:rPr>
              <a:t>PEGASYS</a:t>
            </a:r>
            <a:r>
              <a:rPr lang="en-US" sz="3600" b="1" dirty="0">
                <a:latin typeface="Times New Roman" pitchFamily="18" charset="0"/>
                <a:cs typeface="Times New Roman" pitchFamily="18" charset="0"/>
              </a:rPr>
              <a:t>, « </a:t>
            </a:r>
            <a:r>
              <a:rPr lang="en-US" sz="3600" b="1" dirty="0" err="1">
                <a:latin typeface="Times New Roman" pitchFamily="18" charset="0"/>
                <a:cs typeface="Times New Roman" pitchFamily="18" charset="0"/>
              </a:rPr>
              <a:t>pegylated</a:t>
            </a:r>
            <a:r>
              <a:rPr lang="en-US" sz="3600" b="1" dirty="0">
                <a:latin typeface="Times New Roman" pitchFamily="18" charset="0"/>
                <a:cs typeface="Times New Roman" pitchFamily="18" charset="0"/>
              </a:rPr>
              <a:t> IFN-</a:t>
            </a:r>
            <a:r>
              <a:rPr lang="fr-FR" sz="3600" b="1" dirty="0">
                <a:latin typeface="Times New Roman" pitchFamily="18" charset="0"/>
                <a:cs typeface="Times New Roman" pitchFamily="18" charset="0"/>
              </a:rPr>
              <a:t>α </a:t>
            </a:r>
            <a:r>
              <a:rPr lang="en-US" sz="3600" b="1" dirty="0">
                <a:latin typeface="Times New Roman" pitchFamily="18" charset="0"/>
                <a:cs typeface="Times New Roman" pitchFamily="18" charset="0"/>
              </a:rPr>
              <a:t> 2a »</a:t>
            </a:r>
            <a:endParaRPr lang="fr-FR" sz="3600" dirty="0">
              <a:latin typeface="Times New Roman" pitchFamily="18" charset="0"/>
              <a:cs typeface="Times New Roman" pitchFamily="18" charset="0"/>
            </a:endParaRPr>
          </a:p>
          <a:p>
            <a:pPr lvl="0"/>
            <a:r>
              <a:rPr lang="fr-FR" sz="3600" b="1" u="sng" dirty="0">
                <a:solidFill>
                  <a:srgbClr val="FF0000"/>
                </a:solidFill>
                <a:latin typeface="Times New Roman" pitchFamily="18" charset="0"/>
                <a:cs typeface="Times New Roman" pitchFamily="18" charset="0"/>
              </a:rPr>
              <a:t>Berlex</a:t>
            </a:r>
            <a:r>
              <a:rPr lang="fr-FR" sz="3600" dirty="0">
                <a:latin typeface="Times New Roman" pitchFamily="18" charset="0"/>
                <a:cs typeface="Times New Roman" pitchFamily="18" charset="0"/>
              </a:rPr>
              <a:t>, interferon beta 1b</a:t>
            </a:r>
          </a:p>
          <a:p>
            <a:pPr lvl="0"/>
            <a:r>
              <a:rPr lang="en-US" sz="3600" b="1" u="sng" dirty="0">
                <a:solidFill>
                  <a:srgbClr val="FF0000"/>
                </a:solidFill>
                <a:latin typeface="Times New Roman" pitchFamily="18" charset="0"/>
                <a:cs typeface="Times New Roman" pitchFamily="18" charset="0"/>
              </a:rPr>
              <a:t>PegIntron</a:t>
            </a:r>
            <a:r>
              <a:rPr lang="en-US" sz="3600" dirty="0">
                <a:latin typeface="Times New Roman" pitchFamily="18" charset="0"/>
                <a:cs typeface="Times New Roman" pitchFamily="18" charset="0"/>
              </a:rPr>
              <a:t>, « </a:t>
            </a:r>
            <a:r>
              <a:rPr lang="en-US" sz="3600" dirty="0" err="1">
                <a:latin typeface="Times New Roman" pitchFamily="18" charset="0"/>
                <a:cs typeface="Times New Roman" pitchFamily="18" charset="0"/>
              </a:rPr>
              <a:t>pegylated</a:t>
            </a:r>
            <a:r>
              <a:rPr lang="en-US" sz="3600" dirty="0">
                <a:latin typeface="Times New Roman" pitchFamily="18" charset="0"/>
                <a:cs typeface="Times New Roman" pitchFamily="18" charset="0"/>
              </a:rPr>
              <a:t> </a:t>
            </a:r>
            <a:r>
              <a:rPr lang="en-US" sz="3600" b="1" dirty="0">
                <a:latin typeface="Times New Roman" pitchFamily="18" charset="0"/>
                <a:cs typeface="Times New Roman" pitchFamily="18" charset="0"/>
              </a:rPr>
              <a:t> IFN-</a:t>
            </a:r>
            <a:r>
              <a:rPr lang="fr-FR" sz="3600" b="1" dirty="0">
                <a:latin typeface="Times New Roman" pitchFamily="18" charset="0"/>
                <a:cs typeface="Times New Roman" pitchFamily="18" charset="0"/>
              </a:rPr>
              <a:t>α</a:t>
            </a:r>
            <a:r>
              <a:rPr lang="en-US" sz="3600" dirty="0">
                <a:latin typeface="Times New Roman" pitchFamily="18" charset="0"/>
                <a:cs typeface="Times New Roman" pitchFamily="18" charset="0"/>
              </a:rPr>
              <a:t> 2b  </a:t>
            </a:r>
            <a:endParaRPr lang="fr-FR" sz="3600" dirty="0">
              <a:latin typeface="Times New Roman" pitchFamily="18" charset="0"/>
              <a:cs typeface="Times New Roman" pitchFamily="18" charset="0"/>
            </a:endParaRPr>
          </a:p>
          <a:p>
            <a:pPr lvl="0"/>
            <a:r>
              <a:rPr lang="en-US" sz="3600" b="1" u="sng" dirty="0">
                <a:solidFill>
                  <a:srgbClr val="FF0000"/>
                </a:solidFill>
                <a:latin typeface="Times New Roman" pitchFamily="18" charset="0"/>
                <a:cs typeface="Times New Roman" pitchFamily="18" charset="0"/>
              </a:rPr>
              <a:t>Reiferon</a:t>
            </a:r>
            <a:r>
              <a:rPr lang="en-US" sz="3600" b="1" u="sng" dirty="0">
                <a:latin typeface="Times New Roman" pitchFamily="18" charset="0"/>
                <a:cs typeface="Times New Roman" pitchFamily="18" charset="0"/>
              </a:rPr>
              <a:t> </a:t>
            </a:r>
            <a:r>
              <a:rPr lang="en-US" sz="3600" b="1" u="sng" dirty="0">
                <a:solidFill>
                  <a:srgbClr val="FF0000"/>
                </a:solidFill>
                <a:latin typeface="Times New Roman" pitchFamily="18" charset="0"/>
                <a:cs typeface="Times New Roman" pitchFamily="18" charset="0"/>
              </a:rPr>
              <a:t>Etard</a:t>
            </a:r>
            <a:r>
              <a:rPr lang="en-US" sz="3600" dirty="0">
                <a:latin typeface="Times New Roman" pitchFamily="18" charset="0"/>
                <a:cs typeface="Times New Roman" pitchFamily="18" charset="0"/>
              </a:rPr>
              <a:t>, « </a:t>
            </a:r>
            <a:r>
              <a:rPr lang="en-US" sz="3600" dirty="0" err="1">
                <a:latin typeface="Times New Roman" pitchFamily="18" charset="0"/>
                <a:cs typeface="Times New Roman" pitchFamily="18" charset="0"/>
              </a:rPr>
              <a:t>pegylated</a:t>
            </a:r>
            <a:r>
              <a:rPr lang="en-US" sz="3600" b="1" dirty="0">
                <a:latin typeface="Times New Roman" pitchFamily="18" charset="0"/>
                <a:cs typeface="Times New Roman" pitchFamily="18" charset="0"/>
              </a:rPr>
              <a:t> IFN-</a:t>
            </a:r>
            <a:r>
              <a:rPr lang="fr-FR" sz="3600" b="1" dirty="0">
                <a:latin typeface="Times New Roman" pitchFamily="18" charset="0"/>
                <a:cs typeface="Times New Roman" pitchFamily="18" charset="0"/>
              </a:rPr>
              <a:t>α</a:t>
            </a:r>
            <a:r>
              <a:rPr lang="fr-FR" sz="3600" dirty="0">
                <a:latin typeface="Times New Roman" pitchFamily="18" charset="0"/>
                <a:cs typeface="Times New Roman" pitchFamily="18" charset="0"/>
              </a:rPr>
              <a:t> </a:t>
            </a:r>
            <a:r>
              <a:rPr lang="en-US" sz="3600" dirty="0">
                <a:latin typeface="Times New Roman" pitchFamily="18" charset="0"/>
                <a:cs typeface="Times New Roman" pitchFamily="18" charset="0"/>
              </a:rPr>
              <a:t> 2a »</a:t>
            </a:r>
            <a:endParaRPr lang="fr-FR" sz="3600" dirty="0">
              <a:latin typeface="Times New Roman" pitchFamily="18" charset="0"/>
              <a:cs typeface="Times New Roman" pitchFamily="18" charset="0"/>
            </a:endParaRPr>
          </a:p>
          <a:p>
            <a:pPr lvl="0"/>
            <a:r>
              <a:rPr lang="fr-FR" sz="3600" b="1" dirty="0" err="1">
                <a:solidFill>
                  <a:srgbClr val="FF0000"/>
                </a:solidFill>
                <a:latin typeface="Times New Roman" pitchFamily="18" charset="0"/>
                <a:cs typeface="Times New Roman" pitchFamily="18" charset="0"/>
              </a:rPr>
              <a:t>Viraferon</a:t>
            </a:r>
            <a:r>
              <a:rPr lang="fr-FR" sz="3600" dirty="0">
                <a:latin typeface="Times New Roman" pitchFamily="18" charset="0"/>
                <a:cs typeface="Times New Roman" pitchFamily="18" charset="0"/>
              </a:rPr>
              <a:t>, </a:t>
            </a:r>
            <a:r>
              <a:rPr lang="fr-FR" sz="3600" b="1" dirty="0">
                <a:latin typeface="Times New Roman" pitchFamily="18" charset="0"/>
                <a:cs typeface="Times New Roman" pitchFamily="18" charset="0"/>
              </a:rPr>
              <a:t>IFN-α</a:t>
            </a:r>
            <a:r>
              <a:rPr lang="en-US" sz="3600" dirty="0">
                <a:latin typeface="Times New Roman" pitchFamily="18" charset="0"/>
                <a:cs typeface="Times New Roman" pitchFamily="18" charset="0"/>
              </a:rPr>
              <a:t> 2b </a:t>
            </a:r>
            <a:endParaRPr lang="fr-FR" sz="3600" dirty="0">
              <a:latin typeface="Times New Roman" pitchFamily="18" charset="0"/>
              <a:cs typeface="Times New Roman" pitchFamily="18" charset="0"/>
            </a:endParaRPr>
          </a:p>
          <a:p>
            <a:pPr lvl="0"/>
            <a:r>
              <a:rPr lang="en-US" sz="3600" b="1" dirty="0" err="1">
                <a:solidFill>
                  <a:srgbClr val="FF0000"/>
                </a:solidFill>
                <a:latin typeface="Times New Roman" pitchFamily="18" charset="0"/>
                <a:cs typeface="Times New Roman" pitchFamily="18" charset="0"/>
              </a:rPr>
              <a:t>Viraferonpeg</a:t>
            </a:r>
            <a:r>
              <a:rPr lang="en-US" sz="3600" dirty="0">
                <a:latin typeface="Times New Roman" pitchFamily="18" charset="0"/>
                <a:cs typeface="Times New Roman" pitchFamily="18" charset="0"/>
              </a:rPr>
              <a:t>, </a:t>
            </a:r>
            <a:r>
              <a:rPr lang="fr-FR" sz="3600" b="1" dirty="0">
                <a:latin typeface="Times New Roman" pitchFamily="18" charset="0"/>
                <a:cs typeface="Times New Roman" pitchFamily="18" charset="0"/>
              </a:rPr>
              <a:t>IFN-α</a:t>
            </a:r>
            <a:r>
              <a:rPr lang="en-US" sz="3600" dirty="0">
                <a:latin typeface="Times New Roman" pitchFamily="18" charset="0"/>
                <a:cs typeface="Times New Roman" pitchFamily="18" charset="0"/>
              </a:rPr>
              <a:t> 2b </a:t>
            </a:r>
            <a:endParaRPr lang="fr-FR" sz="3600" dirty="0">
              <a:latin typeface="Times New Roman" pitchFamily="18" charset="0"/>
              <a:cs typeface="Times New Roman" pitchFamily="18" charset="0"/>
            </a:endParaRPr>
          </a:p>
          <a:p>
            <a:endParaRPr lang="fr-FR" dirty="0"/>
          </a:p>
        </p:txBody>
      </p:sp>
    </p:spTree>
    <p:extLst>
      <p:ext uri="{BB962C8B-B14F-4D97-AF65-F5344CB8AC3E}">
        <p14:creationId xmlns:p14="http://schemas.microsoft.com/office/powerpoint/2010/main" val="82334637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t> CHLOROQUINE</a:t>
            </a:r>
            <a:endParaRPr lang="fr-FR" dirty="0"/>
          </a:p>
        </p:txBody>
      </p:sp>
      <p:sp>
        <p:nvSpPr>
          <p:cNvPr id="3" name="Espace réservé du contenu 2"/>
          <p:cNvSpPr>
            <a:spLocks noGrp="1"/>
          </p:cNvSpPr>
          <p:nvPr>
            <p:ph sz="quarter" idx="1"/>
          </p:nvPr>
        </p:nvSpPr>
        <p:spPr/>
        <p:txBody>
          <a:bodyPr>
            <a:noAutofit/>
          </a:bodyPr>
          <a:lstStyle/>
          <a:p>
            <a:pPr algn="just"/>
            <a:r>
              <a:rPr lang="fr-FR" sz="3600" b="1" dirty="0">
                <a:latin typeface="Times New Roman" pitchFamily="18" charset="0"/>
                <a:cs typeface="Times New Roman" pitchFamily="18" charset="0"/>
              </a:rPr>
              <a:t>NIVAQUINE® 100 mg, comprimé </a:t>
            </a:r>
            <a:endParaRPr lang="fr-FR" sz="3600" dirty="0">
              <a:latin typeface="Times New Roman" pitchFamily="18" charset="0"/>
              <a:cs typeface="Times New Roman" pitchFamily="18" charset="0"/>
            </a:endParaRPr>
          </a:p>
          <a:p>
            <a:pPr algn="just"/>
            <a:r>
              <a:rPr lang="fr-FR" sz="3600" b="1" dirty="0">
                <a:latin typeface="Times New Roman" pitchFamily="18" charset="0"/>
                <a:cs typeface="Times New Roman" pitchFamily="18" charset="0"/>
              </a:rPr>
              <a:t>NIVAQUINE® 300 mg, comprimé</a:t>
            </a:r>
            <a:r>
              <a:rPr lang="fr-FR" sz="3600" dirty="0">
                <a:latin typeface="Times New Roman" pitchFamily="18" charset="0"/>
                <a:cs typeface="Times New Roman" pitchFamily="18" charset="0"/>
              </a:rPr>
              <a:t>. </a:t>
            </a:r>
          </a:p>
          <a:p>
            <a:pPr algn="just"/>
            <a:r>
              <a:rPr lang="fr-FR" sz="3600" b="1" dirty="0">
                <a:solidFill>
                  <a:srgbClr val="FF0000"/>
                </a:solidFill>
                <a:latin typeface="Times New Roman" pitchFamily="18" charset="0"/>
                <a:cs typeface="Times New Roman" pitchFamily="18" charset="0"/>
              </a:rPr>
              <a:t>Adulte de poids &gt;= 60 kg : </a:t>
            </a:r>
          </a:p>
          <a:p>
            <a:pPr algn="just"/>
            <a:r>
              <a:rPr lang="fr-FR" sz="3600" b="1" dirty="0">
                <a:solidFill>
                  <a:srgbClr val="FF0000"/>
                </a:solidFill>
                <a:latin typeface="Times New Roman" pitchFamily="18" charset="0"/>
                <a:cs typeface="Times New Roman" pitchFamily="18" charset="0"/>
              </a:rPr>
              <a:t>1er jour : 600 mg en 1 prise, puis 300 mg 6 heures plus tard ; </a:t>
            </a:r>
          </a:p>
          <a:p>
            <a:pPr algn="just"/>
            <a:r>
              <a:rPr lang="fr-FR" sz="3600" b="1" dirty="0">
                <a:solidFill>
                  <a:srgbClr val="FF0000"/>
                </a:solidFill>
                <a:latin typeface="Times New Roman" pitchFamily="18" charset="0"/>
                <a:cs typeface="Times New Roman" pitchFamily="18" charset="0"/>
              </a:rPr>
              <a:t>2e et 3e jours : 300 mg en 1 prise par jour à heure fixe.     </a:t>
            </a:r>
          </a:p>
          <a:p>
            <a:pPr algn="just"/>
            <a:r>
              <a:rPr lang="fr-FR" sz="3600" b="1" dirty="0">
                <a:solidFill>
                  <a:srgbClr val="FF0000"/>
                </a:solidFill>
                <a:latin typeface="Times New Roman" pitchFamily="18" charset="0"/>
                <a:cs typeface="Times New Roman" pitchFamily="18" charset="0"/>
              </a:rPr>
              <a:t>Les effets indésirables seront minimisés du fait de la durée de traitement 3JOURS</a:t>
            </a:r>
          </a:p>
          <a:p>
            <a:pPr algn="just"/>
            <a:endParaRPr lang="fr-FR" sz="3600" dirty="0"/>
          </a:p>
        </p:txBody>
      </p:sp>
    </p:spTree>
    <p:extLst>
      <p:ext uri="{BB962C8B-B14F-4D97-AF65-F5344CB8AC3E}">
        <p14:creationId xmlns:p14="http://schemas.microsoft.com/office/powerpoint/2010/main" val="65770870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t>POSOLOGIE IFN+CHLOROQUINE</a:t>
            </a:r>
            <a:endParaRPr lang="fr-FR" dirty="0"/>
          </a:p>
        </p:txBody>
      </p:sp>
      <p:sp>
        <p:nvSpPr>
          <p:cNvPr id="3" name="Espace réservé du contenu 2"/>
          <p:cNvSpPr>
            <a:spLocks noGrp="1"/>
          </p:cNvSpPr>
          <p:nvPr>
            <p:ph sz="quarter" idx="1"/>
          </p:nvPr>
        </p:nvSpPr>
        <p:spPr/>
        <p:txBody>
          <a:bodyPr>
            <a:noAutofit/>
          </a:bodyPr>
          <a:lstStyle/>
          <a:p>
            <a:pPr algn="just"/>
            <a:r>
              <a:rPr lang="fr-FR" sz="3600" b="1" dirty="0">
                <a:latin typeface="Times New Roman" pitchFamily="18" charset="0"/>
                <a:cs typeface="Times New Roman" pitchFamily="18" charset="0"/>
              </a:rPr>
              <a:t>Le protocole proposé sera le suivant:</a:t>
            </a:r>
          </a:p>
          <a:p>
            <a:pPr algn="just"/>
            <a:r>
              <a:rPr lang="fr-FR" sz="3600" b="1" dirty="0">
                <a:latin typeface="Times New Roman" pitchFamily="18" charset="0"/>
                <a:cs typeface="Times New Roman" pitchFamily="18" charset="0"/>
              </a:rPr>
              <a:t> Pour des personnes en quarantaine 5jours de traitement avec l’</a:t>
            </a:r>
            <a:r>
              <a:rPr lang="fr-FR" sz="3600" b="1" dirty="0" err="1">
                <a:latin typeface="Times New Roman" pitchFamily="18" charset="0"/>
                <a:cs typeface="Times New Roman" pitchFamily="18" charset="0"/>
              </a:rPr>
              <a:t>IFNa</a:t>
            </a:r>
            <a:r>
              <a:rPr lang="fr-FR" sz="3600" b="1" dirty="0">
                <a:latin typeface="Times New Roman" pitchFamily="18" charset="0"/>
                <a:cs typeface="Times New Roman" pitchFamily="18" charset="0"/>
              </a:rPr>
              <a:t>/b suivi de 3jours de chloroquine(300mg/j</a:t>
            </a:r>
            <a:r>
              <a:rPr lang="fr-FR" sz="3600" b="1" dirty="0" smtClean="0">
                <a:latin typeface="Times New Roman" pitchFamily="18" charset="0"/>
                <a:cs typeface="Times New Roman" pitchFamily="18" charset="0"/>
              </a:rPr>
              <a:t>)+Antioxydants</a:t>
            </a:r>
            <a:endParaRPr lang="fr-FR" sz="3600" b="1" dirty="0">
              <a:latin typeface="Times New Roman" pitchFamily="18" charset="0"/>
              <a:cs typeface="Times New Roman" pitchFamily="18" charset="0"/>
            </a:endParaRPr>
          </a:p>
          <a:p>
            <a:pPr algn="just"/>
            <a:r>
              <a:rPr lang="fr-FR" sz="3600" b="1" dirty="0">
                <a:latin typeface="Times New Roman" pitchFamily="18" charset="0"/>
                <a:cs typeface="Times New Roman" pitchFamily="18" charset="0"/>
              </a:rPr>
              <a:t>Chez des personnes déjà malades (au</a:t>
            </a:r>
            <a:r>
              <a:rPr lang="mr-IN" sz="3600" b="1" dirty="0">
                <a:latin typeface="Times New Roman" pitchFamily="18" charset="0"/>
                <a:cs typeface="Times New Roman" pitchFamily="18" charset="0"/>
              </a:rPr>
              <a:t>-</a:t>
            </a:r>
            <a:r>
              <a:rPr lang="fr-FR" sz="3600" b="1" dirty="0">
                <a:latin typeface="Times New Roman" pitchFamily="18" charset="0"/>
                <a:cs typeface="Times New Roman" pitchFamily="18" charset="0"/>
              </a:rPr>
              <a:t>delà de 15 jours d’infection), nous proposons la combinaison </a:t>
            </a:r>
            <a:r>
              <a:rPr lang="fr-FR" sz="3600" b="1" dirty="0">
                <a:solidFill>
                  <a:srgbClr val="FF0000"/>
                </a:solidFill>
                <a:latin typeface="Times New Roman" pitchFamily="18" charset="0"/>
                <a:cs typeface="Times New Roman" pitchFamily="18" charset="0"/>
              </a:rPr>
              <a:t>Interféron  alpha et interféron gamma durant 5 jours en même temps que la </a:t>
            </a:r>
            <a:r>
              <a:rPr lang="fr-FR" sz="3600" b="1" dirty="0" err="1" smtClean="0">
                <a:solidFill>
                  <a:srgbClr val="FF0000"/>
                </a:solidFill>
                <a:latin typeface="Times New Roman" pitchFamily="18" charset="0"/>
                <a:cs typeface="Times New Roman" pitchFamily="18" charset="0"/>
              </a:rPr>
              <a:t>chloroquine+Antioxydants</a:t>
            </a:r>
            <a:r>
              <a:rPr lang="fr-FR" sz="3600" dirty="0" smtClean="0">
                <a:solidFill>
                  <a:srgbClr val="FF0000"/>
                </a:solidFill>
                <a:latin typeface="Times New Roman" pitchFamily="18" charset="0"/>
                <a:cs typeface="Times New Roman" pitchFamily="18" charset="0"/>
              </a:rPr>
              <a:t> </a:t>
            </a:r>
            <a:endParaRPr lang="fr-FR" sz="3600"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01189063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a:xfrm>
            <a:off x="368710" y="1511712"/>
            <a:ext cx="11680722" cy="4495800"/>
          </a:xfrm>
        </p:spPr>
        <p:txBody>
          <a:bodyPr>
            <a:noAutofit/>
          </a:bodyPr>
          <a:lstStyle/>
          <a:p>
            <a:pPr algn="just"/>
            <a:r>
              <a:rPr lang="fr-FR" sz="3600" b="1" dirty="0">
                <a:cs typeface="Times New Roman" pitchFamily="18" charset="0"/>
              </a:rPr>
              <a:t>La controverse (paradoxe) qui peut être plausible dans notre protocole est celle de l’effet dose :Certaines écoles  prônent des faibles dose d’IFN orale(</a:t>
            </a:r>
            <a:r>
              <a:rPr lang="fr-FR" sz="3600" b="1" dirty="0" err="1">
                <a:cs typeface="Times New Roman" pitchFamily="18" charset="0"/>
              </a:rPr>
              <a:t>when</a:t>
            </a:r>
            <a:r>
              <a:rPr lang="fr-FR" sz="3600" b="1" dirty="0">
                <a:cs typeface="Times New Roman" pitchFamily="18" charset="0"/>
              </a:rPr>
              <a:t>  Diez  et  </a:t>
            </a:r>
            <a:r>
              <a:rPr lang="fr-FR" sz="3600" b="1" dirty="0" smtClean="0">
                <a:cs typeface="Times New Roman" pitchFamily="18" charset="0"/>
              </a:rPr>
              <a:t>al.1987)pour </a:t>
            </a:r>
            <a:r>
              <a:rPr lang="fr-FR" sz="3600" b="1" dirty="0">
                <a:cs typeface="Times New Roman" pitchFamily="18" charset="0"/>
              </a:rPr>
              <a:t>un meilleur effet (10 -10000 UI/ml).</a:t>
            </a:r>
          </a:p>
          <a:p>
            <a:pPr algn="just"/>
            <a:r>
              <a:rPr lang="fr-FR" sz="3600" b="1" dirty="0">
                <a:cs typeface="Times New Roman" pitchFamily="18" charset="0"/>
              </a:rPr>
              <a:t>Tandis que d’autres optent (comme nous) pour des fortes doses que nous laissons  à l’ajustement du personnel sur le terrain et celle de la dose des IFN utilisée, en effet, certaines études  ont montré l’impact de « l’effet dose’’ </a:t>
            </a:r>
          </a:p>
        </p:txBody>
      </p:sp>
    </p:spTree>
    <p:extLst>
      <p:ext uri="{BB962C8B-B14F-4D97-AF65-F5344CB8AC3E}">
        <p14:creationId xmlns:p14="http://schemas.microsoft.com/office/powerpoint/2010/main" val="92286823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t>Les contre indications </a:t>
            </a:r>
            <a:endParaRPr lang="fr-FR" dirty="0"/>
          </a:p>
        </p:txBody>
      </p:sp>
      <p:sp>
        <p:nvSpPr>
          <p:cNvPr id="3" name="Espace réservé du contenu 2"/>
          <p:cNvSpPr>
            <a:spLocks noGrp="1"/>
          </p:cNvSpPr>
          <p:nvPr>
            <p:ph sz="quarter" idx="1"/>
          </p:nvPr>
        </p:nvSpPr>
        <p:spPr>
          <a:xfrm>
            <a:off x="368707" y="1600200"/>
            <a:ext cx="11407845" cy="4495800"/>
          </a:xfrm>
        </p:spPr>
        <p:txBody>
          <a:bodyPr>
            <a:noAutofit/>
          </a:bodyPr>
          <a:lstStyle/>
          <a:p>
            <a:pPr algn="just"/>
            <a:r>
              <a:rPr lang="fr-FR" sz="3600" b="1" dirty="0">
                <a:latin typeface="+mj-lt"/>
                <a:cs typeface="Times New Roman" pitchFamily="18" charset="0"/>
              </a:rPr>
              <a:t>L’aspirine et les produits contenant de l’acide acétylsalicylique (aspirine), utilisés comme analgésique, pour lutter contre la fièvre, comme anti-inflammatoire, ainsi que les corticoïdes inhibent l'action de l'interféron. </a:t>
            </a:r>
          </a:p>
          <a:p>
            <a:pPr algn="just"/>
            <a:r>
              <a:rPr lang="fr-FR" sz="3600" b="1" dirty="0">
                <a:latin typeface="+mj-lt"/>
                <a:cs typeface="Times New Roman" pitchFamily="18" charset="0"/>
              </a:rPr>
              <a:t>La théophylline (médicament de l’asthme), doit être utilisée sous surveillance pneumologique car les taux de cette molécule dans le sang (les taux sériques) doivent être fréquemment vérifiés. Enfin il est conseillé d’éviter les sédatifs. </a:t>
            </a:r>
            <a:endParaRPr lang="fr-FR" sz="3600" dirty="0">
              <a:latin typeface="+mj-lt"/>
              <a:cs typeface="Times New Roman" pitchFamily="18" charset="0"/>
            </a:endParaRPr>
          </a:p>
          <a:p>
            <a:endParaRPr lang="fr-FR" sz="3600" dirty="0">
              <a:latin typeface="+mj-lt"/>
            </a:endParaRPr>
          </a:p>
        </p:txBody>
      </p:sp>
    </p:spTree>
    <p:extLst>
      <p:ext uri="{BB962C8B-B14F-4D97-AF65-F5344CB8AC3E}">
        <p14:creationId xmlns:p14="http://schemas.microsoft.com/office/powerpoint/2010/main" val="15195774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fontScale="85000" lnSpcReduction="10000"/>
          </a:bodyPr>
          <a:lstStyle/>
          <a:p>
            <a:pPr>
              <a:buNone/>
            </a:pPr>
            <a:r>
              <a:rPr lang="fr-FR" sz="3200" b="1" i="1" dirty="0"/>
              <a:t>En utilisant une approche </a:t>
            </a:r>
            <a:r>
              <a:rPr lang="fr-FR" sz="3200" b="1" i="1" dirty="0" err="1" smtClean="0"/>
              <a:t>immunothérapeutique</a:t>
            </a:r>
            <a:r>
              <a:rPr lang="fr-FR" sz="3200" b="1" i="1" dirty="0" smtClean="0"/>
              <a:t> </a:t>
            </a:r>
            <a:r>
              <a:rPr lang="fr-FR" sz="3200" b="1" i="1" dirty="0"/>
              <a:t>non Spécifique par</a:t>
            </a:r>
            <a:endParaRPr lang="fr-FR" sz="3200" b="1" dirty="0"/>
          </a:p>
          <a:p>
            <a:pPr>
              <a:buNone/>
            </a:pPr>
            <a:r>
              <a:rPr lang="fr-FR" sz="3200" b="1" dirty="0"/>
              <a:t>             UTILISATION DES IFN de type 1+2  </a:t>
            </a:r>
            <a:endParaRPr lang="fr-FR" sz="3200" b="1" dirty="0" smtClean="0"/>
          </a:p>
          <a:p>
            <a:pPr>
              <a:buNone/>
            </a:pPr>
            <a:r>
              <a:rPr lang="fr-FR" sz="3200" b="1" dirty="0"/>
              <a:t> </a:t>
            </a:r>
            <a:r>
              <a:rPr lang="fr-FR" sz="3200" b="1" dirty="0" smtClean="0"/>
              <a:t>               </a:t>
            </a:r>
            <a:r>
              <a:rPr lang="fr-FR" sz="3200" b="1" dirty="0"/>
              <a:t>BOOSTES PAR LA CHLOROQUINE </a:t>
            </a:r>
            <a:r>
              <a:rPr lang="fr-FR" sz="3200" b="1" dirty="0" smtClean="0"/>
              <a:t> </a:t>
            </a:r>
            <a:r>
              <a:rPr lang="fr-FR" sz="3200" b="1" dirty="0"/>
              <a:t>et  Des ANTIOXYDANTS</a:t>
            </a:r>
          </a:p>
          <a:p>
            <a:pPr>
              <a:buNone/>
            </a:pPr>
            <a:r>
              <a:rPr lang="fr-FR" sz="3200" b="1" dirty="0"/>
              <a:t> Molécules utilisées  séparément dans diverses pathologies </a:t>
            </a:r>
            <a:r>
              <a:rPr lang="fr-FR" sz="3200" b="1" dirty="0" smtClean="0"/>
              <a:t>mais jamais en</a:t>
            </a:r>
            <a:endParaRPr lang="fr-FR" sz="3200" b="1" dirty="0"/>
          </a:p>
          <a:p>
            <a:pPr>
              <a:buNone/>
            </a:pPr>
            <a:r>
              <a:rPr lang="fr-FR" sz="3200" b="1" dirty="0"/>
              <a:t>                                          « association »</a:t>
            </a:r>
          </a:p>
          <a:p>
            <a:pPr>
              <a:buNone/>
            </a:pPr>
            <a:r>
              <a:rPr lang="fr-FR" sz="4400" b="1" dirty="0">
                <a:solidFill>
                  <a:srgbClr val="FF0000"/>
                </a:solidFill>
              </a:rPr>
              <a:t>Originalité de l’approche </a:t>
            </a:r>
            <a:r>
              <a:rPr lang="fr-FR" sz="4400" b="1" dirty="0" smtClean="0">
                <a:solidFill>
                  <a:srgbClr val="FF0000"/>
                </a:solidFill>
              </a:rPr>
              <a:t>Immun thérapeutique</a:t>
            </a:r>
          </a:p>
          <a:p>
            <a:pPr>
              <a:buNone/>
            </a:pPr>
            <a:r>
              <a:rPr lang="fr-FR" sz="4400" b="1" dirty="0">
                <a:solidFill>
                  <a:srgbClr val="FF0000"/>
                </a:solidFill>
              </a:rPr>
              <a:t> </a:t>
            </a:r>
            <a:r>
              <a:rPr lang="fr-FR" sz="4400" b="1" dirty="0" smtClean="0">
                <a:solidFill>
                  <a:srgbClr val="FF0000"/>
                </a:solidFill>
              </a:rPr>
              <a:t>                             Congolaise</a:t>
            </a:r>
            <a:endParaRPr lang="fr-FR" sz="4400" b="1" dirty="0">
              <a:solidFill>
                <a:srgbClr val="FF0000"/>
              </a:solidFill>
            </a:endParaRPr>
          </a:p>
          <a:p>
            <a:pPr>
              <a:buNone/>
            </a:pPr>
            <a:r>
              <a:rPr lang="fr-FR" sz="4400" b="1" dirty="0">
                <a:solidFill>
                  <a:srgbClr val="FF0000"/>
                </a:solidFill>
              </a:rPr>
              <a:t> </a:t>
            </a:r>
          </a:p>
          <a:p>
            <a:endParaRPr lang="fr-FR" dirty="0"/>
          </a:p>
        </p:txBody>
      </p:sp>
    </p:spTree>
    <p:extLst>
      <p:ext uri="{BB962C8B-B14F-4D97-AF65-F5344CB8AC3E}">
        <p14:creationId xmlns:p14="http://schemas.microsoft.com/office/powerpoint/2010/main" val="211570108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t>REFERENCES</a:t>
            </a:r>
            <a:endParaRPr lang="fr-FR" dirty="0"/>
          </a:p>
        </p:txBody>
      </p:sp>
      <p:sp>
        <p:nvSpPr>
          <p:cNvPr id="3" name="Espace réservé du contenu 2"/>
          <p:cNvSpPr>
            <a:spLocks noGrp="1"/>
          </p:cNvSpPr>
          <p:nvPr>
            <p:ph sz="quarter" idx="1"/>
          </p:nvPr>
        </p:nvSpPr>
        <p:spPr>
          <a:xfrm>
            <a:off x="442452" y="1600200"/>
            <a:ext cx="11245612" cy="4495800"/>
          </a:xfrm>
        </p:spPr>
        <p:txBody>
          <a:bodyPr>
            <a:normAutofit fontScale="85000" lnSpcReduction="10000"/>
          </a:bodyPr>
          <a:lstStyle/>
          <a:p>
            <a:pPr algn="just"/>
            <a:r>
              <a:rPr lang="fr-FR" dirty="0">
                <a:latin typeface="Times New Roman" pitchFamily="18" charset="0"/>
                <a:cs typeface="Times New Roman" pitchFamily="18" charset="0"/>
              </a:rPr>
              <a:t>Barrette, R. W., S. A. </a:t>
            </a:r>
            <a:r>
              <a:rPr lang="fr-FR" dirty="0" err="1">
                <a:latin typeface="Times New Roman" pitchFamily="18" charset="0"/>
                <a:cs typeface="Times New Roman" pitchFamily="18" charset="0"/>
              </a:rPr>
              <a:t>Metwally</a:t>
            </a:r>
            <a:r>
              <a:rPr lang="fr-FR" dirty="0">
                <a:latin typeface="Times New Roman" pitchFamily="18" charset="0"/>
                <a:cs typeface="Times New Roman" pitchFamily="18" charset="0"/>
              </a:rPr>
              <a:t>, J. M. Rowland, L. Xu, S. R. </a:t>
            </a:r>
            <a:r>
              <a:rPr lang="fr-FR" dirty="0" err="1">
                <a:latin typeface="Times New Roman" pitchFamily="18" charset="0"/>
                <a:cs typeface="Times New Roman" pitchFamily="18" charset="0"/>
              </a:rPr>
              <a:t>Zaki,S</a:t>
            </a:r>
            <a:r>
              <a:rPr lang="fr-FR" dirty="0">
                <a:latin typeface="Times New Roman" pitchFamily="18" charset="0"/>
                <a:cs typeface="Times New Roman" pitchFamily="18" charset="0"/>
              </a:rPr>
              <a:t>. </a:t>
            </a:r>
            <a:r>
              <a:rPr lang="fr-FR" dirty="0" err="1">
                <a:latin typeface="Times New Roman" pitchFamily="18" charset="0"/>
                <a:cs typeface="Times New Roman" pitchFamily="18" charset="0"/>
              </a:rPr>
              <a:t>T</a:t>
            </a:r>
            <a:r>
              <a:rPr lang="fr-FR" dirty="0">
                <a:latin typeface="Times New Roman" pitchFamily="18" charset="0"/>
                <a:cs typeface="Times New Roman" pitchFamily="18" charset="0"/>
              </a:rPr>
              <a:t>. </a:t>
            </a:r>
            <a:r>
              <a:rPr lang="fr-FR" dirty="0" err="1">
                <a:latin typeface="Times New Roman" pitchFamily="18" charset="0"/>
                <a:cs typeface="Times New Roman" pitchFamily="18" charset="0"/>
              </a:rPr>
              <a:t>Nichol</a:t>
            </a:r>
            <a:r>
              <a:rPr lang="fr-FR" dirty="0">
                <a:latin typeface="Times New Roman" pitchFamily="18" charset="0"/>
                <a:cs typeface="Times New Roman" pitchFamily="18" charset="0"/>
              </a:rPr>
              <a:t>, P. E. Rollin, J. S. </a:t>
            </a:r>
            <a:r>
              <a:rPr lang="fr-FR" dirty="0" err="1">
                <a:latin typeface="Times New Roman" pitchFamily="18" charset="0"/>
                <a:cs typeface="Times New Roman" pitchFamily="18" charset="0"/>
              </a:rPr>
              <a:t>Towner</a:t>
            </a:r>
            <a:r>
              <a:rPr lang="fr-FR" dirty="0">
                <a:latin typeface="Times New Roman" pitchFamily="18" charset="0"/>
                <a:cs typeface="Times New Roman" pitchFamily="18" charset="0"/>
              </a:rPr>
              <a:t>, W. J. </a:t>
            </a:r>
            <a:r>
              <a:rPr lang="fr-FR" dirty="0" err="1">
                <a:latin typeface="Times New Roman" pitchFamily="18" charset="0"/>
                <a:cs typeface="Times New Roman" pitchFamily="18" charset="0"/>
              </a:rPr>
              <a:t>Shieh</a:t>
            </a:r>
            <a:r>
              <a:rPr lang="fr-FR" dirty="0">
                <a:latin typeface="Times New Roman" pitchFamily="18" charset="0"/>
                <a:cs typeface="Times New Roman" pitchFamily="18" charset="0"/>
              </a:rPr>
              <a:t>, B. </a:t>
            </a:r>
            <a:r>
              <a:rPr lang="fr-FR" dirty="0" err="1">
                <a:latin typeface="Times New Roman" pitchFamily="18" charset="0"/>
                <a:cs typeface="Times New Roman" pitchFamily="18" charset="0"/>
              </a:rPr>
              <a:t>Batten,T</a:t>
            </a:r>
            <a:r>
              <a:rPr lang="fr-FR" dirty="0">
                <a:latin typeface="Times New Roman" pitchFamily="18" charset="0"/>
                <a:cs typeface="Times New Roman" pitchFamily="18" charset="0"/>
              </a:rPr>
              <a:t>. K. </a:t>
            </a:r>
            <a:r>
              <a:rPr lang="fr-FR" dirty="0" err="1">
                <a:latin typeface="Times New Roman" pitchFamily="18" charset="0"/>
                <a:cs typeface="Times New Roman" pitchFamily="18" charset="0"/>
              </a:rPr>
              <a:t>Sealy</a:t>
            </a:r>
            <a:r>
              <a:rPr lang="fr-FR" dirty="0">
                <a:latin typeface="Times New Roman" pitchFamily="18" charset="0"/>
                <a:cs typeface="Times New Roman" pitchFamily="18" charset="0"/>
              </a:rPr>
              <a:t>, C. Carrillo, K. E. Moran, A. J. </a:t>
            </a:r>
            <a:r>
              <a:rPr lang="fr-FR" dirty="0" err="1">
                <a:latin typeface="Times New Roman" pitchFamily="18" charset="0"/>
                <a:cs typeface="Times New Roman" pitchFamily="18" charset="0"/>
              </a:rPr>
              <a:t>Bracht</a:t>
            </a:r>
            <a:r>
              <a:rPr lang="fr-FR" dirty="0">
                <a:latin typeface="Times New Roman" pitchFamily="18" charset="0"/>
                <a:cs typeface="Times New Roman" pitchFamily="18" charset="0"/>
              </a:rPr>
              <a:t>, G. A. </a:t>
            </a:r>
            <a:r>
              <a:rPr lang="fr-FR" dirty="0" err="1">
                <a:latin typeface="Times New Roman" pitchFamily="18" charset="0"/>
                <a:cs typeface="Times New Roman" pitchFamily="18" charset="0"/>
              </a:rPr>
              <a:t>Mayr,M</a:t>
            </a:r>
            <a:r>
              <a:rPr lang="fr-FR" dirty="0">
                <a:latin typeface="Times New Roman" pitchFamily="18" charset="0"/>
                <a:cs typeface="Times New Roman" pitchFamily="18" charset="0"/>
              </a:rPr>
              <a:t>. </a:t>
            </a:r>
            <a:r>
              <a:rPr lang="fr-FR" dirty="0" err="1">
                <a:latin typeface="Times New Roman" pitchFamily="18" charset="0"/>
                <a:cs typeface="Times New Roman" pitchFamily="18" charset="0"/>
              </a:rPr>
              <a:t>Sirios</a:t>
            </a:r>
            <a:r>
              <a:rPr lang="fr-FR" dirty="0">
                <a:latin typeface="Times New Roman" pitchFamily="18" charset="0"/>
                <a:cs typeface="Times New Roman" pitchFamily="18" charset="0"/>
              </a:rPr>
              <a:t>-Cruz, D. P. </a:t>
            </a:r>
            <a:r>
              <a:rPr lang="fr-FR" dirty="0" err="1">
                <a:latin typeface="Times New Roman" pitchFamily="18" charset="0"/>
                <a:cs typeface="Times New Roman" pitchFamily="18" charset="0"/>
              </a:rPr>
              <a:t>Catbagan</a:t>
            </a:r>
            <a:r>
              <a:rPr lang="fr-FR" dirty="0">
                <a:latin typeface="Times New Roman" pitchFamily="18" charset="0"/>
                <a:cs typeface="Times New Roman" pitchFamily="18" charset="0"/>
              </a:rPr>
              <a:t>, E. A. Lautner, </a:t>
            </a:r>
            <a:r>
              <a:rPr lang="fr-FR" dirty="0" err="1">
                <a:latin typeface="Times New Roman" pitchFamily="18" charset="0"/>
                <a:cs typeface="Times New Roman" pitchFamily="18" charset="0"/>
              </a:rPr>
              <a:t>T</a:t>
            </a:r>
            <a:r>
              <a:rPr lang="fr-FR" dirty="0">
                <a:latin typeface="Times New Roman" pitchFamily="18" charset="0"/>
                <a:cs typeface="Times New Roman" pitchFamily="18" charset="0"/>
              </a:rPr>
              <a:t>. G. </a:t>
            </a:r>
            <a:r>
              <a:rPr lang="fr-FR" dirty="0" err="1">
                <a:latin typeface="Times New Roman" pitchFamily="18" charset="0"/>
                <a:cs typeface="Times New Roman" pitchFamily="18" charset="0"/>
              </a:rPr>
              <a:t>Ksiazek,W</a:t>
            </a:r>
            <a:r>
              <a:rPr lang="fr-FR" dirty="0">
                <a:latin typeface="Times New Roman" pitchFamily="18" charset="0"/>
                <a:cs typeface="Times New Roman" pitchFamily="18" charset="0"/>
              </a:rPr>
              <a:t>. R. White, and M. </a:t>
            </a:r>
            <a:r>
              <a:rPr lang="fr-FR" dirty="0" err="1">
                <a:latin typeface="Times New Roman" pitchFamily="18" charset="0"/>
                <a:cs typeface="Times New Roman" pitchFamily="18" charset="0"/>
              </a:rPr>
              <a:t>T</a:t>
            </a:r>
            <a:r>
              <a:rPr lang="fr-FR" dirty="0">
                <a:latin typeface="Times New Roman" pitchFamily="18" charset="0"/>
                <a:cs typeface="Times New Roman" pitchFamily="18" charset="0"/>
              </a:rPr>
              <a:t>. McIntosh, 2009:</a:t>
            </a:r>
          </a:p>
          <a:p>
            <a:pPr algn="just"/>
            <a:r>
              <a:rPr lang="fr-FR" i="1" dirty="0">
                <a:latin typeface="Times New Roman" pitchFamily="18" charset="0"/>
                <a:cs typeface="Times New Roman" pitchFamily="18" charset="0"/>
              </a:rPr>
              <a:t> </a:t>
            </a:r>
            <a:r>
              <a:rPr lang="en-US" i="1" dirty="0">
                <a:latin typeface="Times New Roman" pitchFamily="18" charset="0"/>
                <a:cs typeface="Times New Roman" pitchFamily="18" charset="0"/>
              </a:rPr>
              <a:t>Discovery of </a:t>
            </a:r>
            <a:r>
              <a:rPr lang="en-US" i="1" dirty="0" err="1">
                <a:latin typeface="Times New Roman" pitchFamily="18" charset="0"/>
                <a:cs typeface="Times New Roman" pitchFamily="18" charset="0"/>
              </a:rPr>
              <a:t>swineas</a:t>
            </a:r>
            <a:r>
              <a:rPr lang="en-US" i="1" dirty="0">
                <a:latin typeface="Times New Roman" pitchFamily="18" charset="0"/>
                <a:cs typeface="Times New Roman" pitchFamily="18" charset="0"/>
              </a:rPr>
              <a:t> a host for the Reston ebolavirus</a:t>
            </a:r>
            <a:r>
              <a:rPr lang="en-US" dirty="0">
                <a:latin typeface="Times New Roman" pitchFamily="18" charset="0"/>
                <a:cs typeface="Times New Roman" pitchFamily="18" charset="0"/>
              </a:rPr>
              <a:t>. Science 325, 204–206.</a:t>
            </a:r>
            <a:endParaRPr lang="fr-FR" dirty="0">
              <a:latin typeface="Times New Roman" pitchFamily="18" charset="0"/>
              <a:cs typeface="Times New Roman" pitchFamily="18" charset="0"/>
            </a:endParaRPr>
          </a:p>
          <a:p>
            <a:pPr algn="just"/>
            <a:r>
              <a:rPr lang="en-US" dirty="0">
                <a:latin typeface="Times New Roman" pitchFamily="18" charset="0"/>
                <a:cs typeface="Times New Roman" pitchFamily="18" charset="0"/>
              </a:rPr>
              <a:t>Basler, C. F., X. Wang, E. Mu ¨</a:t>
            </a:r>
            <a:r>
              <a:rPr lang="en-US" dirty="0" err="1">
                <a:latin typeface="Times New Roman" pitchFamily="18" charset="0"/>
                <a:cs typeface="Times New Roman" pitchFamily="18" charset="0"/>
              </a:rPr>
              <a:t>hlberger</a:t>
            </a:r>
            <a:r>
              <a:rPr lang="en-US" dirty="0">
                <a:latin typeface="Times New Roman" pitchFamily="18" charset="0"/>
                <a:cs typeface="Times New Roman" pitchFamily="18" charset="0"/>
              </a:rPr>
              <a:t>, V. </a:t>
            </a:r>
            <a:r>
              <a:rPr lang="en-US" dirty="0" err="1">
                <a:latin typeface="Times New Roman" pitchFamily="18" charset="0"/>
                <a:cs typeface="Times New Roman" pitchFamily="18" charset="0"/>
              </a:rPr>
              <a:t>Volchkov</a:t>
            </a:r>
            <a:r>
              <a:rPr lang="en-US" dirty="0">
                <a:latin typeface="Times New Roman" pitchFamily="18" charset="0"/>
                <a:cs typeface="Times New Roman" pitchFamily="18" charset="0"/>
              </a:rPr>
              <a:t>, J. </a:t>
            </a:r>
            <a:r>
              <a:rPr lang="en-US" dirty="0" err="1">
                <a:latin typeface="Times New Roman" pitchFamily="18" charset="0"/>
                <a:cs typeface="Times New Roman" pitchFamily="18" charset="0"/>
              </a:rPr>
              <a:t>Paragas,H</a:t>
            </a:r>
            <a:r>
              <a:rPr lang="en-US" dirty="0">
                <a:latin typeface="Times New Roman" pitchFamily="18" charset="0"/>
                <a:cs typeface="Times New Roman" pitchFamily="18" charset="0"/>
              </a:rPr>
              <a:t>. D. </a:t>
            </a:r>
            <a:r>
              <a:rPr lang="en-US" dirty="0" err="1">
                <a:latin typeface="Times New Roman" pitchFamily="18" charset="0"/>
                <a:cs typeface="Times New Roman" pitchFamily="18" charset="0"/>
              </a:rPr>
              <a:t>Klenk</a:t>
            </a:r>
            <a:r>
              <a:rPr lang="en-US" dirty="0">
                <a:latin typeface="Times New Roman" pitchFamily="18" charset="0"/>
                <a:cs typeface="Times New Roman" pitchFamily="18" charset="0"/>
              </a:rPr>
              <a:t>, A. </a:t>
            </a:r>
            <a:r>
              <a:rPr lang="en-US" dirty="0" err="1">
                <a:latin typeface="Times New Roman" pitchFamily="18" charset="0"/>
                <a:cs typeface="Times New Roman" pitchFamily="18" charset="0"/>
              </a:rPr>
              <a:t>Garcı</a:t>
            </a:r>
            <a:r>
              <a:rPr lang="en-US" dirty="0">
                <a:latin typeface="Times New Roman" pitchFamily="18" charset="0"/>
                <a:cs typeface="Times New Roman" pitchFamily="18" charset="0"/>
              </a:rPr>
              <a:t> ´a-</a:t>
            </a:r>
            <a:r>
              <a:rPr lang="en-US" dirty="0" err="1">
                <a:latin typeface="Times New Roman" pitchFamily="18" charset="0"/>
                <a:cs typeface="Times New Roman" pitchFamily="18" charset="0"/>
              </a:rPr>
              <a:t>Sastre</a:t>
            </a:r>
            <a:r>
              <a:rPr lang="en-US" dirty="0">
                <a:latin typeface="Times New Roman" pitchFamily="18" charset="0"/>
                <a:cs typeface="Times New Roman" pitchFamily="18" charset="0"/>
              </a:rPr>
              <a:t>, and P. </a:t>
            </a:r>
            <a:r>
              <a:rPr lang="en-US" dirty="0" err="1">
                <a:latin typeface="Times New Roman" pitchFamily="18" charset="0"/>
                <a:cs typeface="Times New Roman" pitchFamily="18" charset="0"/>
              </a:rPr>
              <a:t>Palese</a:t>
            </a:r>
            <a:r>
              <a:rPr lang="en-US" dirty="0">
                <a:latin typeface="Times New Roman" pitchFamily="18" charset="0"/>
                <a:cs typeface="Times New Roman" pitchFamily="18" charset="0"/>
              </a:rPr>
              <a:t>, 2000: </a:t>
            </a:r>
            <a:r>
              <a:rPr lang="en-US" i="1" dirty="0">
                <a:latin typeface="Times New Roman" pitchFamily="18" charset="0"/>
                <a:cs typeface="Times New Roman" pitchFamily="18" charset="0"/>
              </a:rPr>
              <a:t>The Ebolavirus VP35 protein functions as a type I IFN </a:t>
            </a:r>
            <a:r>
              <a:rPr lang="en-US" i="1" dirty="0" err="1">
                <a:latin typeface="Times New Roman" pitchFamily="18" charset="0"/>
                <a:cs typeface="Times New Roman" pitchFamily="18" charset="0"/>
              </a:rPr>
              <a:t>antagonist</a:t>
            </a:r>
            <a:r>
              <a:rPr lang="en-US" dirty="0" err="1">
                <a:latin typeface="Times New Roman" pitchFamily="18" charset="0"/>
                <a:cs typeface="Times New Roman" pitchFamily="18" charset="0"/>
              </a:rPr>
              <a:t>.Proc</a:t>
            </a:r>
            <a:r>
              <a:rPr lang="en-US" dirty="0">
                <a:latin typeface="Times New Roman" pitchFamily="18" charset="0"/>
                <a:cs typeface="Times New Roman" pitchFamily="18" charset="0"/>
              </a:rPr>
              <a:t>. Natl. Acad. Sci. U.S.A. 97, 12289–12294.</a:t>
            </a:r>
            <a:endParaRPr lang="fr-FR" dirty="0">
              <a:latin typeface="Times New Roman" pitchFamily="18" charset="0"/>
              <a:cs typeface="Times New Roman" pitchFamily="18" charset="0"/>
            </a:endParaRPr>
          </a:p>
          <a:p>
            <a:pPr algn="just"/>
            <a:r>
              <a:rPr lang="en-US" dirty="0">
                <a:latin typeface="Times New Roman" pitchFamily="18" charset="0"/>
                <a:cs typeface="Times New Roman" pitchFamily="18" charset="0"/>
              </a:rPr>
              <a:t>Basler, C. F., A. </a:t>
            </a:r>
            <a:r>
              <a:rPr lang="en-US" dirty="0" err="1">
                <a:latin typeface="Times New Roman" pitchFamily="18" charset="0"/>
                <a:cs typeface="Times New Roman" pitchFamily="18" charset="0"/>
              </a:rPr>
              <a:t>Mikulasova</a:t>
            </a:r>
            <a:r>
              <a:rPr lang="en-US" dirty="0">
                <a:latin typeface="Times New Roman" pitchFamily="18" charset="0"/>
                <a:cs typeface="Times New Roman" pitchFamily="18" charset="0"/>
              </a:rPr>
              <a:t>, L. Martı ´</a:t>
            </a:r>
            <a:r>
              <a:rPr lang="en-US" dirty="0" err="1">
                <a:latin typeface="Times New Roman" pitchFamily="18" charset="0"/>
                <a:cs typeface="Times New Roman" pitchFamily="18" charset="0"/>
              </a:rPr>
              <a:t>nez-Sobrido</a:t>
            </a:r>
            <a:r>
              <a:rPr lang="en-US" dirty="0">
                <a:latin typeface="Times New Roman" pitchFamily="18" charset="0"/>
                <a:cs typeface="Times New Roman" pitchFamily="18" charset="0"/>
              </a:rPr>
              <a:t>, J. </a:t>
            </a:r>
            <a:r>
              <a:rPr lang="en-US" dirty="0" err="1">
                <a:latin typeface="Times New Roman" pitchFamily="18" charset="0"/>
                <a:cs typeface="Times New Roman" pitchFamily="18" charset="0"/>
              </a:rPr>
              <a:t>Paragas,E</a:t>
            </a:r>
            <a:r>
              <a:rPr lang="en-US" dirty="0">
                <a:latin typeface="Times New Roman" pitchFamily="18" charset="0"/>
                <a:cs typeface="Times New Roman" pitchFamily="18" charset="0"/>
              </a:rPr>
              <a:t>. Mu ¨</a:t>
            </a:r>
            <a:r>
              <a:rPr lang="en-US" dirty="0" err="1">
                <a:latin typeface="Times New Roman" pitchFamily="18" charset="0"/>
                <a:cs typeface="Times New Roman" pitchFamily="18" charset="0"/>
              </a:rPr>
              <a:t>hlberger</a:t>
            </a:r>
            <a:r>
              <a:rPr lang="en-US" dirty="0">
                <a:latin typeface="Times New Roman" pitchFamily="18" charset="0"/>
                <a:cs typeface="Times New Roman" pitchFamily="18" charset="0"/>
              </a:rPr>
              <a:t>, M. Bray, H. D. </a:t>
            </a:r>
            <a:r>
              <a:rPr lang="en-US" dirty="0" err="1">
                <a:latin typeface="Times New Roman" pitchFamily="18" charset="0"/>
                <a:cs typeface="Times New Roman" pitchFamily="18" charset="0"/>
              </a:rPr>
              <a:t>Klenk</a:t>
            </a:r>
            <a:r>
              <a:rPr lang="en-US" dirty="0">
                <a:latin typeface="Times New Roman" pitchFamily="18" charset="0"/>
                <a:cs typeface="Times New Roman" pitchFamily="18" charset="0"/>
              </a:rPr>
              <a:t>, P. </a:t>
            </a:r>
            <a:r>
              <a:rPr lang="en-US" dirty="0" err="1">
                <a:latin typeface="Times New Roman" pitchFamily="18" charset="0"/>
                <a:cs typeface="Times New Roman" pitchFamily="18" charset="0"/>
              </a:rPr>
              <a:t>Palese</a:t>
            </a:r>
            <a:r>
              <a:rPr lang="en-US" dirty="0">
                <a:latin typeface="Times New Roman" pitchFamily="18" charset="0"/>
                <a:cs typeface="Times New Roman" pitchFamily="18" charset="0"/>
              </a:rPr>
              <a:t>, and </a:t>
            </a:r>
            <a:r>
              <a:rPr lang="en-US" dirty="0" err="1">
                <a:latin typeface="Times New Roman" pitchFamily="18" charset="0"/>
                <a:cs typeface="Times New Roman" pitchFamily="18" charset="0"/>
              </a:rPr>
              <a:t>A.Garcı</a:t>
            </a:r>
            <a:r>
              <a:rPr lang="en-US" dirty="0">
                <a:latin typeface="Times New Roman" pitchFamily="18" charset="0"/>
                <a:cs typeface="Times New Roman" pitchFamily="18" charset="0"/>
              </a:rPr>
              <a:t> ´a-</a:t>
            </a:r>
            <a:r>
              <a:rPr lang="en-US" dirty="0" err="1">
                <a:latin typeface="Times New Roman" pitchFamily="18" charset="0"/>
                <a:cs typeface="Times New Roman" pitchFamily="18" charset="0"/>
              </a:rPr>
              <a:t>Sastre</a:t>
            </a:r>
            <a:r>
              <a:rPr lang="en-US" dirty="0">
                <a:latin typeface="Times New Roman" pitchFamily="18" charset="0"/>
                <a:cs typeface="Times New Roman" pitchFamily="18" charset="0"/>
              </a:rPr>
              <a:t>, 2003: </a:t>
            </a:r>
            <a:r>
              <a:rPr lang="en-US" i="1" dirty="0">
                <a:latin typeface="Times New Roman" pitchFamily="18" charset="0"/>
                <a:cs typeface="Times New Roman" pitchFamily="18" charset="0"/>
              </a:rPr>
              <a:t>The Ebola virus VP35 protein inhibits activation of interferon regulatory factor 3</a:t>
            </a:r>
            <a:r>
              <a:rPr lang="en-US" dirty="0">
                <a:latin typeface="Times New Roman" pitchFamily="18" charset="0"/>
                <a:cs typeface="Times New Roman" pitchFamily="18" charset="0"/>
              </a:rPr>
              <a:t>. J. </a:t>
            </a:r>
            <a:r>
              <a:rPr lang="en-US" dirty="0" err="1">
                <a:latin typeface="Times New Roman" pitchFamily="18" charset="0"/>
                <a:cs typeface="Times New Roman" pitchFamily="18" charset="0"/>
              </a:rPr>
              <a:t>Virol</a:t>
            </a:r>
            <a:r>
              <a:rPr lang="en-US" dirty="0">
                <a:latin typeface="Times New Roman" pitchFamily="18" charset="0"/>
                <a:cs typeface="Times New Roman" pitchFamily="18" charset="0"/>
              </a:rPr>
              <a:t>. 77,7945–7956.</a:t>
            </a:r>
            <a:endParaRPr lang="fr-FR" dirty="0">
              <a:latin typeface="Times New Roman" pitchFamily="18" charset="0"/>
              <a:cs typeface="Times New Roman" pitchFamily="18" charset="0"/>
            </a:endParaRPr>
          </a:p>
          <a:p>
            <a:endParaRPr lang="fr-FR" dirty="0"/>
          </a:p>
        </p:txBody>
      </p:sp>
    </p:spTree>
    <p:extLst>
      <p:ext uri="{BB962C8B-B14F-4D97-AF65-F5344CB8AC3E}">
        <p14:creationId xmlns:p14="http://schemas.microsoft.com/office/powerpoint/2010/main" val="166236950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fontScale="85000" lnSpcReduction="20000"/>
          </a:bodyPr>
          <a:lstStyle/>
          <a:p>
            <a:pPr algn="just"/>
            <a:r>
              <a:rPr lang="en-US" dirty="0">
                <a:latin typeface="Times New Roman" pitchFamily="18" charset="0"/>
                <a:cs typeface="Times New Roman" pitchFamily="18" charset="0"/>
              </a:rPr>
              <a:t>Baum, A., and A. </a:t>
            </a:r>
            <a:r>
              <a:rPr lang="en-US" dirty="0" err="1">
                <a:latin typeface="Times New Roman" pitchFamily="18" charset="0"/>
                <a:cs typeface="Times New Roman" pitchFamily="18" charset="0"/>
              </a:rPr>
              <a:t>Garcı</a:t>
            </a:r>
            <a:r>
              <a:rPr lang="en-US" dirty="0">
                <a:latin typeface="Times New Roman" pitchFamily="18" charset="0"/>
                <a:cs typeface="Times New Roman" pitchFamily="18" charset="0"/>
              </a:rPr>
              <a:t> ´a-</a:t>
            </a:r>
            <a:r>
              <a:rPr lang="en-US" dirty="0" err="1">
                <a:latin typeface="Times New Roman" pitchFamily="18" charset="0"/>
                <a:cs typeface="Times New Roman" pitchFamily="18" charset="0"/>
              </a:rPr>
              <a:t>Sastre</a:t>
            </a:r>
            <a:r>
              <a:rPr lang="en-US" dirty="0">
                <a:latin typeface="Times New Roman" pitchFamily="18" charset="0"/>
                <a:cs typeface="Times New Roman" pitchFamily="18" charset="0"/>
              </a:rPr>
              <a:t>, 2010: </a:t>
            </a:r>
            <a:r>
              <a:rPr lang="en-US" i="1" dirty="0">
                <a:latin typeface="Times New Roman" pitchFamily="18" charset="0"/>
                <a:cs typeface="Times New Roman" pitchFamily="18" charset="0"/>
              </a:rPr>
              <a:t>Induction of type </a:t>
            </a:r>
            <a:r>
              <a:rPr lang="en-US" i="1" dirty="0" err="1">
                <a:latin typeface="Times New Roman" pitchFamily="18" charset="0"/>
                <a:cs typeface="Times New Roman" pitchFamily="18" charset="0"/>
              </a:rPr>
              <a:t>Iinterferon</a:t>
            </a:r>
            <a:r>
              <a:rPr lang="en-US" i="1" dirty="0">
                <a:latin typeface="Times New Roman" pitchFamily="18" charset="0"/>
                <a:cs typeface="Times New Roman" pitchFamily="18" charset="0"/>
              </a:rPr>
              <a:t> by RNA viruses: </a:t>
            </a:r>
            <a:r>
              <a:rPr lang="en-US" i="1" dirty="0" err="1">
                <a:latin typeface="Times New Roman" pitchFamily="18" charset="0"/>
                <a:cs typeface="Times New Roman" pitchFamily="18" charset="0"/>
              </a:rPr>
              <a:t>cellularreceptors</a:t>
            </a:r>
            <a:r>
              <a:rPr lang="en-US" i="1" dirty="0">
                <a:latin typeface="Times New Roman" pitchFamily="18" charset="0"/>
                <a:cs typeface="Times New Roman" pitchFamily="18" charset="0"/>
              </a:rPr>
              <a:t> and their sub-</a:t>
            </a:r>
            <a:r>
              <a:rPr lang="en-US" i="1" dirty="0" err="1">
                <a:latin typeface="Times New Roman" pitchFamily="18" charset="0"/>
                <a:cs typeface="Times New Roman" pitchFamily="18" charset="0"/>
              </a:rPr>
              <a:t>strates</a:t>
            </a:r>
            <a:r>
              <a:rPr lang="en-US" i="1" dirty="0">
                <a:latin typeface="Times New Roman" pitchFamily="18" charset="0"/>
                <a:cs typeface="Times New Roman" pitchFamily="18" charset="0"/>
              </a:rPr>
              <a:t>. Amino Acid</a:t>
            </a:r>
            <a:r>
              <a:rPr lang="en-US" dirty="0">
                <a:latin typeface="Times New Roman" pitchFamily="18" charset="0"/>
                <a:cs typeface="Times New Roman" pitchFamily="18" charset="0"/>
              </a:rPr>
              <a:t>s 38, 1283–1299.</a:t>
            </a:r>
            <a:endParaRPr lang="fr-FR" dirty="0">
              <a:latin typeface="Times New Roman" pitchFamily="18" charset="0"/>
              <a:cs typeface="Times New Roman" pitchFamily="18" charset="0"/>
            </a:endParaRPr>
          </a:p>
          <a:p>
            <a:pPr algn="just"/>
            <a:r>
              <a:rPr lang="en-US" dirty="0">
                <a:latin typeface="Times New Roman" pitchFamily="18" charset="0"/>
                <a:cs typeface="Times New Roman" pitchFamily="18" charset="0"/>
              </a:rPr>
              <a:t>Baum, A., and A. </a:t>
            </a:r>
            <a:r>
              <a:rPr lang="en-US" dirty="0" err="1">
                <a:latin typeface="Times New Roman" pitchFamily="18" charset="0"/>
                <a:cs typeface="Times New Roman" pitchFamily="18" charset="0"/>
              </a:rPr>
              <a:t>Garcı</a:t>
            </a:r>
            <a:r>
              <a:rPr lang="en-US" dirty="0">
                <a:latin typeface="Times New Roman" pitchFamily="18" charset="0"/>
                <a:cs typeface="Times New Roman" pitchFamily="18" charset="0"/>
              </a:rPr>
              <a:t> ´a-</a:t>
            </a:r>
            <a:r>
              <a:rPr lang="en-US" dirty="0" err="1">
                <a:latin typeface="Times New Roman" pitchFamily="18" charset="0"/>
                <a:cs typeface="Times New Roman" pitchFamily="18" charset="0"/>
              </a:rPr>
              <a:t>Sastre</a:t>
            </a:r>
            <a:r>
              <a:rPr lang="en-US" dirty="0">
                <a:latin typeface="Times New Roman" pitchFamily="18" charset="0"/>
                <a:cs typeface="Times New Roman" pitchFamily="18" charset="0"/>
              </a:rPr>
              <a:t>, 2011</a:t>
            </a:r>
            <a:r>
              <a:rPr lang="en-US" b="1" i="1" dirty="0">
                <a:latin typeface="Times New Roman" pitchFamily="18" charset="0"/>
                <a:cs typeface="Times New Roman" pitchFamily="18" charset="0"/>
              </a:rPr>
              <a:t>: Differential recognition of viral RNA by RIG-</a:t>
            </a:r>
            <a:r>
              <a:rPr lang="en-US" i="1" dirty="0">
                <a:latin typeface="Times New Roman" pitchFamily="18" charset="0"/>
                <a:cs typeface="Times New Roman" pitchFamily="18" charset="0"/>
              </a:rPr>
              <a:t>I. Virulence 2, 166–169.</a:t>
            </a:r>
            <a:endParaRPr lang="fr-FR" dirty="0">
              <a:latin typeface="Times New Roman" pitchFamily="18" charset="0"/>
              <a:cs typeface="Times New Roman" pitchFamily="18" charset="0"/>
            </a:endParaRPr>
          </a:p>
          <a:p>
            <a:pPr algn="just"/>
            <a:r>
              <a:rPr lang="en-US" dirty="0" err="1">
                <a:latin typeface="Times New Roman" pitchFamily="18" charset="0"/>
                <a:cs typeface="Times New Roman" pitchFamily="18" charset="0"/>
              </a:rPr>
              <a:t>Bavari</a:t>
            </a:r>
            <a:r>
              <a:rPr lang="en-US" dirty="0">
                <a:latin typeface="Times New Roman" pitchFamily="18" charset="0"/>
                <a:cs typeface="Times New Roman" pitchFamily="18" charset="0"/>
              </a:rPr>
              <a:t>, S., C. M. </a:t>
            </a:r>
            <a:r>
              <a:rPr lang="en-US" dirty="0" err="1">
                <a:latin typeface="Times New Roman" pitchFamily="18" charset="0"/>
                <a:cs typeface="Times New Roman" pitchFamily="18" charset="0"/>
              </a:rPr>
              <a:t>Bosio</a:t>
            </a:r>
            <a:r>
              <a:rPr lang="en-US" dirty="0">
                <a:latin typeface="Times New Roman" pitchFamily="18" charset="0"/>
                <a:cs typeface="Times New Roman" pitchFamily="18" charset="0"/>
              </a:rPr>
              <a:t>, E. </a:t>
            </a:r>
            <a:r>
              <a:rPr lang="en-US" dirty="0" err="1">
                <a:latin typeface="Times New Roman" pitchFamily="18" charset="0"/>
                <a:cs typeface="Times New Roman" pitchFamily="18" charset="0"/>
              </a:rPr>
              <a:t>Wiegand</a:t>
            </a:r>
            <a:r>
              <a:rPr lang="en-US" dirty="0">
                <a:latin typeface="Times New Roman" pitchFamily="18" charset="0"/>
                <a:cs typeface="Times New Roman" pitchFamily="18" charset="0"/>
              </a:rPr>
              <a:t>, G. </a:t>
            </a:r>
            <a:r>
              <a:rPr lang="en-US" dirty="0" err="1">
                <a:latin typeface="Times New Roman" pitchFamily="18" charset="0"/>
                <a:cs typeface="Times New Roman" pitchFamily="18" charset="0"/>
              </a:rPr>
              <a:t>Ruthel</a:t>
            </a:r>
            <a:r>
              <a:rPr lang="en-US" dirty="0">
                <a:latin typeface="Times New Roman" pitchFamily="18" charset="0"/>
                <a:cs typeface="Times New Roman" pitchFamily="18" charset="0"/>
              </a:rPr>
              <a:t>, A. B. </a:t>
            </a:r>
            <a:r>
              <a:rPr lang="en-US" dirty="0" err="1">
                <a:latin typeface="Times New Roman" pitchFamily="18" charset="0"/>
                <a:cs typeface="Times New Roman" pitchFamily="18" charset="0"/>
              </a:rPr>
              <a:t>Will,T</a:t>
            </a:r>
            <a:r>
              <a:rPr lang="en-US" dirty="0">
                <a:latin typeface="Times New Roman" pitchFamily="18" charset="0"/>
                <a:cs typeface="Times New Roman" pitchFamily="18" charset="0"/>
              </a:rPr>
              <a:t>. W. </a:t>
            </a:r>
            <a:r>
              <a:rPr lang="en-US" dirty="0" err="1">
                <a:latin typeface="Times New Roman" pitchFamily="18" charset="0"/>
                <a:cs typeface="Times New Roman" pitchFamily="18" charset="0"/>
              </a:rPr>
              <a:t>Geisbert</a:t>
            </a:r>
            <a:r>
              <a:rPr lang="en-US" dirty="0">
                <a:latin typeface="Times New Roman" pitchFamily="18" charset="0"/>
                <a:cs typeface="Times New Roman" pitchFamily="18" charset="0"/>
              </a:rPr>
              <a:t>, M. </a:t>
            </a:r>
            <a:r>
              <a:rPr lang="en-US" dirty="0" err="1">
                <a:latin typeface="Times New Roman" pitchFamily="18" charset="0"/>
                <a:cs typeface="Times New Roman" pitchFamily="18" charset="0"/>
              </a:rPr>
              <a:t>Hevey</a:t>
            </a:r>
            <a:r>
              <a:rPr lang="en-US" dirty="0">
                <a:latin typeface="Times New Roman" pitchFamily="18" charset="0"/>
                <a:cs typeface="Times New Roman" pitchFamily="18" charset="0"/>
              </a:rPr>
              <a:t>, C. </a:t>
            </a:r>
            <a:r>
              <a:rPr lang="en-US" dirty="0" err="1">
                <a:latin typeface="Times New Roman" pitchFamily="18" charset="0"/>
                <a:cs typeface="Times New Roman" pitchFamily="18" charset="0"/>
              </a:rPr>
              <a:t>Schmaljohn</a:t>
            </a:r>
            <a:r>
              <a:rPr lang="en-US" dirty="0">
                <a:latin typeface="Times New Roman" pitchFamily="18" charset="0"/>
                <a:cs typeface="Times New Roman" pitchFamily="18" charset="0"/>
              </a:rPr>
              <a:t>, A. </a:t>
            </a:r>
            <a:r>
              <a:rPr lang="en-US" dirty="0" err="1">
                <a:latin typeface="Times New Roman" pitchFamily="18" charset="0"/>
                <a:cs typeface="Times New Roman" pitchFamily="18" charset="0"/>
              </a:rPr>
              <a:t>Schmaljohn,and</a:t>
            </a:r>
            <a:r>
              <a:rPr lang="en-US" dirty="0">
                <a:latin typeface="Times New Roman" pitchFamily="18" charset="0"/>
                <a:cs typeface="Times New Roman" pitchFamily="18" charset="0"/>
              </a:rPr>
              <a:t> M. J. </a:t>
            </a:r>
            <a:r>
              <a:rPr lang="en-US" dirty="0" err="1">
                <a:latin typeface="Times New Roman" pitchFamily="18" charset="0"/>
                <a:cs typeface="Times New Roman" pitchFamily="18" charset="0"/>
              </a:rPr>
              <a:t>Aman</a:t>
            </a:r>
            <a:r>
              <a:rPr lang="en-US" dirty="0">
                <a:latin typeface="Times New Roman" pitchFamily="18" charset="0"/>
                <a:cs typeface="Times New Roman" pitchFamily="18" charset="0"/>
              </a:rPr>
              <a:t>, 2002</a:t>
            </a:r>
            <a:r>
              <a:rPr lang="en-US" i="1" dirty="0">
                <a:latin typeface="Times New Roman" pitchFamily="18" charset="0"/>
                <a:cs typeface="Times New Roman" pitchFamily="18" charset="0"/>
              </a:rPr>
              <a:t>: Lipid raft </a:t>
            </a:r>
            <a:r>
              <a:rPr lang="en-US" i="1" dirty="0" err="1">
                <a:latin typeface="Times New Roman" pitchFamily="18" charset="0"/>
                <a:cs typeface="Times New Roman" pitchFamily="18" charset="0"/>
              </a:rPr>
              <a:t>microdomains</a:t>
            </a:r>
            <a:r>
              <a:rPr lang="en-US" i="1" dirty="0">
                <a:latin typeface="Times New Roman" pitchFamily="18" charset="0"/>
                <a:cs typeface="Times New Roman" pitchFamily="18" charset="0"/>
              </a:rPr>
              <a:t>: a gateway for compartmentalized trafﬁcking of Ebola and </a:t>
            </a:r>
            <a:r>
              <a:rPr lang="en-US" i="1" dirty="0" err="1">
                <a:latin typeface="Times New Roman" pitchFamily="18" charset="0"/>
                <a:cs typeface="Times New Roman" pitchFamily="18" charset="0"/>
              </a:rPr>
              <a:t>Marburgviruses</a:t>
            </a:r>
            <a:r>
              <a:rPr lang="en-US" dirty="0">
                <a:latin typeface="Times New Roman" pitchFamily="18" charset="0"/>
                <a:cs typeface="Times New Roman" pitchFamily="18" charset="0"/>
              </a:rPr>
              <a:t>. J. Exp. Med. 195, 593–602.</a:t>
            </a:r>
            <a:endParaRPr lang="fr-FR" dirty="0">
              <a:latin typeface="Times New Roman" pitchFamily="18" charset="0"/>
              <a:cs typeface="Times New Roman" pitchFamily="18" charset="0"/>
            </a:endParaRPr>
          </a:p>
          <a:p>
            <a:pPr algn="just"/>
            <a:r>
              <a:rPr lang="en-US" dirty="0">
                <a:latin typeface="Times New Roman" pitchFamily="18" charset="0"/>
                <a:cs typeface="Times New Roman" pitchFamily="18" charset="0"/>
              </a:rPr>
              <a:t>Bray, M., 2001: </a:t>
            </a:r>
            <a:r>
              <a:rPr lang="en-US" i="1" dirty="0">
                <a:latin typeface="Times New Roman" pitchFamily="18" charset="0"/>
                <a:cs typeface="Times New Roman" pitchFamily="18" charset="0"/>
              </a:rPr>
              <a:t>The role of the Type I interferon response in the resistance of mice to ﬁlovirus infection</a:t>
            </a:r>
            <a:r>
              <a:rPr lang="en-US" dirty="0">
                <a:latin typeface="Times New Roman" pitchFamily="18" charset="0"/>
                <a:cs typeface="Times New Roman" pitchFamily="18" charset="0"/>
              </a:rPr>
              <a:t>. J. Gen. </a:t>
            </a:r>
            <a:r>
              <a:rPr lang="en-US" dirty="0" err="1">
                <a:latin typeface="Times New Roman" pitchFamily="18" charset="0"/>
                <a:cs typeface="Times New Roman" pitchFamily="18" charset="0"/>
              </a:rPr>
              <a:t>Virol</a:t>
            </a:r>
            <a:r>
              <a:rPr lang="en-US" dirty="0">
                <a:latin typeface="Times New Roman" pitchFamily="18" charset="0"/>
                <a:cs typeface="Times New Roman" pitchFamily="18" charset="0"/>
              </a:rPr>
              <a:t>. 82,1365–1373.</a:t>
            </a:r>
            <a:endParaRPr lang="fr-FR" dirty="0">
              <a:latin typeface="Times New Roman" pitchFamily="18" charset="0"/>
              <a:cs typeface="Times New Roman" pitchFamily="18" charset="0"/>
            </a:endParaRPr>
          </a:p>
          <a:p>
            <a:pPr algn="just"/>
            <a:r>
              <a:rPr lang="en-US" dirty="0">
                <a:latin typeface="Times New Roman" pitchFamily="18" charset="0"/>
                <a:cs typeface="Times New Roman" pitchFamily="18" charset="0"/>
              </a:rPr>
              <a:t>Bray, M., K. Davis, T. </a:t>
            </a:r>
            <a:r>
              <a:rPr lang="en-US" dirty="0" err="1">
                <a:latin typeface="Times New Roman" pitchFamily="18" charset="0"/>
                <a:cs typeface="Times New Roman" pitchFamily="18" charset="0"/>
              </a:rPr>
              <a:t>Geisbert</a:t>
            </a:r>
            <a:r>
              <a:rPr lang="en-US" dirty="0">
                <a:latin typeface="Times New Roman" pitchFamily="18" charset="0"/>
                <a:cs typeface="Times New Roman" pitchFamily="18" charset="0"/>
              </a:rPr>
              <a:t>, C. </a:t>
            </a:r>
            <a:r>
              <a:rPr lang="en-US" dirty="0" err="1">
                <a:latin typeface="Times New Roman" pitchFamily="18" charset="0"/>
                <a:cs typeface="Times New Roman" pitchFamily="18" charset="0"/>
              </a:rPr>
              <a:t>Schmaljohn</a:t>
            </a:r>
            <a:r>
              <a:rPr lang="en-US" dirty="0">
                <a:latin typeface="Times New Roman" pitchFamily="18" charset="0"/>
                <a:cs typeface="Times New Roman" pitchFamily="18" charset="0"/>
              </a:rPr>
              <a:t>, and J. Huggins,1998: </a:t>
            </a:r>
            <a:r>
              <a:rPr lang="en-US" i="1" dirty="0">
                <a:latin typeface="Times New Roman" pitchFamily="18" charset="0"/>
                <a:cs typeface="Times New Roman" pitchFamily="18" charset="0"/>
              </a:rPr>
              <a:t>A mouse model for evaluation of prophylaxis and therapy of Ebola hemorrhagic fever. </a:t>
            </a:r>
            <a:r>
              <a:rPr lang="en-US" dirty="0">
                <a:latin typeface="Times New Roman" pitchFamily="18" charset="0"/>
                <a:cs typeface="Times New Roman" pitchFamily="18" charset="0"/>
              </a:rPr>
              <a:t>J. Infect. Dis. 178,651–661.</a:t>
            </a:r>
            <a:endParaRPr lang="fr-FR" dirty="0">
              <a:latin typeface="Times New Roman" pitchFamily="18" charset="0"/>
              <a:cs typeface="Times New Roman" pitchFamily="18" charset="0"/>
            </a:endParaRPr>
          </a:p>
          <a:p>
            <a:pPr algn="just"/>
            <a:endParaRPr lang="fr-FR" dirty="0"/>
          </a:p>
        </p:txBody>
      </p:sp>
    </p:spTree>
    <p:extLst>
      <p:ext uri="{BB962C8B-B14F-4D97-AF65-F5344CB8AC3E}">
        <p14:creationId xmlns:p14="http://schemas.microsoft.com/office/powerpoint/2010/main" val="68193903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fontScale="92500" lnSpcReduction="20000"/>
          </a:bodyPr>
          <a:lstStyle/>
          <a:p>
            <a:pPr algn="just"/>
            <a:r>
              <a:rPr lang="en-US" dirty="0">
                <a:latin typeface="Times New Roman" pitchFamily="18" charset="0"/>
                <a:cs typeface="Times New Roman" pitchFamily="18" charset="0"/>
              </a:rPr>
              <a:t>Ca ´</a:t>
            </a:r>
            <a:r>
              <a:rPr lang="en-US" dirty="0" err="1">
                <a:latin typeface="Times New Roman" pitchFamily="18" charset="0"/>
                <a:cs typeface="Times New Roman" pitchFamily="18" charset="0"/>
              </a:rPr>
              <a:t>rdenas</a:t>
            </a:r>
            <a:r>
              <a:rPr lang="en-US" dirty="0">
                <a:latin typeface="Times New Roman" pitchFamily="18" charset="0"/>
                <a:cs typeface="Times New Roman" pitchFamily="18" charset="0"/>
              </a:rPr>
              <a:t>, W. B., Y. M. Loo, M. Gale Jr, A. L. Hartman, C. </a:t>
            </a:r>
            <a:r>
              <a:rPr lang="en-US" dirty="0" err="1">
                <a:latin typeface="Times New Roman" pitchFamily="18" charset="0"/>
                <a:cs typeface="Times New Roman" pitchFamily="18" charset="0"/>
              </a:rPr>
              <a:t>R.Kimberlin</a:t>
            </a:r>
            <a:r>
              <a:rPr lang="en-US" dirty="0">
                <a:latin typeface="Times New Roman" pitchFamily="18" charset="0"/>
                <a:cs typeface="Times New Roman" pitchFamily="18" charset="0"/>
              </a:rPr>
              <a:t>, L. Martı ´</a:t>
            </a:r>
            <a:r>
              <a:rPr lang="en-US" dirty="0" err="1">
                <a:latin typeface="Times New Roman" pitchFamily="18" charset="0"/>
                <a:cs typeface="Times New Roman" pitchFamily="18" charset="0"/>
              </a:rPr>
              <a:t>nez-Sobrido</a:t>
            </a:r>
            <a:r>
              <a:rPr lang="en-US" dirty="0">
                <a:latin typeface="Times New Roman" pitchFamily="18" charset="0"/>
                <a:cs typeface="Times New Roman" pitchFamily="18" charset="0"/>
              </a:rPr>
              <a:t>, E. O. </a:t>
            </a:r>
            <a:r>
              <a:rPr lang="en-US" dirty="0" err="1">
                <a:latin typeface="Times New Roman" pitchFamily="18" charset="0"/>
                <a:cs typeface="Times New Roman" pitchFamily="18" charset="0"/>
              </a:rPr>
              <a:t>Saphire</a:t>
            </a:r>
            <a:r>
              <a:rPr lang="en-US" dirty="0">
                <a:latin typeface="Times New Roman" pitchFamily="18" charset="0"/>
                <a:cs typeface="Times New Roman" pitchFamily="18" charset="0"/>
              </a:rPr>
              <a:t>, and C. </a:t>
            </a:r>
            <a:r>
              <a:rPr lang="en-US" dirty="0" err="1">
                <a:latin typeface="Times New Roman" pitchFamily="18" charset="0"/>
                <a:cs typeface="Times New Roman" pitchFamily="18" charset="0"/>
              </a:rPr>
              <a:t>F.Basler</a:t>
            </a:r>
            <a:r>
              <a:rPr lang="en-US" dirty="0">
                <a:latin typeface="Times New Roman" pitchFamily="18" charset="0"/>
                <a:cs typeface="Times New Roman" pitchFamily="18" charset="0"/>
              </a:rPr>
              <a:t>, 2006: </a:t>
            </a:r>
            <a:r>
              <a:rPr lang="en-US" i="1" dirty="0">
                <a:latin typeface="Times New Roman" pitchFamily="18" charset="0"/>
                <a:cs typeface="Times New Roman" pitchFamily="18" charset="0"/>
              </a:rPr>
              <a:t>Ebola virus VP35 protein binds double-stranded RNA and inhibits alpha/beta interferon </a:t>
            </a:r>
            <a:r>
              <a:rPr lang="en-US" i="1" dirty="0" err="1">
                <a:latin typeface="Times New Roman" pitchFamily="18" charset="0"/>
                <a:cs typeface="Times New Roman" pitchFamily="18" charset="0"/>
              </a:rPr>
              <a:t>productioninduced</a:t>
            </a:r>
            <a:r>
              <a:rPr lang="en-US" i="1" dirty="0">
                <a:latin typeface="Times New Roman" pitchFamily="18" charset="0"/>
                <a:cs typeface="Times New Roman" pitchFamily="18" charset="0"/>
              </a:rPr>
              <a:t> by RIG-I signaling</a:t>
            </a:r>
            <a:r>
              <a:rPr lang="en-US" dirty="0">
                <a:latin typeface="Times New Roman" pitchFamily="18" charset="0"/>
                <a:cs typeface="Times New Roman" pitchFamily="18" charset="0"/>
              </a:rPr>
              <a:t>. J. </a:t>
            </a:r>
            <a:r>
              <a:rPr lang="en-US" dirty="0" err="1">
                <a:latin typeface="Times New Roman" pitchFamily="18" charset="0"/>
                <a:cs typeface="Times New Roman" pitchFamily="18" charset="0"/>
              </a:rPr>
              <a:t>Virol</a:t>
            </a:r>
            <a:r>
              <a:rPr lang="en-US" dirty="0">
                <a:latin typeface="Times New Roman" pitchFamily="18" charset="0"/>
                <a:cs typeface="Times New Roman" pitchFamily="18" charset="0"/>
              </a:rPr>
              <a:t>. 80, 5168–5178.</a:t>
            </a:r>
            <a:endParaRPr lang="fr-FR" dirty="0">
              <a:latin typeface="Times New Roman" pitchFamily="18" charset="0"/>
              <a:cs typeface="Times New Roman" pitchFamily="18" charset="0"/>
            </a:endParaRPr>
          </a:p>
          <a:p>
            <a:pPr algn="just"/>
            <a:r>
              <a:rPr lang="en-US" dirty="0">
                <a:latin typeface="Times New Roman" pitchFamily="18" charset="0"/>
                <a:cs typeface="Times New Roman" pitchFamily="18" charset="0"/>
              </a:rPr>
              <a:t>Cen, S., Z. G. Peng, X. Y. Li, Z. R. Li, J. Ma, Y. M. Wang, </a:t>
            </a:r>
            <a:r>
              <a:rPr lang="en-US" dirty="0" err="1">
                <a:latin typeface="Times New Roman" pitchFamily="18" charset="0"/>
                <a:cs typeface="Times New Roman" pitchFamily="18" charset="0"/>
              </a:rPr>
              <a:t>B.Fan</a:t>
            </a:r>
            <a:r>
              <a:rPr lang="en-US" dirty="0">
                <a:latin typeface="Times New Roman" pitchFamily="18" charset="0"/>
                <a:cs typeface="Times New Roman" pitchFamily="18" charset="0"/>
              </a:rPr>
              <a:t>, X. F. You, Y. P. Wang, F. Liu, R. G. Shao, L. X. </a:t>
            </a:r>
            <a:r>
              <a:rPr lang="en-US" dirty="0" err="1">
                <a:latin typeface="Times New Roman" pitchFamily="18" charset="0"/>
                <a:cs typeface="Times New Roman" pitchFamily="18" charset="0"/>
              </a:rPr>
              <a:t>Zhao,L</a:t>
            </a:r>
            <a:r>
              <a:rPr lang="en-US" dirty="0">
                <a:latin typeface="Times New Roman" pitchFamily="18" charset="0"/>
                <a:cs typeface="Times New Roman" pitchFamily="18" charset="0"/>
              </a:rPr>
              <a:t>. Yu, and J. D. Jiang, 2010</a:t>
            </a:r>
            <a:r>
              <a:rPr lang="en-US" i="1" dirty="0">
                <a:latin typeface="Times New Roman" pitchFamily="18" charset="0"/>
                <a:cs typeface="Times New Roman" pitchFamily="18" charset="0"/>
              </a:rPr>
              <a:t>: Small molecular compounds inhibit HIV-1 replication through speciﬁcally stabilizingAPOBEC3G. </a:t>
            </a:r>
            <a:r>
              <a:rPr lang="en-US" dirty="0">
                <a:latin typeface="Times New Roman" pitchFamily="18" charset="0"/>
                <a:cs typeface="Times New Roman" pitchFamily="18" charset="0"/>
              </a:rPr>
              <a:t>J. Biol. Chem. 285, 16546–16552.</a:t>
            </a:r>
            <a:endParaRPr lang="fr-FR" dirty="0">
              <a:latin typeface="Times New Roman" pitchFamily="18" charset="0"/>
              <a:cs typeface="Times New Roman" pitchFamily="18" charset="0"/>
            </a:endParaRPr>
          </a:p>
          <a:p>
            <a:pPr algn="just"/>
            <a:r>
              <a:rPr lang="en-US" dirty="0">
                <a:latin typeface="Times New Roman" pitchFamily="18" charset="0"/>
                <a:cs typeface="Times New Roman" pitchFamily="18" charset="0"/>
              </a:rPr>
              <a:t>Chamberlain ND, Kim SJ, Vila OM, </a:t>
            </a:r>
            <a:r>
              <a:rPr lang="en-US" dirty="0" err="1">
                <a:latin typeface="Times New Roman" pitchFamily="18" charset="0"/>
                <a:cs typeface="Times New Roman" pitchFamily="18" charset="0"/>
              </a:rPr>
              <a:t>Volin</a:t>
            </a:r>
            <a:r>
              <a:rPr lang="en-US" dirty="0">
                <a:latin typeface="Times New Roman" pitchFamily="18" charset="0"/>
                <a:cs typeface="Times New Roman" pitchFamily="18" charset="0"/>
              </a:rPr>
              <a:t> MV, </a:t>
            </a:r>
            <a:r>
              <a:rPr lang="en-US" dirty="0" err="1">
                <a:latin typeface="Times New Roman" pitchFamily="18" charset="0"/>
                <a:cs typeface="Times New Roman" pitchFamily="18" charset="0"/>
              </a:rPr>
              <a:t>Volkov</a:t>
            </a:r>
            <a:r>
              <a:rPr lang="en-US" dirty="0">
                <a:latin typeface="Times New Roman" pitchFamily="18" charset="0"/>
                <a:cs typeface="Times New Roman" pitchFamily="18" charset="0"/>
              </a:rPr>
              <a:t> S, Pope RM, </a:t>
            </a:r>
            <a:r>
              <a:rPr lang="en-US" dirty="0" err="1">
                <a:latin typeface="Times New Roman" pitchFamily="18" charset="0"/>
                <a:cs typeface="Times New Roman" pitchFamily="18" charset="0"/>
              </a:rPr>
              <a:t>Arami</a:t>
            </a:r>
            <a:r>
              <a:rPr lang="en-US" dirty="0">
                <a:latin typeface="Times New Roman" pitchFamily="18" charset="0"/>
                <a:cs typeface="Times New Roman" pitchFamily="18" charset="0"/>
              </a:rPr>
              <a:t> S, </a:t>
            </a:r>
            <a:r>
              <a:rPr lang="en-US" dirty="0" err="1">
                <a:latin typeface="Times New Roman" pitchFamily="18" charset="0"/>
                <a:cs typeface="Times New Roman" pitchFamily="18" charset="0"/>
              </a:rPr>
              <a:t>Mandelin</a:t>
            </a:r>
            <a:r>
              <a:rPr lang="en-US" dirty="0">
                <a:latin typeface="Times New Roman" pitchFamily="18" charset="0"/>
                <a:cs typeface="Times New Roman" pitchFamily="18" charset="0"/>
              </a:rPr>
              <a:t> AM 2nd, </a:t>
            </a:r>
            <a:r>
              <a:rPr lang="en-US" dirty="0" err="1">
                <a:latin typeface="Times New Roman" pitchFamily="18" charset="0"/>
                <a:cs typeface="Times New Roman" pitchFamily="18" charset="0"/>
              </a:rPr>
              <a:t>Shahrara</a:t>
            </a:r>
            <a:r>
              <a:rPr lang="en-US" dirty="0">
                <a:latin typeface="Times New Roman" pitchFamily="18" charset="0"/>
                <a:cs typeface="Times New Roman" pitchFamily="18" charset="0"/>
              </a:rPr>
              <a:t> S. 2013 </a:t>
            </a:r>
            <a:r>
              <a:rPr lang="en-US" i="1" u="sng" dirty="0">
                <a:latin typeface="Times New Roman" pitchFamily="18" charset="0"/>
                <a:cs typeface="Times New Roman" pitchFamily="18" charset="0"/>
                <a:hlinkClick r:id="rId2"/>
              </a:rPr>
              <a:t>Ligation of TLR7 by rheumatoid arthritis synovial fluid single strand RNA induces transcription of TNF</a:t>
            </a:r>
            <a:r>
              <a:rPr lang="fr-FR" i="1" u="sng" dirty="0">
                <a:latin typeface="Times New Roman" pitchFamily="18" charset="0"/>
                <a:cs typeface="Times New Roman" pitchFamily="18" charset="0"/>
                <a:hlinkClick r:id="rId2"/>
              </a:rPr>
              <a:t>α</a:t>
            </a:r>
            <a:r>
              <a:rPr lang="en-US" i="1" u="sng" dirty="0">
                <a:latin typeface="Times New Roman" pitchFamily="18" charset="0"/>
                <a:cs typeface="Times New Roman" pitchFamily="18" charset="0"/>
                <a:hlinkClick r:id="rId2"/>
              </a:rPr>
              <a:t> in monocytes</a:t>
            </a:r>
            <a:r>
              <a:rPr lang="en-US" u="sng" dirty="0">
                <a:latin typeface="Times New Roman" pitchFamily="18" charset="0"/>
                <a:cs typeface="Times New Roman" pitchFamily="18" charset="0"/>
                <a:hlinkClick r:id="rId2"/>
              </a:rPr>
              <a:t>.</a:t>
            </a:r>
            <a:r>
              <a:rPr lang="en-US" dirty="0">
                <a:latin typeface="Times New Roman" pitchFamily="18" charset="0"/>
                <a:cs typeface="Times New Roman" pitchFamily="18" charset="0"/>
              </a:rPr>
              <a:t> - Ann Rheum Dis., 72(3):418-26</a:t>
            </a:r>
            <a:endParaRPr lang="fr-FR" dirty="0"/>
          </a:p>
        </p:txBody>
      </p:sp>
    </p:spTree>
    <p:extLst>
      <p:ext uri="{BB962C8B-B14F-4D97-AF65-F5344CB8AC3E}">
        <p14:creationId xmlns:p14="http://schemas.microsoft.com/office/powerpoint/2010/main" val="22905317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4" name="Espace réservé du contenu 2"/>
          <p:cNvSpPr>
            <a:spLocks noGrp="1"/>
          </p:cNvSpPr>
          <p:nvPr>
            <p:ph sz="quarter" idx="1"/>
          </p:nvPr>
        </p:nvSpPr>
        <p:spPr/>
        <p:txBody>
          <a:bodyPr>
            <a:normAutofit fontScale="55000" lnSpcReduction="20000"/>
          </a:bodyPr>
          <a:lstStyle/>
          <a:p>
            <a:pPr algn="just"/>
            <a:endParaRPr lang="en-US" dirty="0" smtClean="0">
              <a:latin typeface="Times New Roman" pitchFamily="18" charset="0"/>
              <a:cs typeface="Times New Roman" pitchFamily="18" charset="0"/>
            </a:endParaRPr>
          </a:p>
          <a:p>
            <a:pPr algn="just"/>
            <a:r>
              <a:rPr lang="en-US" dirty="0" err="1" smtClean="0">
                <a:latin typeface="Times New Roman" pitchFamily="18" charset="0"/>
                <a:cs typeface="Times New Roman" pitchFamily="18" charset="0"/>
              </a:rPr>
              <a:t>Chandran</a:t>
            </a:r>
            <a:r>
              <a:rPr lang="en-US" dirty="0">
                <a:latin typeface="Times New Roman" pitchFamily="18" charset="0"/>
                <a:cs typeface="Times New Roman" pitchFamily="18" charset="0"/>
              </a:rPr>
              <a:t>, K., N. J. Sullivan, U. </a:t>
            </a:r>
            <a:r>
              <a:rPr lang="en-US" dirty="0" err="1">
                <a:latin typeface="Times New Roman" pitchFamily="18" charset="0"/>
                <a:cs typeface="Times New Roman" pitchFamily="18" charset="0"/>
              </a:rPr>
              <a:t>Felbor</a:t>
            </a:r>
            <a:r>
              <a:rPr lang="en-US" dirty="0">
                <a:latin typeface="Times New Roman" pitchFamily="18" charset="0"/>
                <a:cs typeface="Times New Roman" pitchFamily="18" charset="0"/>
              </a:rPr>
              <a:t>, S. P. Whelan, and J.M. Cunningham, 2005: </a:t>
            </a:r>
            <a:r>
              <a:rPr lang="en-US" i="1" dirty="0" err="1">
                <a:latin typeface="Times New Roman" pitchFamily="18" charset="0"/>
                <a:cs typeface="Times New Roman" pitchFamily="18" charset="0"/>
              </a:rPr>
              <a:t>Endosomal</a:t>
            </a:r>
            <a:r>
              <a:rPr lang="en-US" i="1" dirty="0">
                <a:latin typeface="Times New Roman" pitchFamily="18" charset="0"/>
                <a:cs typeface="Times New Roman" pitchFamily="18" charset="0"/>
              </a:rPr>
              <a:t> proteolysis of the </a:t>
            </a:r>
            <a:r>
              <a:rPr lang="en-US" i="1" dirty="0" err="1">
                <a:latin typeface="Times New Roman" pitchFamily="18" charset="0"/>
                <a:cs typeface="Times New Roman" pitchFamily="18" charset="0"/>
              </a:rPr>
              <a:t>Ebolavirus</a:t>
            </a:r>
            <a:r>
              <a:rPr lang="en-US" i="1" dirty="0">
                <a:latin typeface="Times New Roman" pitchFamily="18" charset="0"/>
                <a:cs typeface="Times New Roman" pitchFamily="18" charset="0"/>
              </a:rPr>
              <a:t> glycoprotein is necessary for infection.</a:t>
            </a:r>
            <a:r>
              <a:rPr lang="en-US" dirty="0">
                <a:latin typeface="Times New Roman" pitchFamily="18" charset="0"/>
                <a:cs typeface="Times New Roman" pitchFamily="18" charset="0"/>
              </a:rPr>
              <a:t> Science 308,1643–1645.</a:t>
            </a:r>
            <a:endParaRPr lang="fr-FR" dirty="0">
              <a:latin typeface="Times New Roman" pitchFamily="18" charset="0"/>
              <a:cs typeface="Times New Roman" pitchFamily="18" charset="0"/>
            </a:endParaRPr>
          </a:p>
          <a:p>
            <a:pPr algn="just"/>
            <a:r>
              <a:rPr lang="en-US" dirty="0">
                <a:latin typeface="Times New Roman" pitchFamily="18" charset="0"/>
                <a:cs typeface="Times New Roman" pitchFamily="18" charset="0"/>
              </a:rPr>
              <a:t>Chang, T. H., T. Kubota, M. Matsuoka, S. Jones, S. B. </a:t>
            </a:r>
            <a:r>
              <a:rPr lang="en-US" dirty="0" err="1">
                <a:latin typeface="Times New Roman" pitchFamily="18" charset="0"/>
                <a:cs typeface="Times New Roman" pitchFamily="18" charset="0"/>
              </a:rPr>
              <a:t>Bradfute,M</a:t>
            </a:r>
            <a:r>
              <a:rPr lang="en-US" dirty="0">
                <a:latin typeface="Times New Roman" pitchFamily="18" charset="0"/>
                <a:cs typeface="Times New Roman" pitchFamily="18" charset="0"/>
              </a:rPr>
              <a:t>. Bray, and K. </a:t>
            </a:r>
            <a:r>
              <a:rPr lang="en-US" dirty="0" err="1">
                <a:latin typeface="Times New Roman" pitchFamily="18" charset="0"/>
                <a:cs typeface="Times New Roman" pitchFamily="18" charset="0"/>
              </a:rPr>
              <a:t>Ozato</a:t>
            </a:r>
            <a:r>
              <a:rPr lang="en-US" dirty="0">
                <a:latin typeface="Times New Roman" pitchFamily="18" charset="0"/>
                <a:cs typeface="Times New Roman" pitchFamily="18" charset="0"/>
              </a:rPr>
              <a:t>, 2009</a:t>
            </a:r>
            <a:r>
              <a:rPr lang="en-US" i="1" dirty="0">
                <a:latin typeface="Times New Roman" pitchFamily="18" charset="0"/>
                <a:cs typeface="Times New Roman" pitchFamily="18" charset="0"/>
              </a:rPr>
              <a:t>: Ebola Zaire virus blocks type I interferon production by exploiting the host SUMO modiﬁcation machinery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PLoS</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Pathog</a:t>
            </a:r>
            <a:r>
              <a:rPr lang="en-US" dirty="0">
                <a:latin typeface="Times New Roman" pitchFamily="18" charset="0"/>
                <a:cs typeface="Times New Roman" pitchFamily="18" charset="0"/>
              </a:rPr>
              <a:t>. 5, e1000493.</a:t>
            </a:r>
            <a:endParaRPr lang="fr-FR" dirty="0">
              <a:latin typeface="Times New Roman" pitchFamily="18" charset="0"/>
              <a:cs typeface="Times New Roman" pitchFamily="18" charset="0"/>
            </a:endParaRPr>
          </a:p>
          <a:p>
            <a:pPr algn="just"/>
            <a:r>
              <a:rPr lang="en-US" dirty="0">
                <a:latin typeface="Times New Roman" pitchFamily="18" charset="0"/>
                <a:cs typeface="Times New Roman" pitchFamily="18" charset="0"/>
              </a:rPr>
              <a:t>Co </a:t>
            </a:r>
            <a:r>
              <a:rPr lang="en-US" dirty="0" err="1">
                <a:latin typeface="Times New Roman" pitchFamily="18" charset="0"/>
                <a:cs typeface="Times New Roman" pitchFamily="18" charset="0"/>
              </a:rPr>
              <a:t>te</a:t>
            </a:r>
            <a:r>
              <a:rPr lang="en-US" dirty="0">
                <a:latin typeface="Times New Roman" pitchFamily="18" charset="0"/>
                <a:cs typeface="Times New Roman" pitchFamily="18" charset="0"/>
              </a:rPr>
              <a:t> ´ , M., J. </a:t>
            </a:r>
            <a:r>
              <a:rPr lang="en-US" dirty="0" err="1">
                <a:latin typeface="Times New Roman" pitchFamily="18" charset="0"/>
                <a:cs typeface="Times New Roman" pitchFamily="18" charset="0"/>
              </a:rPr>
              <a:t>Misasi</a:t>
            </a:r>
            <a:r>
              <a:rPr lang="en-US" dirty="0">
                <a:latin typeface="Times New Roman" pitchFamily="18" charset="0"/>
                <a:cs typeface="Times New Roman" pitchFamily="18" charset="0"/>
              </a:rPr>
              <a:t>, T. </a:t>
            </a:r>
            <a:r>
              <a:rPr lang="en-US" dirty="0" err="1">
                <a:latin typeface="Times New Roman" pitchFamily="18" charset="0"/>
                <a:cs typeface="Times New Roman" pitchFamily="18" charset="0"/>
              </a:rPr>
              <a:t>Ren</a:t>
            </a:r>
            <a:r>
              <a:rPr lang="en-US" dirty="0">
                <a:latin typeface="Times New Roman" pitchFamily="18" charset="0"/>
                <a:cs typeface="Times New Roman" pitchFamily="18" charset="0"/>
              </a:rPr>
              <a:t>, A. </a:t>
            </a:r>
            <a:r>
              <a:rPr lang="en-US" dirty="0" err="1">
                <a:latin typeface="Times New Roman" pitchFamily="18" charset="0"/>
                <a:cs typeface="Times New Roman" pitchFamily="18" charset="0"/>
              </a:rPr>
              <a:t>Bruchez</a:t>
            </a:r>
            <a:r>
              <a:rPr lang="en-US" dirty="0">
                <a:latin typeface="Times New Roman" pitchFamily="18" charset="0"/>
                <a:cs typeface="Times New Roman" pitchFamily="18" charset="0"/>
              </a:rPr>
              <a:t>, K. Lee, C. M. </a:t>
            </a:r>
            <a:r>
              <a:rPr lang="en-US" dirty="0" err="1">
                <a:latin typeface="Times New Roman" pitchFamily="18" charset="0"/>
                <a:cs typeface="Times New Roman" pitchFamily="18" charset="0"/>
              </a:rPr>
              <a:t>Filone,L</a:t>
            </a:r>
            <a:r>
              <a:rPr lang="en-US" dirty="0">
                <a:latin typeface="Times New Roman" pitchFamily="18" charset="0"/>
                <a:cs typeface="Times New Roman" pitchFamily="18" charset="0"/>
              </a:rPr>
              <a:t>. Hensley, Q. Li, D. </a:t>
            </a:r>
            <a:r>
              <a:rPr lang="en-US" dirty="0" err="1">
                <a:latin typeface="Times New Roman" pitchFamily="18" charset="0"/>
                <a:cs typeface="Times New Roman" pitchFamily="18" charset="0"/>
              </a:rPr>
              <a:t>Ory</a:t>
            </a:r>
            <a:r>
              <a:rPr lang="en-US" dirty="0">
                <a:latin typeface="Times New Roman" pitchFamily="18" charset="0"/>
                <a:cs typeface="Times New Roman" pitchFamily="18" charset="0"/>
              </a:rPr>
              <a:t>, K. </a:t>
            </a:r>
            <a:r>
              <a:rPr lang="en-US" dirty="0" err="1">
                <a:latin typeface="Times New Roman" pitchFamily="18" charset="0"/>
                <a:cs typeface="Times New Roman" pitchFamily="18" charset="0"/>
              </a:rPr>
              <a:t>Chandran</a:t>
            </a:r>
            <a:r>
              <a:rPr lang="en-US" dirty="0">
                <a:latin typeface="Times New Roman" pitchFamily="18" charset="0"/>
                <a:cs typeface="Times New Roman" pitchFamily="18" charset="0"/>
              </a:rPr>
              <a:t>, and J. Cunningham,2011: </a:t>
            </a:r>
            <a:r>
              <a:rPr lang="en-US" i="1" dirty="0">
                <a:latin typeface="Times New Roman" pitchFamily="18" charset="0"/>
                <a:cs typeface="Times New Roman" pitchFamily="18" charset="0"/>
              </a:rPr>
              <a:t>Small molecule inhibitors reveal </a:t>
            </a:r>
            <a:r>
              <a:rPr lang="en-US" i="1" dirty="0" err="1">
                <a:latin typeface="Times New Roman" pitchFamily="18" charset="0"/>
                <a:cs typeface="Times New Roman" pitchFamily="18" charset="0"/>
              </a:rPr>
              <a:t>Niemann</a:t>
            </a:r>
            <a:r>
              <a:rPr lang="en-US" i="1" dirty="0">
                <a:latin typeface="Times New Roman" pitchFamily="18" charset="0"/>
                <a:cs typeface="Times New Roman" pitchFamily="18" charset="0"/>
              </a:rPr>
              <a:t>-Pick C1 </a:t>
            </a:r>
            <a:r>
              <a:rPr lang="en-US" i="1" dirty="0" err="1">
                <a:latin typeface="Times New Roman" pitchFamily="18" charset="0"/>
                <a:cs typeface="Times New Roman" pitchFamily="18" charset="0"/>
              </a:rPr>
              <a:t>isessential</a:t>
            </a:r>
            <a:r>
              <a:rPr lang="en-US" i="1" dirty="0">
                <a:latin typeface="Times New Roman" pitchFamily="18" charset="0"/>
                <a:cs typeface="Times New Roman" pitchFamily="18" charset="0"/>
              </a:rPr>
              <a:t> for Ebola virus infection. </a:t>
            </a:r>
            <a:r>
              <a:rPr lang="en-US" dirty="0">
                <a:latin typeface="Times New Roman" pitchFamily="18" charset="0"/>
                <a:cs typeface="Times New Roman" pitchFamily="18" charset="0"/>
              </a:rPr>
              <a:t>Nature 477, 344–348.</a:t>
            </a:r>
            <a:endParaRPr lang="fr-FR" dirty="0">
              <a:latin typeface="Times New Roman" pitchFamily="18" charset="0"/>
              <a:cs typeface="Times New Roman" pitchFamily="18" charset="0"/>
            </a:endParaRPr>
          </a:p>
          <a:p>
            <a:pPr algn="just"/>
            <a:r>
              <a:rPr lang="en-US" dirty="0">
                <a:latin typeface="Times New Roman" pitchFamily="18" charset="0"/>
                <a:cs typeface="Times New Roman" pitchFamily="18" charset="0"/>
              </a:rPr>
              <a:t>. DIEZ, R.A., PERDEREAU, B., and FALCOFF, E.  (1987). From </a:t>
            </a:r>
            <a:r>
              <a:rPr lang="en-US" i="1" dirty="0">
                <a:latin typeface="Times New Roman" pitchFamily="18" charset="0"/>
                <a:cs typeface="Times New Roman" pitchFamily="18" charset="0"/>
              </a:rPr>
              <a:t>old results to new perspectives:  a  look  at  interferon’s  fate  in  the body.</a:t>
            </a:r>
            <a:r>
              <a:rPr lang="en-US" dirty="0">
                <a:latin typeface="Times New Roman" pitchFamily="18" charset="0"/>
                <a:cs typeface="Times New Roman" pitchFamily="18" charset="0"/>
              </a:rPr>
              <a:t>  J. Interferon Res. 7, 553–557.</a:t>
            </a:r>
            <a:endParaRPr lang="fr-FR" dirty="0">
              <a:latin typeface="Times New Roman" pitchFamily="18" charset="0"/>
              <a:cs typeface="Times New Roman" pitchFamily="18" charset="0"/>
            </a:endParaRPr>
          </a:p>
          <a:p>
            <a:pPr algn="just"/>
            <a:r>
              <a:rPr lang="en-US" dirty="0" err="1">
                <a:latin typeface="Times New Roman" pitchFamily="18" charset="0"/>
                <a:cs typeface="Times New Roman" pitchFamily="18" charset="0"/>
              </a:rPr>
              <a:t>Dolnik</a:t>
            </a:r>
            <a:r>
              <a:rPr lang="en-US" dirty="0">
                <a:latin typeface="Times New Roman" pitchFamily="18" charset="0"/>
                <a:cs typeface="Times New Roman" pitchFamily="18" charset="0"/>
              </a:rPr>
              <a:t>, O., L. </a:t>
            </a:r>
            <a:r>
              <a:rPr lang="en-US" dirty="0" err="1">
                <a:latin typeface="Times New Roman" pitchFamily="18" charset="0"/>
                <a:cs typeface="Times New Roman" pitchFamily="18" charset="0"/>
              </a:rPr>
              <a:t>Kolesnikova</a:t>
            </a:r>
            <a:r>
              <a:rPr lang="en-US" dirty="0">
                <a:latin typeface="Times New Roman" pitchFamily="18" charset="0"/>
                <a:cs typeface="Times New Roman" pitchFamily="18" charset="0"/>
              </a:rPr>
              <a:t>, and S. Becker, 2008: </a:t>
            </a:r>
            <a:r>
              <a:rPr lang="en-US" i="1" dirty="0" err="1">
                <a:latin typeface="Times New Roman" pitchFamily="18" charset="0"/>
                <a:cs typeface="Times New Roman" pitchFamily="18" charset="0"/>
              </a:rPr>
              <a:t>Filoviruses:interactions</a:t>
            </a:r>
            <a:r>
              <a:rPr lang="en-US" i="1" dirty="0">
                <a:latin typeface="Times New Roman" pitchFamily="18" charset="0"/>
                <a:cs typeface="Times New Roman" pitchFamily="18" charset="0"/>
              </a:rPr>
              <a:t> with the host cell</a:t>
            </a:r>
            <a:r>
              <a:rPr lang="en-US" dirty="0">
                <a:latin typeface="Times New Roman" pitchFamily="18" charset="0"/>
                <a:cs typeface="Times New Roman" pitchFamily="18" charset="0"/>
              </a:rPr>
              <a:t>. Cell. Mol. Life Sci. 65, 756–776.</a:t>
            </a:r>
            <a:endParaRPr lang="fr-FR" dirty="0">
              <a:latin typeface="Times New Roman" pitchFamily="18" charset="0"/>
              <a:cs typeface="Times New Roman" pitchFamily="18" charset="0"/>
            </a:endParaRPr>
          </a:p>
          <a:p>
            <a:pPr algn="just"/>
            <a:r>
              <a:rPr lang="en-US" dirty="0">
                <a:latin typeface="Times New Roman" pitchFamily="18" charset="0"/>
                <a:cs typeface="Times New Roman" pitchFamily="18" charset="0"/>
              </a:rPr>
              <a:t>Douglas, J. L., K. </a:t>
            </a:r>
            <a:r>
              <a:rPr lang="en-US" dirty="0" err="1">
                <a:latin typeface="Times New Roman" pitchFamily="18" charset="0"/>
                <a:cs typeface="Times New Roman" pitchFamily="18" charset="0"/>
              </a:rPr>
              <a:t>Viswanathan</a:t>
            </a:r>
            <a:r>
              <a:rPr lang="en-US" dirty="0">
                <a:latin typeface="Times New Roman" pitchFamily="18" charset="0"/>
                <a:cs typeface="Times New Roman" pitchFamily="18" charset="0"/>
              </a:rPr>
              <a:t>, M. N. </a:t>
            </a:r>
            <a:r>
              <a:rPr lang="en-US" dirty="0" err="1">
                <a:latin typeface="Times New Roman" pitchFamily="18" charset="0"/>
                <a:cs typeface="Times New Roman" pitchFamily="18" charset="0"/>
              </a:rPr>
              <a:t>McCarroll</a:t>
            </a:r>
            <a:r>
              <a:rPr lang="en-US" dirty="0">
                <a:latin typeface="Times New Roman" pitchFamily="18" charset="0"/>
                <a:cs typeface="Times New Roman" pitchFamily="18" charset="0"/>
              </a:rPr>
              <a:t>, J. K. </a:t>
            </a:r>
            <a:r>
              <a:rPr lang="en-US" dirty="0" err="1">
                <a:latin typeface="Times New Roman" pitchFamily="18" charset="0"/>
                <a:cs typeface="Times New Roman" pitchFamily="18" charset="0"/>
              </a:rPr>
              <a:t>Gustin,A</a:t>
            </a:r>
            <a:r>
              <a:rPr lang="en-US" dirty="0">
                <a:latin typeface="Times New Roman" pitchFamily="18" charset="0"/>
                <a:cs typeface="Times New Roman" pitchFamily="18" charset="0"/>
              </a:rPr>
              <a:t>. Ku hl and S. Po </a:t>
            </a:r>
            <a:r>
              <a:rPr lang="en-US" dirty="0" err="1">
                <a:latin typeface="Times New Roman" pitchFamily="18" charset="0"/>
                <a:cs typeface="Times New Roman" pitchFamily="18" charset="0"/>
              </a:rPr>
              <a:t>hlmann</a:t>
            </a:r>
            <a:r>
              <a:rPr lang="en-US" dirty="0">
                <a:latin typeface="Times New Roman" pitchFamily="18" charset="0"/>
                <a:cs typeface="Times New Roman" pitchFamily="18" charset="0"/>
              </a:rPr>
              <a:t> </a:t>
            </a:r>
            <a:r>
              <a:rPr lang="en-US" i="1" dirty="0">
                <a:latin typeface="Times New Roman" pitchFamily="18" charset="0"/>
                <a:cs typeface="Times New Roman" pitchFamily="18" charset="0"/>
              </a:rPr>
              <a:t>Ebola Virus Counters the Interferon System 2012 Blackwell </a:t>
            </a:r>
            <a:r>
              <a:rPr lang="en-US" i="1" dirty="0" err="1">
                <a:latin typeface="Times New Roman" pitchFamily="18" charset="0"/>
                <a:cs typeface="Times New Roman" pitchFamily="18" charset="0"/>
              </a:rPr>
              <a:t>Verlag</a:t>
            </a:r>
            <a:r>
              <a:rPr lang="en-US" i="1" dirty="0">
                <a:latin typeface="Times New Roman" pitchFamily="18" charset="0"/>
                <a:cs typeface="Times New Roman" pitchFamily="18" charset="0"/>
              </a:rPr>
              <a:t> GmbH</a:t>
            </a:r>
            <a:r>
              <a:rPr lang="en-US" dirty="0">
                <a:latin typeface="Times New Roman" pitchFamily="18" charset="0"/>
                <a:cs typeface="Times New Roman" pitchFamily="18" charset="0"/>
              </a:rPr>
              <a:t> • </a:t>
            </a:r>
            <a:r>
              <a:rPr lang="en-US" dirty="0" err="1">
                <a:latin typeface="Times New Roman" pitchFamily="18" charset="0"/>
                <a:cs typeface="Times New Roman" pitchFamily="18" charset="0"/>
              </a:rPr>
              <a:t>Zoonoses</a:t>
            </a:r>
            <a:r>
              <a:rPr lang="en-US" dirty="0">
                <a:latin typeface="Times New Roman" pitchFamily="18" charset="0"/>
                <a:cs typeface="Times New Roman" pitchFamily="18" charset="0"/>
              </a:rPr>
              <a:t> Public Health 59 (Suppl.)</a:t>
            </a:r>
            <a:endParaRPr lang="fr-FR" dirty="0">
              <a:latin typeface="Times New Roman" pitchFamily="18" charset="0"/>
              <a:cs typeface="Times New Roman" pitchFamily="18" charset="0"/>
            </a:endParaRPr>
          </a:p>
          <a:p>
            <a:pPr algn="just"/>
            <a:r>
              <a:rPr lang="en-US" dirty="0">
                <a:latin typeface="Times New Roman" pitchFamily="18" charset="0"/>
                <a:cs typeface="Times New Roman" pitchFamily="18" charset="0"/>
              </a:rPr>
              <a:t>Douglas JL, </a:t>
            </a:r>
            <a:r>
              <a:rPr lang="en-US" dirty="0" err="1">
                <a:latin typeface="Times New Roman" pitchFamily="18" charset="0"/>
                <a:cs typeface="Times New Roman" pitchFamily="18" charset="0"/>
              </a:rPr>
              <a:t>Gustin</a:t>
            </a:r>
            <a:r>
              <a:rPr lang="en-US" dirty="0">
                <a:latin typeface="Times New Roman" pitchFamily="18" charset="0"/>
                <a:cs typeface="Times New Roman" pitchFamily="18" charset="0"/>
              </a:rPr>
              <a:t> JK, </a:t>
            </a:r>
            <a:r>
              <a:rPr lang="en-US" dirty="0" err="1">
                <a:latin typeface="Times New Roman" pitchFamily="18" charset="0"/>
                <a:cs typeface="Times New Roman" pitchFamily="18" charset="0"/>
              </a:rPr>
              <a:t>Viswanathan</a:t>
            </a:r>
            <a:r>
              <a:rPr lang="en-US" dirty="0">
                <a:latin typeface="Times New Roman" pitchFamily="18" charset="0"/>
                <a:cs typeface="Times New Roman" pitchFamily="18" charset="0"/>
              </a:rPr>
              <a:t> K, </a:t>
            </a:r>
            <a:r>
              <a:rPr lang="en-US" dirty="0" err="1">
                <a:latin typeface="Times New Roman" pitchFamily="18" charset="0"/>
                <a:cs typeface="Times New Roman" pitchFamily="18" charset="0"/>
              </a:rPr>
              <a:t>Mansouri</a:t>
            </a:r>
            <a:r>
              <a:rPr lang="en-US" dirty="0">
                <a:latin typeface="Times New Roman" pitchFamily="18" charset="0"/>
                <a:cs typeface="Times New Roman" pitchFamily="18" charset="0"/>
              </a:rPr>
              <a:t> M, Moses AV, et al. (2010) </a:t>
            </a:r>
            <a:r>
              <a:rPr lang="en-US" i="1" dirty="0">
                <a:latin typeface="Times New Roman" pitchFamily="18" charset="0"/>
                <a:cs typeface="Times New Roman" pitchFamily="18" charset="0"/>
              </a:rPr>
              <a:t>The great escape: viral strategies to counter BST-2/</a:t>
            </a:r>
            <a:r>
              <a:rPr lang="en-US" i="1" dirty="0" err="1">
                <a:latin typeface="Times New Roman" pitchFamily="18" charset="0"/>
                <a:cs typeface="Times New Roman" pitchFamily="18" charset="0"/>
              </a:rPr>
              <a:t>Tetherin</a:t>
            </a:r>
            <a:r>
              <a:rPr lang="en-US" i="1" dirty="0">
                <a:latin typeface="Times New Roman" pitchFamily="18" charset="0"/>
                <a:cs typeface="Times New Roman" pitchFamily="18" charset="0"/>
              </a:rPr>
              <a: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PLoSPathog</a:t>
            </a:r>
            <a:r>
              <a:rPr lang="en-US" dirty="0">
                <a:latin typeface="Times New Roman" pitchFamily="18" charset="0"/>
                <a:cs typeface="Times New Roman" pitchFamily="18" charset="0"/>
              </a:rPr>
              <a:t> 6: e1000913.</a:t>
            </a:r>
            <a:endParaRPr lang="fr-FR" dirty="0">
              <a:latin typeface="Times New Roman" pitchFamily="18" charset="0"/>
              <a:cs typeface="Times New Roman" pitchFamily="18" charset="0"/>
            </a:endParaRPr>
          </a:p>
          <a:p>
            <a:pPr algn="just"/>
            <a:r>
              <a:rPr lang="en-US" dirty="0">
                <a:latin typeface="Times New Roman" pitchFamily="18" charset="0"/>
                <a:cs typeface="Times New Roman" pitchFamily="18" charset="0"/>
              </a:rPr>
              <a:t>Douglas JL, </a:t>
            </a:r>
            <a:r>
              <a:rPr lang="en-US" dirty="0" err="1">
                <a:latin typeface="Times New Roman" pitchFamily="18" charset="0"/>
                <a:cs typeface="Times New Roman" pitchFamily="18" charset="0"/>
              </a:rPr>
              <a:t>Viswanathan</a:t>
            </a:r>
            <a:r>
              <a:rPr lang="en-US" dirty="0">
                <a:latin typeface="Times New Roman" pitchFamily="18" charset="0"/>
                <a:cs typeface="Times New Roman" pitchFamily="18" charset="0"/>
              </a:rPr>
              <a:t> K, </a:t>
            </a:r>
            <a:r>
              <a:rPr lang="en-US" dirty="0" err="1">
                <a:latin typeface="Times New Roman" pitchFamily="18" charset="0"/>
                <a:cs typeface="Times New Roman" pitchFamily="18" charset="0"/>
              </a:rPr>
              <a:t>McCarroll</a:t>
            </a:r>
            <a:r>
              <a:rPr lang="en-US" dirty="0">
                <a:latin typeface="Times New Roman" pitchFamily="18" charset="0"/>
                <a:cs typeface="Times New Roman" pitchFamily="18" charset="0"/>
              </a:rPr>
              <a:t> MN, </a:t>
            </a:r>
            <a:r>
              <a:rPr lang="en-US" dirty="0" err="1">
                <a:latin typeface="Times New Roman" pitchFamily="18" charset="0"/>
                <a:cs typeface="Times New Roman" pitchFamily="18" charset="0"/>
              </a:rPr>
              <a:t>Gustin</a:t>
            </a:r>
            <a:r>
              <a:rPr lang="en-US" dirty="0">
                <a:latin typeface="Times New Roman" pitchFamily="18" charset="0"/>
                <a:cs typeface="Times New Roman" pitchFamily="18" charset="0"/>
              </a:rPr>
              <a:t> JK, </a:t>
            </a:r>
            <a:r>
              <a:rPr lang="en-US" dirty="0" err="1">
                <a:latin typeface="Times New Roman" pitchFamily="18" charset="0"/>
                <a:cs typeface="Times New Roman" pitchFamily="18" charset="0"/>
              </a:rPr>
              <a:t>Fruh</a:t>
            </a:r>
            <a:r>
              <a:rPr lang="en-US" dirty="0">
                <a:latin typeface="Times New Roman" pitchFamily="18" charset="0"/>
                <a:cs typeface="Times New Roman" pitchFamily="18" charset="0"/>
              </a:rPr>
              <a:t> K, et al. (2009) </a:t>
            </a:r>
            <a:r>
              <a:rPr lang="en-US" i="1" dirty="0" err="1">
                <a:latin typeface="Times New Roman" pitchFamily="18" charset="0"/>
                <a:cs typeface="Times New Roman" pitchFamily="18" charset="0"/>
              </a:rPr>
              <a:t>Vpu</a:t>
            </a:r>
            <a:r>
              <a:rPr lang="en-US" i="1" dirty="0">
                <a:latin typeface="Times New Roman" pitchFamily="18" charset="0"/>
                <a:cs typeface="Times New Roman" pitchFamily="18" charset="0"/>
              </a:rPr>
              <a:t> directs the degradation of the human Immunodeficiency virus restriction factor BST-2/</a:t>
            </a:r>
            <a:r>
              <a:rPr lang="en-US" i="1" dirty="0" err="1">
                <a:latin typeface="Times New Roman" pitchFamily="18" charset="0"/>
                <a:cs typeface="Times New Roman" pitchFamily="18" charset="0"/>
              </a:rPr>
              <a:t>Tetherin</a:t>
            </a:r>
            <a:r>
              <a:rPr lang="en-US" i="1" dirty="0">
                <a:latin typeface="Times New Roman" pitchFamily="18" charset="0"/>
                <a:cs typeface="Times New Roman" pitchFamily="18" charset="0"/>
              </a:rPr>
              <a:t> via a beta </a:t>
            </a:r>
            <a:r>
              <a:rPr lang="en-US" i="1" dirty="0" err="1">
                <a:latin typeface="Times New Roman" pitchFamily="18" charset="0"/>
                <a:cs typeface="Times New Roman" pitchFamily="18" charset="0"/>
              </a:rPr>
              <a:t>TrCP</a:t>
            </a:r>
            <a:r>
              <a:rPr lang="en-US" i="1" dirty="0">
                <a:latin typeface="Times New Roman" pitchFamily="18" charset="0"/>
                <a:cs typeface="Times New Roman" pitchFamily="18" charset="0"/>
              </a:rPr>
              <a:t>-dependent mechanism.</a:t>
            </a:r>
            <a:r>
              <a:rPr lang="en-US" dirty="0">
                <a:latin typeface="Times New Roman" pitchFamily="18" charset="0"/>
                <a:cs typeface="Times New Roman" pitchFamily="18" charset="0"/>
              </a:rPr>
              <a:t> J </a:t>
            </a:r>
            <a:r>
              <a:rPr lang="en-US" dirty="0" err="1">
                <a:latin typeface="Times New Roman" pitchFamily="18" charset="0"/>
                <a:cs typeface="Times New Roman" pitchFamily="18" charset="0"/>
              </a:rPr>
              <a:t>Virol</a:t>
            </a:r>
            <a:r>
              <a:rPr lang="en-US" dirty="0">
                <a:latin typeface="Times New Roman" pitchFamily="18" charset="0"/>
                <a:cs typeface="Times New Roman" pitchFamily="18" charset="0"/>
              </a:rPr>
              <a:t> 83: 7931–7947. </a:t>
            </a:r>
            <a:endParaRPr lang="fr-FR" dirty="0">
              <a:latin typeface="Times New Roman" pitchFamily="18" charset="0"/>
              <a:cs typeface="Times New Roman" pitchFamily="18" charset="0"/>
            </a:endParaRPr>
          </a:p>
        </p:txBody>
      </p:sp>
    </p:spTree>
    <p:extLst>
      <p:ext uri="{BB962C8B-B14F-4D97-AF65-F5344CB8AC3E}">
        <p14:creationId xmlns:p14="http://schemas.microsoft.com/office/powerpoint/2010/main" val="174947121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5" name="Espace réservé du contenu 2"/>
          <p:cNvSpPr>
            <a:spLocks noGrp="1"/>
          </p:cNvSpPr>
          <p:nvPr>
            <p:ph sz="quarter" idx="1"/>
          </p:nvPr>
        </p:nvSpPr>
        <p:spPr/>
        <p:txBody>
          <a:bodyPr>
            <a:normAutofit fontScale="62500" lnSpcReduction="20000"/>
          </a:bodyPr>
          <a:lstStyle/>
          <a:p>
            <a:pPr algn="just"/>
            <a:r>
              <a:rPr lang="en-US" dirty="0">
                <a:latin typeface="Times New Roman" pitchFamily="18" charset="0"/>
                <a:cs typeface="Times New Roman" pitchFamily="18" charset="0"/>
              </a:rPr>
              <a:t>Guo H, Gao J, Taxman DJ, Ting JP, Su L.( 2014 ) </a:t>
            </a:r>
            <a:r>
              <a:rPr lang="en-US" i="1" dirty="0">
                <a:latin typeface="Times New Roman" pitchFamily="18" charset="0"/>
                <a:cs typeface="Times New Roman" pitchFamily="18" charset="0"/>
                <a:hlinkClick r:id="rId2"/>
              </a:rPr>
              <a:t>HIV-1 infection induces interleukin-1</a:t>
            </a:r>
            <a:r>
              <a:rPr lang="fr-FR" i="1" dirty="0">
                <a:latin typeface="Times New Roman" pitchFamily="18" charset="0"/>
                <a:cs typeface="Times New Roman" pitchFamily="18" charset="0"/>
                <a:hlinkClick r:id="rId2"/>
              </a:rPr>
              <a:t>β</a:t>
            </a:r>
            <a:r>
              <a:rPr lang="en-US" i="1" dirty="0">
                <a:latin typeface="Times New Roman" pitchFamily="18" charset="0"/>
                <a:cs typeface="Times New Roman" pitchFamily="18" charset="0"/>
                <a:hlinkClick r:id="rId2"/>
              </a:rPr>
              <a:t> production via TLR8 protein-dependent and NLRP3 inflammasome mechanisms in human monocytes</a:t>
            </a:r>
            <a:r>
              <a:rPr lang="en-US" dirty="0">
                <a:latin typeface="Times New Roman" pitchFamily="18" charset="0"/>
                <a:cs typeface="Times New Roman" pitchFamily="18" charset="0"/>
                <a:hlinkClick r:id="rId2"/>
              </a:rPr>
              <a:t>.</a:t>
            </a:r>
            <a:r>
              <a:rPr lang="en-US" dirty="0">
                <a:latin typeface="Times New Roman" pitchFamily="18" charset="0"/>
                <a:cs typeface="Times New Roman" pitchFamily="18" charset="0"/>
              </a:rPr>
              <a:t> - J </a:t>
            </a:r>
            <a:r>
              <a:rPr lang="en-US" dirty="0" err="1">
                <a:latin typeface="Times New Roman" pitchFamily="18" charset="0"/>
                <a:cs typeface="Times New Roman" pitchFamily="18" charset="0"/>
              </a:rPr>
              <a:t>Biol</a:t>
            </a:r>
            <a:r>
              <a:rPr lang="en-US" dirty="0">
                <a:latin typeface="Times New Roman" pitchFamily="18" charset="0"/>
                <a:cs typeface="Times New Roman" pitchFamily="18" charset="0"/>
              </a:rPr>
              <a:t> Chem., 289(31):21716-26             </a:t>
            </a:r>
            <a:endParaRPr lang="fr-FR" dirty="0">
              <a:latin typeface="Times New Roman" pitchFamily="18" charset="0"/>
              <a:cs typeface="Times New Roman" pitchFamily="18" charset="0"/>
            </a:endParaRPr>
          </a:p>
          <a:p>
            <a:pPr algn="just"/>
            <a:r>
              <a:rPr lang="en-US" dirty="0">
                <a:latin typeface="Times New Roman" pitchFamily="18" charset="0"/>
                <a:cs typeface="Times New Roman" pitchFamily="18" charset="0"/>
              </a:rPr>
              <a:t>Hinz A, </a:t>
            </a:r>
            <a:r>
              <a:rPr lang="en-US" dirty="0" err="1">
                <a:latin typeface="Times New Roman" pitchFamily="18" charset="0"/>
                <a:cs typeface="Times New Roman" pitchFamily="18" charset="0"/>
              </a:rPr>
              <a:t>Miguet</a:t>
            </a:r>
            <a:r>
              <a:rPr lang="en-US" dirty="0">
                <a:latin typeface="Times New Roman" pitchFamily="18" charset="0"/>
                <a:cs typeface="Times New Roman" pitchFamily="18" charset="0"/>
              </a:rPr>
              <a:t> N, </a:t>
            </a:r>
            <a:r>
              <a:rPr lang="en-US" dirty="0" err="1">
                <a:latin typeface="Times New Roman" pitchFamily="18" charset="0"/>
                <a:cs typeface="Times New Roman" pitchFamily="18" charset="0"/>
              </a:rPr>
              <a:t>Natrajan</a:t>
            </a:r>
            <a:r>
              <a:rPr lang="en-US" dirty="0">
                <a:latin typeface="Times New Roman" pitchFamily="18" charset="0"/>
                <a:cs typeface="Times New Roman" pitchFamily="18" charset="0"/>
              </a:rPr>
              <a:t> G, </a:t>
            </a:r>
            <a:r>
              <a:rPr lang="en-US" dirty="0" err="1">
                <a:latin typeface="Times New Roman" pitchFamily="18" charset="0"/>
                <a:cs typeface="Times New Roman" pitchFamily="18" charset="0"/>
              </a:rPr>
              <a:t>Usami</a:t>
            </a:r>
            <a:r>
              <a:rPr lang="en-US" dirty="0">
                <a:latin typeface="Times New Roman" pitchFamily="18" charset="0"/>
                <a:cs typeface="Times New Roman" pitchFamily="18" charset="0"/>
              </a:rPr>
              <a:t> Y, Yamanaka H, et al. (2010) </a:t>
            </a:r>
            <a:r>
              <a:rPr lang="en-US" i="1" dirty="0">
                <a:latin typeface="Times New Roman" pitchFamily="18" charset="0"/>
                <a:cs typeface="Times New Roman" pitchFamily="18" charset="0"/>
              </a:rPr>
              <a:t>Structural Basis of HIV-1 Tethering to Membranes by the BST-2/</a:t>
            </a:r>
            <a:r>
              <a:rPr lang="en-US" i="1" dirty="0" err="1">
                <a:latin typeface="Times New Roman" pitchFamily="18" charset="0"/>
                <a:cs typeface="Times New Roman" pitchFamily="18" charset="0"/>
              </a:rPr>
              <a:t>TetherinEctodomain.</a:t>
            </a:r>
            <a:r>
              <a:rPr lang="en-US" dirty="0" err="1">
                <a:latin typeface="Times New Roman" pitchFamily="18" charset="0"/>
                <a:cs typeface="Times New Roman" pitchFamily="18" charset="0"/>
              </a:rPr>
              <a:t>Cell</a:t>
            </a:r>
            <a:r>
              <a:rPr lang="en-US" dirty="0">
                <a:latin typeface="Times New Roman" pitchFamily="18" charset="0"/>
                <a:cs typeface="Times New Roman" pitchFamily="18" charset="0"/>
              </a:rPr>
              <a:t> Host Microbe 7: 1–10</a:t>
            </a:r>
            <a:endParaRPr lang="fr-FR" dirty="0">
              <a:latin typeface="Times New Roman" pitchFamily="18" charset="0"/>
              <a:cs typeface="Times New Roman" pitchFamily="18" charset="0"/>
            </a:endParaRPr>
          </a:p>
          <a:p>
            <a:pPr algn="just"/>
            <a:r>
              <a:rPr lang="fr-FR" dirty="0">
                <a:latin typeface="Times New Roman" pitchFamily="18" charset="0"/>
                <a:cs typeface="Times New Roman" pitchFamily="18" charset="0"/>
              </a:rPr>
              <a:t>Jouvenet N, Neil SJD, </a:t>
            </a:r>
            <a:r>
              <a:rPr lang="fr-FR" dirty="0" err="1">
                <a:latin typeface="Times New Roman" pitchFamily="18" charset="0"/>
                <a:cs typeface="Times New Roman" pitchFamily="18" charset="0"/>
              </a:rPr>
              <a:t>Zhadina</a:t>
            </a:r>
            <a:r>
              <a:rPr lang="fr-FR" dirty="0">
                <a:latin typeface="Times New Roman" pitchFamily="18" charset="0"/>
                <a:cs typeface="Times New Roman" pitchFamily="18" charset="0"/>
              </a:rPr>
              <a:t> M, </a:t>
            </a:r>
            <a:r>
              <a:rPr lang="fr-FR" dirty="0" err="1">
                <a:latin typeface="Times New Roman" pitchFamily="18" charset="0"/>
                <a:cs typeface="Times New Roman" pitchFamily="18" charset="0"/>
              </a:rPr>
              <a:t>Zang</a:t>
            </a:r>
            <a:r>
              <a:rPr lang="fr-FR" dirty="0">
                <a:latin typeface="Times New Roman" pitchFamily="18" charset="0"/>
                <a:cs typeface="Times New Roman" pitchFamily="18" charset="0"/>
              </a:rPr>
              <a:t> </a:t>
            </a:r>
            <a:r>
              <a:rPr lang="fr-FR" dirty="0" err="1">
                <a:latin typeface="Times New Roman" pitchFamily="18" charset="0"/>
                <a:cs typeface="Times New Roman" pitchFamily="18" charset="0"/>
              </a:rPr>
              <a:t>T</a:t>
            </a:r>
            <a:r>
              <a:rPr lang="fr-FR" dirty="0">
                <a:latin typeface="Times New Roman" pitchFamily="18" charset="0"/>
                <a:cs typeface="Times New Roman" pitchFamily="18" charset="0"/>
              </a:rPr>
              <a:t>, </a:t>
            </a:r>
            <a:r>
              <a:rPr lang="fr-FR" dirty="0" err="1">
                <a:latin typeface="Times New Roman" pitchFamily="18" charset="0"/>
                <a:cs typeface="Times New Roman" pitchFamily="18" charset="0"/>
              </a:rPr>
              <a:t>Kratovac</a:t>
            </a:r>
            <a:r>
              <a:rPr lang="fr-FR" dirty="0">
                <a:latin typeface="Times New Roman" pitchFamily="18" charset="0"/>
                <a:cs typeface="Times New Roman" pitchFamily="18" charset="0"/>
              </a:rPr>
              <a:t> Z, et al. </a:t>
            </a:r>
            <a:r>
              <a:rPr lang="en-US" dirty="0">
                <a:latin typeface="Times New Roman" pitchFamily="18" charset="0"/>
                <a:cs typeface="Times New Roman" pitchFamily="18" charset="0"/>
              </a:rPr>
              <a:t>(2009) </a:t>
            </a:r>
            <a:r>
              <a:rPr lang="en-US" i="1" dirty="0">
                <a:latin typeface="Times New Roman" pitchFamily="18" charset="0"/>
                <a:cs typeface="Times New Roman" pitchFamily="18" charset="0"/>
              </a:rPr>
              <a:t>Broad-spectrum inhibition of Retroviral and </a:t>
            </a:r>
            <a:r>
              <a:rPr lang="en-US" i="1" dirty="0" err="1">
                <a:latin typeface="Times New Roman" pitchFamily="18" charset="0"/>
                <a:cs typeface="Times New Roman" pitchFamily="18" charset="0"/>
              </a:rPr>
              <a:t>Filoviral</a:t>
            </a:r>
            <a:r>
              <a:rPr lang="en-US" i="1" dirty="0">
                <a:latin typeface="Times New Roman" pitchFamily="18" charset="0"/>
                <a:cs typeface="Times New Roman" pitchFamily="18" charset="0"/>
              </a:rPr>
              <a:t> particle release by </a:t>
            </a:r>
            <a:r>
              <a:rPr lang="en-US" i="1" dirty="0" err="1">
                <a:latin typeface="Times New Roman" pitchFamily="18" charset="0"/>
                <a:cs typeface="Times New Roman" pitchFamily="18" charset="0"/>
              </a:rPr>
              <a:t>tetherin</a:t>
            </a:r>
            <a:r>
              <a:rPr lang="en-US" dirty="0" err="1">
                <a:latin typeface="Times New Roman" pitchFamily="18" charset="0"/>
                <a:cs typeface="Times New Roman" pitchFamily="18" charset="0"/>
              </a:rPr>
              <a:t>.J</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Virol</a:t>
            </a:r>
            <a:r>
              <a:rPr lang="en-US" dirty="0">
                <a:latin typeface="Times New Roman" pitchFamily="18" charset="0"/>
                <a:cs typeface="Times New Roman" pitchFamily="18" charset="0"/>
              </a:rPr>
              <a:t> 83: 1837–1844.</a:t>
            </a:r>
            <a:endParaRPr lang="fr-FR" dirty="0">
              <a:latin typeface="Times New Roman" pitchFamily="18" charset="0"/>
              <a:cs typeface="Times New Roman" pitchFamily="18" charset="0"/>
            </a:endParaRPr>
          </a:p>
          <a:p>
            <a:pPr algn="just"/>
            <a:r>
              <a:rPr lang="en-US" dirty="0">
                <a:latin typeface="Times New Roman" pitchFamily="18" charset="0"/>
                <a:cs typeface="Times New Roman" pitchFamily="18" charset="0"/>
              </a:rPr>
              <a:t>Johnson RF, Bell P, </a:t>
            </a:r>
            <a:r>
              <a:rPr lang="en-US" dirty="0" err="1">
                <a:latin typeface="Times New Roman" pitchFamily="18" charset="0"/>
                <a:cs typeface="Times New Roman" pitchFamily="18" charset="0"/>
              </a:rPr>
              <a:t>Harty</a:t>
            </a:r>
            <a:r>
              <a:rPr lang="en-US" dirty="0">
                <a:latin typeface="Times New Roman" pitchFamily="18" charset="0"/>
                <a:cs typeface="Times New Roman" pitchFamily="18" charset="0"/>
              </a:rPr>
              <a:t> RN(2006) </a:t>
            </a:r>
            <a:r>
              <a:rPr lang="en-US" i="1" dirty="0">
                <a:latin typeface="Times New Roman" pitchFamily="18" charset="0"/>
                <a:cs typeface="Times New Roman" pitchFamily="18" charset="0"/>
              </a:rPr>
              <a:t>Effect of Ebola virus proteins GP, NP and VP35 on VP40 VLP morphology.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Virol</a:t>
            </a:r>
            <a:r>
              <a:rPr lang="en-US" dirty="0">
                <a:latin typeface="Times New Roman" pitchFamily="18" charset="0"/>
                <a:cs typeface="Times New Roman" pitchFamily="18" charset="0"/>
              </a:rPr>
              <a:t> J 3:31.</a:t>
            </a:r>
            <a:endParaRPr lang="fr-FR" dirty="0">
              <a:latin typeface="Times New Roman" pitchFamily="18" charset="0"/>
              <a:cs typeface="Times New Roman" pitchFamily="18" charset="0"/>
            </a:endParaRPr>
          </a:p>
          <a:p>
            <a:pPr algn="just"/>
            <a:r>
              <a:rPr lang="en-US" dirty="0" err="1">
                <a:latin typeface="Times New Roman" pitchFamily="18" charset="0"/>
                <a:cs typeface="Times New Roman" pitchFamily="18" charset="0"/>
              </a:rPr>
              <a:t>K.Nikovics</a:t>
            </a:r>
            <a:r>
              <a:rPr lang="en-US" dirty="0">
                <a:latin typeface="Times New Roman" pitchFamily="18" charset="0"/>
                <a:cs typeface="Times New Roman" pitchFamily="18" charset="0"/>
              </a:rPr>
              <a:t>, </a:t>
            </a:r>
            <a:r>
              <a:rPr lang="en-US" b="1" dirty="0" err="1">
                <a:latin typeface="Times New Roman" pitchFamily="18" charset="0"/>
                <a:cs typeface="Times New Roman" pitchFamily="18" charset="0"/>
              </a:rPr>
              <a:t>M.Ekwalanga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F.Mammano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F.Clavel,S.Saragosti</a:t>
            </a:r>
            <a:r>
              <a:rPr lang="en-US" dirty="0">
                <a:latin typeface="Times New Roman" pitchFamily="18" charset="0"/>
                <a:cs typeface="Times New Roman" pitchFamily="18" charset="0"/>
              </a:rPr>
              <a:t>(2012)</a:t>
            </a:r>
            <a:r>
              <a:rPr lang="en-US" i="1" dirty="0">
                <a:latin typeface="Times New Roman" pitchFamily="18" charset="0"/>
                <a:cs typeface="Times New Roman" pitchFamily="18" charset="0"/>
              </a:rPr>
              <a:t>Counteraction of Tetherin Antiviral Activity by Two closely related SIVs differing by the presence of Vpu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GenePlos</a:t>
            </a:r>
            <a:r>
              <a:rPr lang="en-US" dirty="0">
                <a:latin typeface="Times New Roman" pitchFamily="18" charset="0"/>
                <a:cs typeface="Times New Roman" pitchFamily="18" charset="0"/>
              </a:rPr>
              <a:t> One w </a:t>
            </a:r>
            <a:r>
              <a:rPr lang="en-US" dirty="0" err="1">
                <a:latin typeface="Times New Roman" pitchFamily="18" charset="0"/>
                <a:cs typeface="Times New Roman" pitchFamily="18" charset="0"/>
              </a:rPr>
              <a:t>ww.plosone.org</a:t>
            </a:r>
            <a:r>
              <a:rPr lang="en-US" dirty="0">
                <a:latin typeface="Times New Roman" pitchFamily="18" charset="0"/>
                <a:cs typeface="Times New Roman" pitchFamily="18" charset="0"/>
              </a:rPr>
              <a:t> April 2012/vol7/issue4/e35411</a:t>
            </a:r>
            <a:endParaRPr lang="fr-FR" dirty="0">
              <a:latin typeface="Times New Roman" pitchFamily="18" charset="0"/>
              <a:cs typeface="Times New Roman" pitchFamily="18" charset="0"/>
            </a:endParaRPr>
          </a:p>
          <a:p>
            <a:pPr algn="just"/>
            <a:r>
              <a:rPr lang="en-US" dirty="0" err="1">
                <a:latin typeface="Times New Roman" pitchFamily="18" charset="0"/>
                <a:cs typeface="Times New Roman" pitchFamily="18" charset="0"/>
              </a:rPr>
              <a:t>Kaletsky</a:t>
            </a:r>
            <a:r>
              <a:rPr lang="en-US" dirty="0">
                <a:latin typeface="Times New Roman" pitchFamily="18" charset="0"/>
                <a:cs typeface="Times New Roman" pitchFamily="18" charset="0"/>
              </a:rPr>
              <a:t> RL, </a:t>
            </a:r>
            <a:r>
              <a:rPr lang="en-US" dirty="0" err="1">
                <a:latin typeface="Times New Roman" pitchFamily="18" charset="0"/>
                <a:cs typeface="Times New Roman" pitchFamily="18" charset="0"/>
              </a:rPr>
              <a:t>Francica</a:t>
            </a:r>
            <a:r>
              <a:rPr lang="en-US" dirty="0">
                <a:latin typeface="Times New Roman" pitchFamily="18" charset="0"/>
                <a:cs typeface="Times New Roman" pitchFamily="18" charset="0"/>
              </a:rPr>
              <a:t> JR, Agrawal-</a:t>
            </a:r>
            <a:r>
              <a:rPr lang="en-US" dirty="0" err="1">
                <a:latin typeface="Times New Roman" pitchFamily="18" charset="0"/>
                <a:cs typeface="Times New Roman" pitchFamily="18" charset="0"/>
              </a:rPr>
              <a:t>Gamse</a:t>
            </a:r>
            <a:r>
              <a:rPr lang="en-US" dirty="0">
                <a:latin typeface="Times New Roman" pitchFamily="18" charset="0"/>
                <a:cs typeface="Times New Roman" pitchFamily="18" charset="0"/>
              </a:rPr>
              <a:t> C, Bates P (2009) </a:t>
            </a:r>
            <a:r>
              <a:rPr lang="en-US" i="1" dirty="0">
                <a:latin typeface="Times New Roman" pitchFamily="18" charset="0"/>
                <a:cs typeface="Times New Roman" pitchFamily="18" charset="0"/>
              </a:rPr>
              <a:t>Tetherin-mediated restriction of filovirus budding is antagonized by the Ebola glycoprotein.</a:t>
            </a:r>
            <a:r>
              <a:rPr lang="en-US" dirty="0">
                <a:latin typeface="Times New Roman" pitchFamily="18" charset="0"/>
                <a:cs typeface="Times New Roman" pitchFamily="18" charset="0"/>
              </a:rPr>
              <a:t> </a:t>
            </a:r>
            <a:r>
              <a:rPr lang="fr-FR" dirty="0" err="1">
                <a:latin typeface="Times New Roman" pitchFamily="18" charset="0"/>
                <a:cs typeface="Times New Roman" pitchFamily="18" charset="0"/>
              </a:rPr>
              <a:t>ProcNatlAcadSci</a:t>
            </a:r>
            <a:r>
              <a:rPr lang="fr-FR" dirty="0">
                <a:latin typeface="Times New Roman" pitchFamily="18" charset="0"/>
                <a:cs typeface="Times New Roman" pitchFamily="18" charset="0"/>
              </a:rPr>
              <a:t> U S A 106: 2886–2891</a:t>
            </a:r>
          </a:p>
          <a:p>
            <a:pPr algn="just"/>
            <a:r>
              <a:rPr lang="fr-FR" dirty="0" err="1">
                <a:latin typeface="Times New Roman" pitchFamily="18" charset="0"/>
                <a:cs typeface="Times New Roman" pitchFamily="18" charset="0"/>
              </a:rPr>
              <a:t>Kasamba</a:t>
            </a:r>
            <a:r>
              <a:rPr lang="fr-FR" dirty="0">
                <a:latin typeface="Times New Roman" pitchFamily="18" charset="0"/>
                <a:cs typeface="Times New Roman" pitchFamily="18" charset="0"/>
              </a:rPr>
              <a:t> I et</a:t>
            </a:r>
            <a:r>
              <a:rPr lang="fr-FR" b="1" dirty="0">
                <a:latin typeface="Times New Roman" pitchFamily="18" charset="0"/>
                <a:cs typeface="Times New Roman" pitchFamily="18" charset="0"/>
              </a:rPr>
              <a:t> Ekwalanga</a:t>
            </a:r>
            <a:r>
              <a:rPr lang="fr-FR" dirty="0">
                <a:latin typeface="Times New Roman" pitchFamily="18" charset="0"/>
                <a:cs typeface="Times New Roman" pitchFamily="18" charset="0"/>
              </a:rPr>
              <a:t> M(</a:t>
            </a:r>
            <a:r>
              <a:rPr lang="fr-FR" b="1" dirty="0">
                <a:latin typeface="Times New Roman" pitchFamily="18" charset="0"/>
                <a:cs typeface="Times New Roman" pitchFamily="18" charset="0"/>
              </a:rPr>
              <a:t>2013</a:t>
            </a:r>
            <a:r>
              <a:rPr lang="fr-FR" dirty="0">
                <a:latin typeface="Times New Roman" pitchFamily="18" charset="0"/>
                <a:cs typeface="Times New Roman" pitchFamily="18" charset="0"/>
              </a:rPr>
              <a:t>) Rôle des facteurs innés de restriction rétrovirale dans la  diminution de la réplication du VIH-1 sous type non B in vivo, </a:t>
            </a:r>
            <a:r>
              <a:rPr lang="fr-FR" dirty="0" err="1">
                <a:latin typeface="Times New Roman" pitchFamily="18" charset="0"/>
                <a:cs typeface="Times New Roman" pitchFamily="18" charset="0"/>
              </a:rPr>
              <a:t>mediée</a:t>
            </a:r>
            <a:r>
              <a:rPr lang="fr-FR" dirty="0">
                <a:latin typeface="Times New Roman" pitchFamily="18" charset="0"/>
                <a:cs typeface="Times New Roman" pitchFamily="18" charset="0"/>
              </a:rPr>
              <a:t> par l’interféron alpha </a:t>
            </a:r>
            <a:r>
              <a:rPr lang="fr-FR" b="1" dirty="0">
                <a:latin typeface="Times New Roman" pitchFamily="18" charset="0"/>
                <a:cs typeface="Times New Roman" pitchFamily="18" charset="0"/>
              </a:rPr>
              <a:t>:.Abstract Me 16 </a:t>
            </a:r>
            <a:r>
              <a:rPr lang="fr-FR" b="1" dirty="0" err="1">
                <a:latin typeface="Times New Roman" pitchFamily="18" charset="0"/>
                <a:cs typeface="Times New Roman" pitchFamily="18" charset="0"/>
              </a:rPr>
              <a:t>CNSida</a:t>
            </a:r>
            <a:r>
              <a:rPr lang="fr-FR" b="1" dirty="0">
                <a:latin typeface="Times New Roman" pitchFamily="18" charset="0"/>
                <a:cs typeface="Times New Roman" pitchFamily="18" charset="0"/>
              </a:rPr>
              <a:t>-Lubumbashi 2013</a:t>
            </a:r>
            <a:endParaRPr lang="fr-FR" dirty="0">
              <a:latin typeface="Times New Roman" pitchFamily="18" charset="0"/>
              <a:cs typeface="Times New Roman" pitchFamily="18" charset="0"/>
            </a:endParaRPr>
          </a:p>
          <a:p>
            <a:pPr algn="just"/>
            <a:endParaRPr lang="en-US"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179662040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fontScale="62500" lnSpcReduction="20000"/>
          </a:bodyPr>
          <a:lstStyle/>
          <a:p>
            <a:pPr algn="just"/>
            <a:r>
              <a:rPr lang="en-US" dirty="0">
                <a:latin typeface="Times New Roman" pitchFamily="18" charset="0"/>
                <a:cs typeface="Times New Roman" pitchFamily="18" charset="0"/>
              </a:rPr>
              <a:t>Nazarko TY, </a:t>
            </a:r>
            <a:r>
              <a:rPr lang="en-US" dirty="0" err="1">
                <a:latin typeface="Times New Roman" pitchFamily="18" charset="0"/>
                <a:cs typeface="Times New Roman" pitchFamily="18" charset="0"/>
              </a:rPr>
              <a:t>Ozeki</a:t>
            </a:r>
            <a:r>
              <a:rPr lang="en-US" dirty="0">
                <a:latin typeface="Times New Roman" pitchFamily="18" charset="0"/>
                <a:cs typeface="Times New Roman" pitchFamily="18" charset="0"/>
              </a:rPr>
              <a:t> K, Till A, Ramakrishnan G, </a:t>
            </a:r>
            <a:r>
              <a:rPr lang="en-US" dirty="0" err="1">
                <a:latin typeface="Times New Roman" pitchFamily="18" charset="0"/>
                <a:cs typeface="Times New Roman" pitchFamily="18" charset="0"/>
              </a:rPr>
              <a:t>Lotfi</a:t>
            </a:r>
            <a:r>
              <a:rPr lang="en-US" dirty="0">
                <a:latin typeface="Times New Roman" pitchFamily="18" charset="0"/>
                <a:cs typeface="Times New Roman" pitchFamily="18" charset="0"/>
              </a:rPr>
              <a:t> P, Yan M, </a:t>
            </a:r>
            <a:r>
              <a:rPr lang="en-US" dirty="0" err="1">
                <a:latin typeface="Times New Roman" pitchFamily="18" charset="0"/>
                <a:cs typeface="Times New Roman" pitchFamily="18" charset="0"/>
              </a:rPr>
              <a:t>Subramani</a:t>
            </a:r>
            <a:r>
              <a:rPr lang="en-US" dirty="0">
                <a:latin typeface="Times New Roman" pitchFamily="18" charset="0"/>
                <a:cs typeface="Times New Roman" pitchFamily="18" charset="0"/>
              </a:rPr>
              <a:t> S (2014) - </a:t>
            </a:r>
            <a:br>
              <a:rPr lang="en-US" dirty="0">
                <a:latin typeface="Times New Roman" pitchFamily="18" charset="0"/>
                <a:cs typeface="Times New Roman" pitchFamily="18" charset="0"/>
              </a:rPr>
            </a:br>
            <a:r>
              <a:rPr lang="en-US" i="1" u="sng" dirty="0">
                <a:latin typeface="Times New Roman" pitchFamily="18" charset="0"/>
                <a:cs typeface="Times New Roman" pitchFamily="18" charset="0"/>
                <a:hlinkClick r:id="rId2"/>
              </a:rPr>
              <a:t>Peroxisomal Atg37 binds Atg30 or palmitoyl-CoA to regulate phagophore formation during pexophagy</a:t>
            </a:r>
            <a:r>
              <a:rPr lang="en-US" u="sng" dirty="0">
                <a:latin typeface="Times New Roman" pitchFamily="18" charset="0"/>
                <a:cs typeface="Times New Roman" pitchFamily="18" charset="0"/>
                <a:hlinkClick r:id="rId2"/>
              </a:rPr>
              <a:t>.</a:t>
            </a:r>
            <a:r>
              <a:rPr lang="en-US" dirty="0">
                <a:latin typeface="Times New Roman" pitchFamily="18" charset="0"/>
                <a:cs typeface="Times New Roman" pitchFamily="18" charset="0"/>
              </a:rPr>
              <a:t> J Cell Biol., 204(4):541-57</a:t>
            </a:r>
            <a:br>
              <a:rPr lang="en-US" dirty="0">
                <a:latin typeface="Times New Roman" pitchFamily="18" charset="0"/>
                <a:cs typeface="Times New Roman" pitchFamily="18" charset="0"/>
              </a:rPr>
            </a:br>
            <a:r>
              <a:rPr lang="en-US" dirty="0">
                <a:latin typeface="Times New Roman" pitchFamily="18" charset="0"/>
                <a:cs typeface="Times New Roman" pitchFamily="18" charset="0"/>
              </a:rPr>
              <a:t>Noda T,  </a:t>
            </a:r>
            <a:r>
              <a:rPr lang="en-US" i="1" dirty="0">
                <a:latin typeface="Times New Roman" pitchFamily="18" charset="0"/>
                <a:cs typeface="Times New Roman" pitchFamily="18" charset="0"/>
              </a:rPr>
              <a:t>(2002) Ebola virus VP40 drives the formation of virus-like filamentous particles along with GP</a:t>
            </a:r>
            <a:r>
              <a:rPr lang="en-US" dirty="0">
                <a:latin typeface="Times New Roman" pitchFamily="18" charset="0"/>
                <a:cs typeface="Times New Roman" pitchFamily="18" charset="0"/>
              </a:rPr>
              <a:t>. J </a:t>
            </a:r>
            <a:r>
              <a:rPr lang="en-US" dirty="0" err="1">
                <a:latin typeface="Times New Roman" pitchFamily="18" charset="0"/>
                <a:cs typeface="Times New Roman" pitchFamily="18" charset="0"/>
              </a:rPr>
              <a:t>Virol</a:t>
            </a:r>
            <a:r>
              <a:rPr lang="en-US" dirty="0">
                <a:latin typeface="Times New Roman" pitchFamily="18" charset="0"/>
                <a:cs typeface="Times New Roman" pitchFamily="18" charset="0"/>
              </a:rPr>
              <a:t> 76:4855–4865</a:t>
            </a:r>
            <a:endParaRPr lang="fr-FR" dirty="0">
              <a:latin typeface="Times New Roman" pitchFamily="18" charset="0"/>
              <a:cs typeface="Times New Roman" pitchFamily="18" charset="0"/>
            </a:endParaRPr>
          </a:p>
          <a:p>
            <a:pPr algn="just"/>
            <a:r>
              <a:rPr lang="en-US" dirty="0">
                <a:latin typeface="Times New Roman" pitchFamily="18" charset="0"/>
                <a:cs typeface="Times New Roman" pitchFamily="18" charset="0"/>
              </a:rPr>
              <a:t>Pellegrini P, </a:t>
            </a:r>
            <a:r>
              <a:rPr lang="en-US" dirty="0" err="1">
                <a:latin typeface="Times New Roman" pitchFamily="18" charset="0"/>
                <a:cs typeface="Times New Roman" pitchFamily="18" charset="0"/>
              </a:rPr>
              <a:t>Strambi</a:t>
            </a:r>
            <a:r>
              <a:rPr lang="en-US" dirty="0">
                <a:latin typeface="Times New Roman" pitchFamily="18" charset="0"/>
                <a:cs typeface="Times New Roman" pitchFamily="18" charset="0"/>
              </a:rPr>
              <a:t> A, </a:t>
            </a:r>
            <a:r>
              <a:rPr lang="en-US" dirty="0" err="1">
                <a:latin typeface="Times New Roman" pitchFamily="18" charset="0"/>
                <a:cs typeface="Times New Roman" pitchFamily="18" charset="0"/>
              </a:rPr>
              <a:t>Zipoli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Hägg-Olofsson</a:t>
            </a:r>
            <a:r>
              <a:rPr lang="en-US" dirty="0">
                <a:latin typeface="Times New Roman" pitchFamily="18" charset="0"/>
                <a:cs typeface="Times New Roman" pitchFamily="18" charset="0"/>
              </a:rPr>
              <a:t> M, </a:t>
            </a:r>
            <a:r>
              <a:rPr lang="en-US" dirty="0" err="1">
                <a:latin typeface="Times New Roman" pitchFamily="18" charset="0"/>
                <a:cs typeface="Times New Roman" pitchFamily="18" charset="0"/>
              </a:rPr>
              <a:t>Buoncervello</a:t>
            </a:r>
            <a:r>
              <a:rPr lang="en-US" dirty="0">
                <a:latin typeface="Times New Roman" pitchFamily="18" charset="0"/>
                <a:cs typeface="Times New Roman" pitchFamily="18" charset="0"/>
              </a:rPr>
              <a:t> M, </a:t>
            </a:r>
            <a:r>
              <a:rPr lang="en-US" dirty="0" err="1">
                <a:latin typeface="Times New Roman" pitchFamily="18" charset="0"/>
                <a:cs typeface="Times New Roman" pitchFamily="18" charset="0"/>
              </a:rPr>
              <a:t>Stig</a:t>
            </a:r>
            <a:r>
              <a:rPr lang="en-US" dirty="0">
                <a:latin typeface="Times New Roman" pitchFamily="18" charset="0"/>
                <a:cs typeface="Times New Roman" pitchFamily="18" charset="0"/>
              </a:rPr>
              <a:t> Linder,  De </a:t>
            </a:r>
            <a:r>
              <a:rPr lang="en-US" dirty="0" err="1">
                <a:latin typeface="Times New Roman" pitchFamily="18" charset="0"/>
                <a:cs typeface="Times New Roman" pitchFamily="18" charset="0"/>
              </a:rPr>
              <a:t>Milito</a:t>
            </a:r>
            <a:r>
              <a:rPr lang="en-US" dirty="0">
                <a:latin typeface="Times New Roman" pitchFamily="18" charset="0"/>
                <a:cs typeface="Times New Roman" pitchFamily="18" charset="0"/>
              </a:rPr>
              <a:t> A(2013)</a:t>
            </a:r>
            <a:r>
              <a:rPr lang="en-US" i="1" dirty="0">
                <a:latin typeface="Times New Roman" pitchFamily="18" charset="0"/>
                <a:cs typeface="Times New Roman" pitchFamily="18" charset="0"/>
              </a:rPr>
              <a:t>. Acidic extracellular pH neutralizes the autophagy-inhibiting activity of chloroquine: Implications for cancer therapies</a:t>
            </a:r>
            <a:r>
              <a:rPr lang="en-US" dirty="0">
                <a:latin typeface="Times New Roman" pitchFamily="18" charset="0"/>
                <a:cs typeface="Times New Roman" pitchFamily="18" charset="0"/>
              </a:rPr>
              <a:t>. </a:t>
            </a:r>
            <a:r>
              <a:rPr lang="en-US" i="1" dirty="0">
                <a:latin typeface="Times New Roman" pitchFamily="18" charset="0"/>
                <a:cs typeface="Times New Roman" pitchFamily="18" charset="0"/>
              </a:rPr>
              <a:t>Autophagy</a:t>
            </a:r>
            <a:r>
              <a:rPr lang="en-US" dirty="0">
                <a:latin typeface="Times New Roman" pitchFamily="18" charset="0"/>
                <a:cs typeface="Times New Roman" pitchFamily="18" charset="0"/>
              </a:rPr>
              <a:t>,  DOI: </a:t>
            </a:r>
            <a:r>
              <a:rPr lang="en-US" u="sng" dirty="0">
                <a:latin typeface="Times New Roman" pitchFamily="18" charset="0"/>
                <a:cs typeface="Times New Roman" pitchFamily="18" charset="0"/>
                <a:hlinkClick r:id="rId3"/>
              </a:rPr>
              <a:t>10.4161/auto.27901</a:t>
            </a:r>
            <a:endParaRPr lang="fr-FR" dirty="0">
              <a:latin typeface="Times New Roman" pitchFamily="18" charset="0"/>
              <a:cs typeface="Times New Roman" pitchFamily="18" charset="0"/>
            </a:endParaRPr>
          </a:p>
          <a:p>
            <a:pPr algn="just"/>
            <a:r>
              <a:rPr lang="en-US" u="sng" dirty="0">
                <a:latin typeface="Times New Roman" pitchFamily="18" charset="0"/>
                <a:cs typeface="Times New Roman" pitchFamily="18" charset="0"/>
                <a:hlinkClick r:id="rId4" invalidUrl="http://www.ncbi.nlm.nih.gov/pubmed?term=Piconi S[Author]&amp;cauthor=true&amp;cauthor_uid=21576701"/>
              </a:rPr>
              <a:t>Piconi S</a:t>
            </a:r>
            <a:r>
              <a:rPr lang="en-US" baseline="30000" dirty="0">
                <a:latin typeface="Times New Roman" pitchFamily="18" charset="0"/>
                <a:cs typeface="Times New Roman" pitchFamily="18" charset="0"/>
              </a:rPr>
              <a:t>1</a:t>
            </a:r>
            <a:r>
              <a:rPr lang="en-US" dirty="0">
                <a:latin typeface="Times New Roman" pitchFamily="18" charset="0"/>
                <a:cs typeface="Times New Roman" pitchFamily="18" charset="0"/>
              </a:rPr>
              <a:t>, </a:t>
            </a:r>
            <a:r>
              <a:rPr lang="en-US" u="sng" dirty="0">
                <a:latin typeface="Times New Roman" pitchFamily="18" charset="0"/>
                <a:cs typeface="Times New Roman" pitchFamily="18" charset="0"/>
                <a:hlinkClick r:id="rId5" invalidUrl="http://www.ncbi.nlm.nih.gov/pubmed?term=Parisotto S[Author]&amp;cauthor=true&amp;cauthor_uid=21576701"/>
              </a:rPr>
              <a:t>Parisotto S</a:t>
            </a:r>
            <a:r>
              <a:rPr lang="en-US" dirty="0">
                <a:latin typeface="Times New Roman" pitchFamily="18" charset="0"/>
                <a:cs typeface="Times New Roman" pitchFamily="18" charset="0"/>
              </a:rPr>
              <a:t>, </a:t>
            </a:r>
            <a:r>
              <a:rPr lang="en-US" u="sng" dirty="0">
                <a:latin typeface="Times New Roman" pitchFamily="18" charset="0"/>
                <a:cs typeface="Times New Roman" pitchFamily="18" charset="0"/>
                <a:hlinkClick r:id="rId6" invalidUrl="http://www.ncbi.nlm.nih.gov/pubmed?term=Rizzardini G[Author]&amp;cauthor=true&amp;cauthor_uid=21576701"/>
              </a:rPr>
              <a:t>Rizzardini G</a:t>
            </a:r>
            <a:r>
              <a:rPr lang="en-US" dirty="0">
                <a:latin typeface="Times New Roman" pitchFamily="18" charset="0"/>
                <a:cs typeface="Times New Roman" pitchFamily="18" charset="0"/>
              </a:rPr>
              <a:t>, </a:t>
            </a:r>
            <a:r>
              <a:rPr lang="en-US" u="sng" dirty="0">
                <a:latin typeface="Times New Roman" pitchFamily="18" charset="0"/>
                <a:cs typeface="Times New Roman" pitchFamily="18" charset="0"/>
                <a:hlinkClick r:id="rId7" invalidUrl="http://www.ncbi.nlm.nih.gov/pubmed?term=Passerini S[Author]&amp;cauthor=true&amp;cauthor_uid=21576701"/>
              </a:rPr>
              <a:t>Passerini S</a:t>
            </a:r>
            <a:r>
              <a:rPr lang="en-US" dirty="0">
                <a:latin typeface="Times New Roman" pitchFamily="18" charset="0"/>
                <a:cs typeface="Times New Roman" pitchFamily="18" charset="0"/>
              </a:rPr>
              <a:t>, </a:t>
            </a:r>
            <a:r>
              <a:rPr lang="en-US" u="sng" dirty="0">
                <a:latin typeface="Times New Roman" pitchFamily="18" charset="0"/>
                <a:cs typeface="Times New Roman" pitchFamily="18" charset="0"/>
                <a:hlinkClick r:id="rId8" invalidUrl="http://www.ncbi.nlm.nih.gov/pubmed?term=Terzi R[Author]&amp;cauthor=true&amp;cauthor_uid=21576701"/>
              </a:rPr>
              <a:t>Terzi R</a:t>
            </a:r>
            <a:r>
              <a:rPr lang="en-US" dirty="0">
                <a:latin typeface="Times New Roman" pitchFamily="18" charset="0"/>
                <a:cs typeface="Times New Roman" pitchFamily="18" charset="0"/>
              </a:rPr>
              <a:t>, </a:t>
            </a:r>
            <a:r>
              <a:rPr lang="en-US" u="sng" dirty="0">
                <a:latin typeface="Times New Roman" pitchFamily="18" charset="0"/>
                <a:cs typeface="Times New Roman" pitchFamily="18" charset="0"/>
                <a:hlinkClick r:id="rId9" invalidUrl="http://www.ncbi.nlm.nih.gov/pubmed?term=Argenteri B[Author]&amp;cauthor=true&amp;cauthor_uid=21576701"/>
              </a:rPr>
              <a:t>Argenteri B</a:t>
            </a:r>
            <a:r>
              <a:rPr lang="en-US" dirty="0">
                <a:latin typeface="Times New Roman" pitchFamily="18" charset="0"/>
                <a:cs typeface="Times New Roman" pitchFamily="18" charset="0"/>
              </a:rPr>
              <a:t>, </a:t>
            </a:r>
            <a:r>
              <a:rPr lang="en-US" u="sng" dirty="0">
                <a:latin typeface="Times New Roman" pitchFamily="18" charset="0"/>
                <a:cs typeface="Times New Roman" pitchFamily="18" charset="0"/>
                <a:hlinkClick r:id="rId10" invalidUrl="http://www.ncbi.nlm.nih.gov/pubmed?term=Meraviglia P[Author]&amp;cauthor=true&amp;cauthor_uid=21576701"/>
              </a:rPr>
              <a:t>Meraviglia P</a:t>
            </a:r>
            <a:r>
              <a:rPr lang="en-US" dirty="0">
                <a:latin typeface="Times New Roman" pitchFamily="18" charset="0"/>
                <a:cs typeface="Times New Roman" pitchFamily="18" charset="0"/>
              </a:rPr>
              <a:t>, </a:t>
            </a:r>
            <a:r>
              <a:rPr lang="en-US" u="sng" dirty="0">
                <a:latin typeface="Times New Roman" pitchFamily="18" charset="0"/>
                <a:cs typeface="Times New Roman" pitchFamily="18" charset="0"/>
                <a:hlinkClick r:id="rId11" invalidUrl="http://www.ncbi.nlm.nih.gov/pubmed?term=Capetti A[Author]&amp;cauthor=true&amp;cauthor_uid=21576701"/>
              </a:rPr>
              <a:t>Capetti A</a:t>
            </a:r>
            <a:r>
              <a:rPr lang="en-US" dirty="0">
                <a:latin typeface="Times New Roman" pitchFamily="18" charset="0"/>
                <a:cs typeface="Times New Roman" pitchFamily="18" charset="0"/>
              </a:rPr>
              <a:t>, </a:t>
            </a:r>
            <a:r>
              <a:rPr lang="en-US" u="sng" dirty="0">
                <a:latin typeface="Times New Roman" pitchFamily="18" charset="0"/>
                <a:cs typeface="Times New Roman" pitchFamily="18" charset="0"/>
                <a:hlinkClick r:id="rId12" invalidUrl="http://www.ncbi.nlm.nih.gov/pubmed?term=Biasin M[Author]&amp;cauthor=true&amp;cauthor_uid=21576701"/>
              </a:rPr>
              <a:t>Biasin M</a:t>
            </a:r>
            <a:r>
              <a:rPr lang="en-US" dirty="0">
                <a:latin typeface="Times New Roman" pitchFamily="18" charset="0"/>
                <a:cs typeface="Times New Roman" pitchFamily="18" charset="0"/>
              </a:rPr>
              <a:t>, </a:t>
            </a:r>
            <a:r>
              <a:rPr lang="en-US" u="sng" dirty="0">
                <a:latin typeface="Times New Roman" pitchFamily="18" charset="0"/>
                <a:cs typeface="Times New Roman" pitchFamily="18" charset="0"/>
                <a:hlinkClick r:id="rId13" invalidUrl="http://www.ncbi.nlm.nih.gov/pubmed?term=Trabattoni D[Author]&amp;cauthor=true&amp;cauthor_uid=21576701"/>
              </a:rPr>
              <a:t>Trabattoni D</a:t>
            </a:r>
            <a:r>
              <a:rPr lang="en-US" dirty="0">
                <a:latin typeface="Times New Roman" pitchFamily="18" charset="0"/>
                <a:cs typeface="Times New Roman" pitchFamily="18" charset="0"/>
              </a:rPr>
              <a:t>, </a:t>
            </a:r>
            <a:r>
              <a:rPr lang="en-US" u="sng" dirty="0">
                <a:latin typeface="Times New Roman" pitchFamily="18" charset="0"/>
                <a:cs typeface="Times New Roman" pitchFamily="18" charset="0"/>
                <a:hlinkClick r:id="rId14" invalidUrl="http://www.ncbi.nlm.nih.gov/pubmed?term=Clerici M[Author]&amp;cauthor=true&amp;cauthor_uid=21576701"/>
              </a:rPr>
              <a:t>Clerici M</a:t>
            </a:r>
            <a:r>
              <a:rPr lang="en-US" dirty="0">
                <a:latin typeface="Times New Roman" pitchFamily="18" charset="0"/>
                <a:cs typeface="Times New Roman" pitchFamily="18" charset="0"/>
              </a:rPr>
              <a:t> (2011)</a:t>
            </a:r>
            <a:r>
              <a:rPr lang="en-US" i="1" dirty="0">
                <a:latin typeface="Times New Roman" pitchFamily="18" charset="0"/>
                <a:cs typeface="Times New Roman" pitchFamily="18" charset="0"/>
              </a:rPr>
              <a:t> Hydroxychloroquine drastically reduces immune activation in HIV-infected, antiretroviral therapy-treated immunologic nonresponders</a:t>
            </a:r>
            <a:r>
              <a:rPr lang="en-US" u="sng" dirty="0">
                <a:latin typeface="Times New Roman" pitchFamily="18" charset="0"/>
                <a:cs typeface="Times New Roman" pitchFamily="18" charset="0"/>
                <a:hlinkClick r:id="rId15" tooltip="Blood."/>
              </a:rPr>
              <a:t>Blood.</a:t>
            </a:r>
            <a:r>
              <a:rPr lang="en-US" dirty="0">
                <a:latin typeface="Times New Roman" pitchFamily="18" charset="0"/>
                <a:cs typeface="Times New Roman" pitchFamily="18" charset="0"/>
              </a:rPr>
              <a:t>;118(12):3263-72. </a:t>
            </a:r>
            <a:r>
              <a:rPr lang="en-US" dirty="0" err="1">
                <a:latin typeface="Times New Roman" pitchFamily="18" charset="0"/>
                <a:cs typeface="Times New Roman" pitchFamily="18" charset="0"/>
              </a:rPr>
              <a:t>doi</a:t>
            </a:r>
            <a:r>
              <a:rPr lang="en-US" dirty="0">
                <a:latin typeface="Times New Roman" pitchFamily="18" charset="0"/>
                <a:cs typeface="Times New Roman" pitchFamily="18" charset="0"/>
              </a:rPr>
              <a:t>: 10.1182/blood-2011-01-329060</a:t>
            </a:r>
            <a:endParaRPr lang="fr-FR" dirty="0">
              <a:latin typeface="Times New Roman" pitchFamily="18" charset="0"/>
              <a:cs typeface="Times New Roman" pitchFamily="18" charset="0"/>
            </a:endParaRPr>
          </a:p>
          <a:p>
            <a:pPr algn="just"/>
            <a:r>
              <a:rPr lang="en-US" dirty="0">
                <a:latin typeface="Times New Roman" pitchFamily="18" charset="0"/>
                <a:cs typeface="Times New Roman" pitchFamily="18" charset="0"/>
              </a:rPr>
              <a:t>Schubert U, Anton LC, </a:t>
            </a:r>
            <a:r>
              <a:rPr lang="en-US" dirty="0" err="1">
                <a:latin typeface="Times New Roman" pitchFamily="18" charset="0"/>
                <a:cs typeface="Times New Roman" pitchFamily="18" charset="0"/>
              </a:rPr>
              <a:t>Bacik</a:t>
            </a:r>
            <a:r>
              <a:rPr lang="en-US" dirty="0">
                <a:latin typeface="Times New Roman" pitchFamily="18" charset="0"/>
                <a:cs typeface="Times New Roman" pitchFamily="18" charset="0"/>
              </a:rPr>
              <a:t> I, Cox JH, </a:t>
            </a:r>
            <a:r>
              <a:rPr lang="en-US" dirty="0" err="1">
                <a:latin typeface="Times New Roman" pitchFamily="18" charset="0"/>
                <a:cs typeface="Times New Roman" pitchFamily="18" charset="0"/>
              </a:rPr>
              <a:t>Bour</a:t>
            </a:r>
            <a:r>
              <a:rPr lang="en-US" dirty="0">
                <a:latin typeface="Times New Roman" pitchFamily="18" charset="0"/>
                <a:cs typeface="Times New Roman" pitchFamily="18" charset="0"/>
              </a:rPr>
              <a:t> S, et al. (1998</a:t>
            </a:r>
            <a:r>
              <a:rPr lang="en-US" i="1" dirty="0">
                <a:latin typeface="Times New Roman" pitchFamily="18" charset="0"/>
                <a:cs typeface="Times New Roman" pitchFamily="18" charset="0"/>
              </a:rPr>
              <a:t>) CD4 glycoprotein degradation induced by human immunodeficiency virus type 1 Vpu protein requires the function of proteasomes and the ubiquitin-conjugating pathway</a:t>
            </a:r>
            <a:r>
              <a:rPr lang="en-US" dirty="0">
                <a:latin typeface="Times New Roman" pitchFamily="18" charset="0"/>
                <a:cs typeface="Times New Roman" pitchFamily="18" charset="0"/>
              </a:rPr>
              <a:t>. J </a:t>
            </a:r>
            <a:r>
              <a:rPr lang="en-US" dirty="0" err="1">
                <a:latin typeface="Times New Roman" pitchFamily="18" charset="0"/>
                <a:cs typeface="Times New Roman" pitchFamily="18" charset="0"/>
              </a:rPr>
              <a:t>Virol</a:t>
            </a:r>
            <a:r>
              <a:rPr lang="en-US" dirty="0">
                <a:latin typeface="Times New Roman" pitchFamily="18" charset="0"/>
                <a:cs typeface="Times New Roman" pitchFamily="18" charset="0"/>
              </a:rPr>
              <a:t> 72: 2280–2288</a:t>
            </a:r>
            <a:endParaRPr lang="fr-FR" dirty="0">
              <a:latin typeface="Times New Roman" pitchFamily="18" charset="0"/>
              <a:cs typeface="Times New Roman" pitchFamily="18" charset="0"/>
            </a:endParaRPr>
          </a:p>
          <a:p>
            <a:pPr algn="just"/>
            <a:r>
              <a:rPr lang="en-US" dirty="0">
                <a:latin typeface="Times New Roman" pitchFamily="18" charset="0"/>
                <a:cs typeface="Times New Roman" pitchFamily="18" charset="0"/>
              </a:rPr>
              <a:t>Sakuma T, Noda T, Urata S, </a:t>
            </a:r>
            <a:r>
              <a:rPr lang="en-US" dirty="0" err="1">
                <a:latin typeface="Times New Roman" pitchFamily="18" charset="0"/>
                <a:cs typeface="Times New Roman" pitchFamily="18" charset="0"/>
              </a:rPr>
              <a:t>Kawaoka</a:t>
            </a:r>
            <a:r>
              <a:rPr lang="en-US" dirty="0">
                <a:latin typeface="Times New Roman" pitchFamily="18" charset="0"/>
                <a:cs typeface="Times New Roman" pitchFamily="18" charset="0"/>
              </a:rPr>
              <a:t> Y, Yasuda J (2009</a:t>
            </a:r>
            <a:r>
              <a:rPr lang="en-US" i="1" dirty="0">
                <a:latin typeface="Times New Roman" pitchFamily="18" charset="0"/>
                <a:cs typeface="Times New Roman" pitchFamily="18" charset="0"/>
              </a:rPr>
              <a:t>) Inhibition of Lassa and Marburg virus production by </a:t>
            </a:r>
            <a:r>
              <a:rPr lang="en-US" i="1" dirty="0" err="1">
                <a:latin typeface="Times New Roman" pitchFamily="18" charset="0"/>
                <a:cs typeface="Times New Roman" pitchFamily="18" charset="0"/>
              </a:rPr>
              <a:t>tetherin</a:t>
            </a:r>
            <a:r>
              <a:rPr lang="en-US" i="1" dirty="0">
                <a:latin typeface="Times New Roman" pitchFamily="18" charset="0"/>
                <a:cs typeface="Times New Roman" pitchFamily="18" charset="0"/>
              </a:rPr>
              <a:t>.</a:t>
            </a:r>
            <a:r>
              <a:rPr lang="en-US" dirty="0">
                <a:latin typeface="Times New Roman" pitchFamily="18" charset="0"/>
                <a:cs typeface="Times New Roman" pitchFamily="18" charset="0"/>
              </a:rPr>
              <a:t> J </a:t>
            </a:r>
            <a:r>
              <a:rPr lang="en-US" dirty="0" err="1">
                <a:latin typeface="Times New Roman" pitchFamily="18" charset="0"/>
                <a:cs typeface="Times New Roman" pitchFamily="18" charset="0"/>
              </a:rPr>
              <a:t>Virol</a:t>
            </a:r>
            <a:r>
              <a:rPr lang="en-US" dirty="0">
                <a:latin typeface="Times New Roman" pitchFamily="18" charset="0"/>
                <a:cs typeface="Times New Roman" pitchFamily="18" charset="0"/>
              </a:rPr>
              <a:t> 83: 2382–2385.</a:t>
            </a:r>
            <a:endParaRPr lang="fr-FR" dirty="0">
              <a:latin typeface="Times New Roman" pitchFamily="18" charset="0"/>
              <a:cs typeface="Times New Roman" pitchFamily="18" charset="0"/>
            </a:endParaRPr>
          </a:p>
          <a:p>
            <a:pPr algn="just"/>
            <a:endParaRPr lang="fr-FR" dirty="0">
              <a:latin typeface="Times New Roman" pitchFamily="18" charset="0"/>
              <a:cs typeface="Times New Roman" pitchFamily="18" charset="0"/>
            </a:endParaRPr>
          </a:p>
          <a:p>
            <a:endParaRPr lang="fr-FR" dirty="0"/>
          </a:p>
        </p:txBody>
      </p:sp>
    </p:spTree>
    <p:extLst>
      <p:ext uri="{BB962C8B-B14F-4D97-AF65-F5344CB8AC3E}">
        <p14:creationId xmlns:p14="http://schemas.microsoft.com/office/powerpoint/2010/main" val="154428484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fontScale="77500" lnSpcReduction="20000"/>
          </a:bodyPr>
          <a:lstStyle/>
          <a:p>
            <a:pPr algn="just"/>
            <a:r>
              <a:rPr lang="en-US" dirty="0">
                <a:latin typeface="Times New Roman" pitchFamily="18" charset="0"/>
                <a:cs typeface="Times New Roman" pitchFamily="18" charset="0"/>
              </a:rPr>
              <a:t>Stuart J.D. Neil</a:t>
            </a:r>
            <a:r>
              <a:rPr lang="en-US" u="sng" baseline="30000" dirty="0">
                <a:latin typeface="Times New Roman" pitchFamily="18" charset="0"/>
                <a:cs typeface="Times New Roman" pitchFamily="18" charset="0"/>
                <a:hlinkClick r:id="rId2"/>
              </a:rPr>
              <a:t>1</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Virginie</a:t>
            </a:r>
            <a:r>
              <a:rPr lang="en-US" dirty="0">
                <a:latin typeface="Times New Roman" pitchFamily="18" charset="0"/>
                <a:cs typeface="Times New Roman" pitchFamily="18" charset="0"/>
              </a:rPr>
              <a:t> Sandrin</a:t>
            </a:r>
            <a:r>
              <a:rPr lang="en-US" u="sng" baseline="30000" dirty="0">
                <a:latin typeface="Times New Roman" pitchFamily="18" charset="0"/>
                <a:cs typeface="Times New Roman" pitchFamily="18" charset="0"/>
                <a:hlinkClick r:id="rId3"/>
              </a:rPr>
              <a:t>2</a:t>
            </a:r>
            <a:r>
              <a:rPr lang="en-US" dirty="0">
                <a:latin typeface="Times New Roman" pitchFamily="18" charset="0"/>
                <a:cs typeface="Times New Roman" pitchFamily="18" charset="0"/>
              </a:rPr>
              <a:t>, Wesley I. Sundquist</a:t>
            </a:r>
            <a:r>
              <a:rPr lang="en-US" u="sng" baseline="30000" dirty="0">
                <a:latin typeface="Times New Roman" pitchFamily="18" charset="0"/>
                <a:cs typeface="Times New Roman" pitchFamily="18" charset="0"/>
                <a:hlinkClick r:id="rId3"/>
              </a:rPr>
              <a:t>2</a:t>
            </a:r>
            <a:r>
              <a:rPr lang="en-US" dirty="0">
                <a:latin typeface="Times New Roman" pitchFamily="18" charset="0"/>
                <a:cs typeface="Times New Roman" pitchFamily="18" charset="0"/>
              </a:rPr>
              <a:t> and Paul D. Bieniasz</a:t>
            </a:r>
            <a:r>
              <a:rPr lang="en-US" u="sng" baseline="30000" dirty="0">
                <a:latin typeface="Times New Roman" pitchFamily="18" charset="0"/>
                <a:cs typeface="Times New Roman" pitchFamily="18" charset="0"/>
                <a:hlinkClick r:id="rId2"/>
              </a:rPr>
              <a:t>1</a:t>
            </a:r>
            <a:r>
              <a:rPr lang="en-US" baseline="30000" dirty="0">
                <a:latin typeface="Times New Roman" pitchFamily="18" charset="0"/>
                <a:cs typeface="Times New Roman" pitchFamily="18" charset="0"/>
              </a:rPr>
              <a:t>,</a:t>
            </a:r>
            <a:r>
              <a:rPr lang="en-US" dirty="0">
                <a:latin typeface="Times New Roman" pitchFamily="18" charset="0"/>
                <a:cs typeface="Times New Roman" pitchFamily="18" charset="0"/>
              </a:rPr>
              <a:t> 2007 </a:t>
            </a:r>
            <a:r>
              <a:rPr lang="en-US" i="1" dirty="0">
                <a:latin typeface="Times New Roman" pitchFamily="18" charset="0"/>
                <a:cs typeface="Times New Roman" pitchFamily="18" charset="0"/>
              </a:rPr>
              <a:t>An Interferon-</a:t>
            </a:r>
            <a:r>
              <a:rPr lang="fr-FR" i="1" dirty="0">
                <a:latin typeface="Times New Roman" pitchFamily="18" charset="0"/>
                <a:cs typeface="Times New Roman" pitchFamily="18" charset="0"/>
              </a:rPr>
              <a:t>α</a:t>
            </a:r>
            <a:r>
              <a:rPr lang="en-US" i="1" dirty="0">
                <a:latin typeface="Times New Roman" pitchFamily="18" charset="0"/>
                <a:cs typeface="Times New Roman" pitchFamily="18" charset="0"/>
              </a:rPr>
              <a:t>-Induced Tethering Mechanism Inhibits HIV-1 and Ebola Virus Particle Release but Is Counteracted by the HIV-1 Vpu</a:t>
            </a:r>
            <a:r>
              <a:rPr lang="en-US" dirty="0">
                <a:latin typeface="Times New Roman" pitchFamily="18" charset="0"/>
                <a:cs typeface="Times New Roman" pitchFamily="18" charset="0"/>
              </a:rPr>
              <a:t> Protein Cell Host &amp; Microbe, </a:t>
            </a:r>
            <a:r>
              <a:rPr lang="en-US" u="sng" dirty="0">
                <a:latin typeface="Times New Roman" pitchFamily="18" charset="0"/>
                <a:cs typeface="Times New Roman" pitchFamily="18" charset="0"/>
                <a:hlinkClick r:id="rId4"/>
              </a:rPr>
              <a:t>Volume 2, Issue 3</a:t>
            </a:r>
            <a:r>
              <a:rPr lang="en-US" dirty="0">
                <a:latin typeface="Times New Roman" pitchFamily="18" charset="0"/>
                <a:cs typeface="Times New Roman" pitchFamily="18" charset="0"/>
              </a:rPr>
              <a:t>, 193-203, 13 </a:t>
            </a:r>
            <a:endParaRPr lang="fr-FR" dirty="0">
              <a:latin typeface="Times New Roman" pitchFamily="18" charset="0"/>
              <a:cs typeface="Times New Roman" pitchFamily="18" charset="0"/>
            </a:endParaRPr>
          </a:p>
          <a:p>
            <a:pPr algn="just"/>
            <a:r>
              <a:rPr lang="en-US" dirty="0">
                <a:latin typeface="Times New Roman" pitchFamily="18" charset="0"/>
                <a:cs typeface="Times New Roman" pitchFamily="18" charset="0"/>
              </a:rPr>
              <a:t>Zhang F, Wilson SJ, </a:t>
            </a:r>
            <a:r>
              <a:rPr lang="en-US" dirty="0" err="1">
                <a:latin typeface="Times New Roman" pitchFamily="18" charset="0"/>
                <a:cs typeface="Times New Roman" pitchFamily="18" charset="0"/>
              </a:rPr>
              <a:t>Landford</a:t>
            </a:r>
            <a:r>
              <a:rPr lang="en-US" dirty="0">
                <a:latin typeface="Times New Roman" pitchFamily="18" charset="0"/>
                <a:cs typeface="Times New Roman" pitchFamily="18" charset="0"/>
              </a:rPr>
              <a:t> WC, Virgen B, Gregory D, et al. (2009) </a:t>
            </a:r>
            <a:r>
              <a:rPr lang="en-US" i="1" dirty="0" err="1">
                <a:latin typeface="Times New Roman" pitchFamily="18" charset="0"/>
                <a:cs typeface="Times New Roman" pitchFamily="18" charset="0"/>
              </a:rPr>
              <a:t>Nef</a:t>
            </a:r>
            <a:r>
              <a:rPr lang="en-US" i="1" dirty="0">
                <a:latin typeface="Times New Roman" pitchFamily="18" charset="0"/>
                <a:cs typeface="Times New Roman" pitchFamily="18" charset="0"/>
              </a:rPr>
              <a:t> proteins from simian immunodeficiency viruses are </a:t>
            </a:r>
            <a:r>
              <a:rPr lang="en-US" i="1" dirty="0" err="1">
                <a:latin typeface="Times New Roman" pitchFamily="18" charset="0"/>
                <a:cs typeface="Times New Roman" pitchFamily="18" charset="0"/>
              </a:rPr>
              <a:t>tetherin</a:t>
            </a:r>
            <a:r>
              <a:rPr lang="en-US" i="1" dirty="0">
                <a:latin typeface="Times New Roman" pitchFamily="18" charset="0"/>
                <a:cs typeface="Times New Roman" pitchFamily="18" charset="0"/>
              </a:rPr>
              <a:t> antagonists.</a:t>
            </a:r>
            <a:r>
              <a:rPr lang="en-US" dirty="0">
                <a:latin typeface="Times New Roman" pitchFamily="18" charset="0"/>
                <a:cs typeface="Times New Roman" pitchFamily="18" charset="0"/>
              </a:rPr>
              <a:t> Cell Host Microbe 6: 54–67</a:t>
            </a:r>
            <a:endParaRPr lang="fr-FR" dirty="0">
              <a:latin typeface="Times New Roman" pitchFamily="18" charset="0"/>
              <a:cs typeface="Times New Roman" pitchFamily="18" charset="0"/>
            </a:endParaRPr>
          </a:p>
          <a:p>
            <a:pPr algn="just"/>
            <a:r>
              <a:rPr lang="en-US" dirty="0" err="1">
                <a:latin typeface="Times New Roman" pitchFamily="18" charset="0"/>
                <a:cs typeface="Times New Roman" pitchFamily="18" charset="0"/>
              </a:rPr>
              <a:t>Zietara</a:t>
            </a:r>
            <a:r>
              <a:rPr lang="en-US" dirty="0">
                <a:latin typeface="Times New Roman" pitchFamily="18" charset="0"/>
                <a:cs typeface="Times New Roman" pitchFamily="18" charset="0"/>
              </a:rPr>
              <a:t> N1, </a:t>
            </a:r>
            <a:r>
              <a:rPr lang="en-US" dirty="0" err="1">
                <a:latin typeface="Times New Roman" pitchFamily="18" charset="0"/>
                <a:cs typeface="Times New Roman" pitchFamily="18" charset="0"/>
              </a:rPr>
              <a:t>Łyszkiewicz</a:t>
            </a:r>
            <a:r>
              <a:rPr lang="en-US" dirty="0">
                <a:latin typeface="Times New Roman" pitchFamily="18" charset="0"/>
                <a:cs typeface="Times New Roman" pitchFamily="18" charset="0"/>
              </a:rPr>
              <a:t> M, </a:t>
            </a:r>
            <a:r>
              <a:rPr lang="en-US" dirty="0" err="1">
                <a:latin typeface="Times New Roman" pitchFamily="18" charset="0"/>
                <a:cs typeface="Times New Roman" pitchFamily="18" charset="0"/>
              </a:rPr>
              <a:t>Puchałka</a:t>
            </a:r>
            <a:r>
              <a:rPr lang="en-US" dirty="0">
                <a:latin typeface="Times New Roman" pitchFamily="18" charset="0"/>
                <a:cs typeface="Times New Roman" pitchFamily="18" charset="0"/>
              </a:rPr>
              <a:t> J, Pei G, Gutierrez MG, </a:t>
            </a:r>
            <a:r>
              <a:rPr lang="en-US" dirty="0" err="1">
                <a:latin typeface="Times New Roman" pitchFamily="18" charset="0"/>
                <a:cs typeface="Times New Roman" pitchFamily="18" charset="0"/>
              </a:rPr>
              <a:t>Lienenklaus</a:t>
            </a:r>
            <a:r>
              <a:rPr lang="en-US" dirty="0">
                <a:latin typeface="Times New Roman" pitchFamily="18" charset="0"/>
                <a:cs typeface="Times New Roman" pitchFamily="18" charset="0"/>
              </a:rPr>
              <a:t> S, </a:t>
            </a:r>
            <a:r>
              <a:rPr lang="en-US" dirty="0" err="1">
                <a:latin typeface="Times New Roman" pitchFamily="18" charset="0"/>
                <a:cs typeface="Times New Roman" pitchFamily="18" charset="0"/>
              </a:rPr>
              <a:t>Hobeika</a:t>
            </a:r>
            <a:r>
              <a:rPr lang="en-US" dirty="0">
                <a:latin typeface="Times New Roman" pitchFamily="18" charset="0"/>
                <a:cs typeface="Times New Roman" pitchFamily="18" charset="0"/>
              </a:rPr>
              <a:t> E, </a:t>
            </a:r>
            <a:r>
              <a:rPr lang="en-US" dirty="0" err="1">
                <a:latin typeface="Times New Roman" pitchFamily="18" charset="0"/>
                <a:cs typeface="Times New Roman" pitchFamily="18" charset="0"/>
              </a:rPr>
              <a:t>Reth</a:t>
            </a:r>
            <a:r>
              <a:rPr lang="en-US" dirty="0">
                <a:latin typeface="Times New Roman" pitchFamily="18" charset="0"/>
                <a:cs typeface="Times New Roman" pitchFamily="18" charset="0"/>
              </a:rPr>
              <a:t> M, Martins dos Santos VA, Krueger A, Weiss S. 2013 </a:t>
            </a:r>
            <a:r>
              <a:rPr lang="en-US" i="1" dirty="0">
                <a:latin typeface="Times New Roman" pitchFamily="18" charset="0"/>
                <a:cs typeface="Times New Roman" pitchFamily="18" charset="0"/>
                <a:hlinkClick r:id="rId5"/>
              </a:rPr>
              <a:t>Immunoglobulins drive terminal maturation of splenic dendritic cells.</a:t>
            </a:r>
            <a:r>
              <a:rPr lang="en-US" dirty="0">
                <a:latin typeface="Times New Roman" pitchFamily="18" charset="0"/>
                <a:cs typeface="Times New Roman" pitchFamily="18" charset="0"/>
              </a:rPr>
              <a:t> PNAS, 110(6):2282-7.</a:t>
            </a:r>
            <a:endParaRPr lang="fr-FR" dirty="0">
              <a:latin typeface="Times New Roman" pitchFamily="18" charset="0"/>
              <a:cs typeface="Times New Roman" pitchFamily="18" charset="0"/>
            </a:endParaRPr>
          </a:p>
          <a:p>
            <a:pPr algn="just"/>
            <a:r>
              <a:rPr lang="en-US" u="sng" dirty="0">
                <a:latin typeface="Times New Roman" pitchFamily="18" charset="0"/>
                <a:cs typeface="Times New Roman" pitchFamily="18" charset="0"/>
                <a:hlinkClick r:id="rId6"/>
              </a:rPr>
              <a:t>Washington B. Cárdenas</a:t>
            </a:r>
            <a:r>
              <a:rPr lang="en-US" dirty="0">
                <a:latin typeface="Times New Roman" pitchFamily="18" charset="0"/>
                <a:cs typeface="Times New Roman" pitchFamily="18" charset="0"/>
              </a:rPr>
              <a:t> </a:t>
            </a:r>
            <a:r>
              <a:rPr lang="en-US" u="sng" dirty="0">
                <a:latin typeface="Times New Roman" pitchFamily="18" charset="0"/>
                <a:cs typeface="Times New Roman" pitchFamily="18" charset="0"/>
                <a:hlinkClick r:id="rId7"/>
              </a:rPr>
              <a:t>Yueh-Ming Loo</a:t>
            </a:r>
            <a:r>
              <a:rPr lang="en-US" dirty="0">
                <a:latin typeface="Times New Roman" pitchFamily="18" charset="0"/>
                <a:cs typeface="Times New Roman" pitchFamily="18" charset="0"/>
              </a:rPr>
              <a:t>  </a:t>
            </a:r>
            <a:r>
              <a:rPr lang="en-US" u="sng" dirty="0">
                <a:latin typeface="Times New Roman" pitchFamily="18" charset="0"/>
                <a:cs typeface="Times New Roman" pitchFamily="18" charset="0"/>
                <a:hlinkClick r:id="rId8"/>
              </a:rPr>
              <a:t>Michael Gale Jr.</a:t>
            </a:r>
            <a:r>
              <a:rPr lang="en-US" dirty="0">
                <a:latin typeface="Times New Roman" pitchFamily="18" charset="0"/>
                <a:cs typeface="Times New Roman" pitchFamily="18" charset="0"/>
              </a:rPr>
              <a:t>, </a:t>
            </a:r>
            <a:r>
              <a:rPr lang="en-US" u="sng" dirty="0">
                <a:latin typeface="Times New Roman" pitchFamily="18" charset="0"/>
                <a:cs typeface="Times New Roman" pitchFamily="18" charset="0"/>
                <a:hlinkClick r:id="rId9"/>
              </a:rPr>
              <a:t>Amy L. Hartman</a:t>
            </a:r>
            <a:r>
              <a:rPr lang="en-US" dirty="0">
                <a:latin typeface="Times New Roman" pitchFamily="18" charset="0"/>
                <a:cs typeface="Times New Roman" pitchFamily="18" charset="0"/>
              </a:rPr>
              <a:t> </a:t>
            </a:r>
            <a:r>
              <a:rPr lang="en-US" u="sng" dirty="0">
                <a:latin typeface="Times New Roman" pitchFamily="18" charset="0"/>
                <a:cs typeface="Times New Roman" pitchFamily="18" charset="0"/>
                <a:hlinkClick r:id="rId10"/>
              </a:rPr>
              <a:t>Christopher R. Kimberlin</a:t>
            </a:r>
            <a:r>
              <a:rPr lang="en-US" dirty="0">
                <a:latin typeface="Times New Roman" pitchFamily="18" charset="0"/>
                <a:cs typeface="Times New Roman" pitchFamily="18" charset="0"/>
              </a:rPr>
              <a:t> , </a:t>
            </a:r>
            <a:r>
              <a:rPr lang="en-US" u="sng" dirty="0">
                <a:latin typeface="Times New Roman" pitchFamily="18" charset="0"/>
                <a:cs typeface="Times New Roman" pitchFamily="18" charset="0"/>
                <a:hlinkClick r:id="rId11"/>
              </a:rPr>
              <a:t>Luis Martínez-Sobrido</a:t>
            </a:r>
            <a:r>
              <a:rPr lang="en-US" dirty="0">
                <a:latin typeface="Times New Roman" pitchFamily="18" charset="0"/>
                <a:cs typeface="Times New Roman" pitchFamily="18" charset="0"/>
              </a:rPr>
              <a:t>, </a:t>
            </a:r>
            <a:r>
              <a:rPr lang="en-US" u="sng" dirty="0">
                <a:latin typeface="Times New Roman" pitchFamily="18" charset="0"/>
                <a:cs typeface="Times New Roman" pitchFamily="18" charset="0"/>
                <a:hlinkClick r:id="rId12"/>
              </a:rPr>
              <a:t>Erica Ollmann Saphire</a:t>
            </a:r>
            <a:r>
              <a:rPr lang="en-US" dirty="0">
                <a:latin typeface="Times New Roman" pitchFamily="18" charset="0"/>
                <a:cs typeface="Times New Roman" pitchFamily="18" charset="0"/>
              </a:rPr>
              <a:t>, and </a:t>
            </a:r>
            <a:r>
              <a:rPr lang="en-US" u="sng" dirty="0">
                <a:latin typeface="Times New Roman" pitchFamily="18" charset="0"/>
                <a:cs typeface="Times New Roman" pitchFamily="18" charset="0"/>
                <a:hlinkClick r:id="rId13"/>
              </a:rPr>
              <a:t>Christopher F. Basler</a:t>
            </a:r>
            <a:r>
              <a:rPr lang="en-US" dirty="0">
                <a:latin typeface="Times New Roman" pitchFamily="18" charset="0"/>
                <a:cs typeface="Times New Roman" pitchFamily="18" charset="0"/>
              </a:rPr>
              <a:t>(2006) </a:t>
            </a:r>
            <a:r>
              <a:rPr lang="en-US" i="1" dirty="0">
                <a:latin typeface="Times New Roman" pitchFamily="18" charset="0"/>
                <a:cs typeface="Times New Roman" pitchFamily="18" charset="0"/>
              </a:rPr>
              <a:t>Ebola Virus VP35 Protein Binds Double-</a:t>
            </a:r>
            <a:r>
              <a:rPr lang="en-US" i="1" dirty="0" err="1">
                <a:latin typeface="Times New Roman" pitchFamily="18" charset="0"/>
                <a:cs typeface="Times New Roman" pitchFamily="18" charset="0"/>
              </a:rPr>
              <a:t>Stran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ded</a:t>
            </a:r>
            <a:r>
              <a:rPr lang="en-US" i="1" dirty="0">
                <a:latin typeface="Times New Roman" pitchFamily="18" charset="0"/>
                <a:cs typeface="Times New Roman" pitchFamily="18" charset="0"/>
              </a:rPr>
              <a:t> RNA and Inhibits Alpha/Beta Interferon Production Induced by RIG-I Signaling J </a:t>
            </a:r>
            <a:r>
              <a:rPr lang="en-US" i="1" dirty="0" err="1">
                <a:latin typeface="Times New Roman" pitchFamily="18" charset="0"/>
                <a:cs typeface="Times New Roman" pitchFamily="18" charset="0"/>
              </a:rPr>
              <a:t>Virol</a:t>
            </a:r>
            <a:r>
              <a:rPr lang="en-US" i="1" dirty="0">
                <a:latin typeface="Times New Roman" pitchFamily="18" charset="0"/>
                <a:cs typeface="Times New Roman" pitchFamily="18" charset="0"/>
              </a:rPr>
              <a:t> 80:5168–5178</a:t>
            </a:r>
            <a:endParaRPr lang="fr-FR" dirty="0">
              <a:latin typeface="Times New Roman" pitchFamily="18" charset="0"/>
              <a:cs typeface="Times New Roman" pitchFamily="18" charset="0"/>
            </a:endParaRPr>
          </a:p>
          <a:p>
            <a:endParaRPr lang="fr-FR" dirty="0"/>
          </a:p>
        </p:txBody>
      </p:sp>
    </p:spTree>
    <p:extLst>
      <p:ext uri="{BB962C8B-B14F-4D97-AF65-F5344CB8AC3E}">
        <p14:creationId xmlns:p14="http://schemas.microsoft.com/office/powerpoint/2010/main" val="30796504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sz="quarter" idx="1"/>
          </p:nvPr>
        </p:nvSpPr>
        <p:spPr/>
        <p:txBody>
          <a:bodyPr>
            <a:normAutofit/>
          </a:bodyPr>
          <a:lstStyle/>
          <a:p>
            <a:pPr algn="ctr"/>
            <a:endParaRPr lang="fr-FR" sz="3600" b="1" dirty="0" smtClean="0"/>
          </a:p>
          <a:p>
            <a:pPr marL="0" indent="0" algn="ctr">
              <a:buNone/>
            </a:pPr>
            <a:endParaRPr lang="fr-FR" sz="3600" b="1" dirty="0"/>
          </a:p>
          <a:p>
            <a:pPr marL="0" indent="0" algn="ctr">
              <a:buNone/>
            </a:pPr>
            <a:endParaRPr lang="fr-FR" sz="3600" b="1" dirty="0"/>
          </a:p>
          <a:p>
            <a:pPr marL="0" indent="0" algn="ctr">
              <a:buNone/>
            </a:pPr>
            <a:r>
              <a:rPr lang="fr-FR" sz="3600" b="1" dirty="0" smtClean="0"/>
              <a:t>MERCI DE VOTRE ATTENTION</a:t>
            </a:r>
            <a:endParaRPr lang="fr-FR" sz="3600" b="1" dirty="0"/>
          </a:p>
        </p:txBody>
      </p:sp>
    </p:spTree>
    <p:extLst>
      <p:ext uri="{BB962C8B-B14F-4D97-AF65-F5344CB8AC3E}">
        <p14:creationId xmlns:p14="http://schemas.microsoft.com/office/powerpoint/2010/main" val="15443106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HIV,EBOLA,,</a:t>
            </a:r>
            <a:r>
              <a:rPr lang="fr-FR" dirty="0" smtClean="0"/>
              <a:t>CORONAVIRUS-SRAS COV 2</a:t>
            </a:r>
            <a:endParaRPr lang="fr-FR" dirty="0"/>
          </a:p>
        </p:txBody>
      </p:sp>
      <p:sp>
        <p:nvSpPr>
          <p:cNvPr id="3" name="Espace réservé du contenu 2"/>
          <p:cNvSpPr>
            <a:spLocks noGrp="1"/>
          </p:cNvSpPr>
          <p:nvPr>
            <p:ph sz="quarter" idx="1"/>
          </p:nvPr>
        </p:nvSpPr>
        <p:spPr/>
        <p:txBody>
          <a:bodyPr/>
          <a:lstStyle/>
          <a:p>
            <a:pPr marL="0" indent="0" algn="ctr">
              <a:buNone/>
            </a:pPr>
            <a:endParaRPr lang="fr-FR" b="1" dirty="0" smtClean="0"/>
          </a:p>
          <a:p>
            <a:pPr marL="0" indent="0" algn="ctr">
              <a:buNone/>
            </a:pPr>
            <a:endParaRPr lang="fr-FR" b="1" dirty="0"/>
          </a:p>
        </p:txBody>
      </p:sp>
      <p:pic>
        <p:nvPicPr>
          <p:cNvPr id="4" name="Image 3" descr="Description : struvih"/>
          <p:cNvPicPr/>
          <p:nvPr/>
        </p:nvPicPr>
        <p:blipFill>
          <a:blip r:embed="rId2">
            <a:extLst>
              <a:ext uri="{28A0092B-C50C-407E-A947-70E740481C1C}">
                <a14:useLocalDpi xmlns:a14="http://schemas.microsoft.com/office/drawing/2010/main" val="0"/>
              </a:ext>
            </a:extLst>
          </a:blip>
          <a:srcRect/>
          <a:stretch>
            <a:fillRect/>
          </a:stretch>
        </p:blipFill>
        <p:spPr bwMode="auto">
          <a:xfrm>
            <a:off x="512618" y="1911926"/>
            <a:ext cx="3408218" cy="3300153"/>
          </a:xfrm>
          <a:prstGeom prst="rect">
            <a:avLst/>
          </a:prstGeom>
          <a:noFill/>
          <a:ln>
            <a:noFill/>
          </a:ln>
        </p:spPr>
      </p:pic>
      <p:pic>
        <p:nvPicPr>
          <p:cNvPr id="5" name="Picture 2" descr="\\192.168.1.150\Mes images\Nouveau dossier\Ebola IFN_Page_02.jpg"/>
          <p:cNvPicPr/>
          <p:nvPr/>
        </p:nvPicPr>
        <p:blipFill>
          <a:blip r:embed="rId3">
            <a:extLst>
              <a:ext uri="{28A0092B-C50C-407E-A947-70E740481C1C}">
                <a14:useLocalDpi xmlns:a14="http://schemas.microsoft.com/office/drawing/2010/main" val="0"/>
              </a:ext>
            </a:extLst>
          </a:blip>
          <a:srcRect b="17714"/>
          <a:stretch>
            <a:fillRect/>
          </a:stretch>
        </p:blipFill>
        <p:spPr bwMode="auto">
          <a:xfrm>
            <a:off x="4281055" y="2022764"/>
            <a:ext cx="3380509" cy="3477492"/>
          </a:xfrm>
          <a:prstGeom prst="rect">
            <a:avLst/>
          </a:prstGeom>
          <a:noFill/>
          <a:ln>
            <a:noFill/>
          </a:ln>
          <a:extLst/>
        </p:spPr>
      </p:pic>
      <p:pic>
        <p:nvPicPr>
          <p:cNvPr id="6" name="Espace réservé du contenu 3" descr="tructure des coronavirus."/>
          <p:cNvPicPr>
            <a:picLocks/>
          </p:cNvPicPr>
          <p:nvPr/>
        </p:nvPicPr>
        <p:blipFill>
          <a:blip r:embed="rId4">
            <a:extLst>
              <a:ext uri="{28A0092B-C50C-407E-A947-70E740481C1C}">
                <a14:useLocalDpi xmlns:a14="http://schemas.microsoft.com/office/drawing/2010/main" val="0"/>
              </a:ext>
            </a:extLst>
          </a:blip>
          <a:srcRect/>
          <a:stretch>
            <a:fillRect/>
          </a:stretch>
        </p:blipFill>
        <p:spPr bwMode="auto">
          <a:xfrm>
            <a:off x="7744242" y="2022764"/>
            <a:ext cx="4515687" cy="3477492"/>
          </a:xfrm>
          <a:prstGeom prst="rect">
            <a:avLst/>
          </a:prstGeom>
          <a:noFill/>
          <a:ln>
            <a:noFill/>
          </a:ln>
        </p:spPr>
      </p:pic>
    </p:spTree>
    <p:extLst>
      <p:ext uri="{BB962C8B-B14F-4D97-AF65-F5344CB8AC3E}">
        <p14:creationId xmlns:p14="http://schemas.microsoft.com/office/powerpoint/2010/main" val="11888946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SIMILITUDES DE STRUCTURE</a:t>
            </a:r>
            <a:endParaRPr lang="fr-FR" dirty="0"/>
          </a:p>
        </p:txBody>
      </p:sp>
      <p:sp>
        <p:nvSpPr>
          <p:cNvPr id="3" name="Espace réservé du contenu 2"/>
          <p:cNvSpPr>
            <a:spLocks noGrp="1"/>
          </p:cNvSpPr>
          <p:nvPr>
            <p:ph sz="quarter" idx="1"/>
          </p:nvPr>
        </p:nvSpPr>
        <p:spPr/>
        <p:txBody>
          <a:bodyPr/>
          <a:lstStyle/>
          <a:p>
            <a:r>
              <a:rPr lang="fr-FR" sz="2800" b="1" dirty="0" smtClean="0"/>
              <a:t>VIRUS ENVELOPPES +glycoprotéine de surface=ligands des </a:t>
            </a:r>
            <a:r>
              <a:rPr lang="fr-FR" sz="2800" b="1" dirty="0" err="1" smtClean="0"/>
              <a:t>Rec</a:t>
            </a:r>
            <a:r>
              <a:rPr lang="fr-FR" sz="2800" b="1" dirty="0" smtClean="0"/>
              <a:t> </a:t>
            </a:r>
            <a:r>
              <a:rPr lang="fr-FR" sz="2800" b="1" dirty="0" err="1" smtClean="0"/>
              <a:t>Cell</a:t>
            </a:r>
            <a:endParaRPr lang="fr-FR" sz="2800" b="1" dirty="0" smtClean="0"/>
          </a:p>
          <a:p>
            <a:r>
              <a:rPr lang="fr-FR" sz="2800" b="1" dirty="0" smtClean="0"/>
              <a:t>Capables de mutations d’échappement au système immunitaire</a:t>
            </a:r>
          </a:p>
          <a:p>
            <a:r>
              <a:rPr lang="fr-FR" sz="2800" b="1" dirty="0" smtClean="0"/>
              <a:t>Génome  RNA </a:t>
            </a:r>
            <a:r>
              <a:rPr lang="fr-FR" sz="2800" b="1" dirty="0" err="1" smtClean="0"/>
              <a:t>sb</a:t>
            </a:r>
            <a:r>
              <a:rPr lang="fr-FR" sz="2800" b="1" dirty="0" smtClean="0"/>
              <a:t> + ou-possédant une transcriptase ou RT(CORE)</a:t>
            </a:r>
          </a:p>
          <a:p>
            <a:r>
              <a:rPr lang="fr-FR" sz="2800" b="1" dirty="0" smtClean="0"/>
              <a:t>Multiplication totalement ou partiellement dans le cytoplasme</a:t>
            </a:r>
          </a:p>
          <a:p>
            <a:r>
              <a:rPr lang="fr-FR" sz="2800" b="1" dirty="0" smtClean="0"/>
              <a:t>Sortie par exocytose(bourgeonnement)</a:t>
            </a:r>
          </a:p>
          <a:p>
            <a:r>
              <a:rPr lang="fr-FR" sz="2800" b="1" dirty="0" smtClean="0"/>
              <a:t>L’approche immun thérapeutique expérimentale contre l’infection due à l’un de ces agents pathogènes peut s’appliquer aux autres </a:t>
            </a:r>
          </a:p>
          <a:p>
            <a:endParaRPr lang="fr-FR" dirty="0"/>
          </a:p>
        </p:txBody>
      </p:sp>
    </p:spTree>
    <p:extLst>
      <p:ext uri="{BB962C8B-B14F-4D97-AF65-F5344CB8AC3E}">
        <p14:creationId xmlns:p14="http://schemas.microsoft.com/office/powerpoint/2010/main" val="17794311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APPROCHES THERAPEUTIQUES +AVANCEES</a:t>
            </a:r>
            <a:endParaRPr lang="fr-FR" dirty="0"/>
          </a:p>
        </p:txBody>
      </p:sp>
      <p:sp>
        <p:nvSpPr>
          <p:cNvPr id="3" name="Espace réservé du contenu 2"/>
          <p:cNvSpPr>
            <a:spLocks noGrp="1"/>
          </p:cNvSpPr>
          <p:nvPr>
            <p:ph sz="quarter" idx="1"/>
          </p:nvPr>
        </p:nvSpPr>
        <p:spPr/>
        <p:txBody>
          <a:bodyPr>
            <a:normAutofit fontScale="92500" lnSpcReduction="20000"/>
          </a:bodyPr>
          <a:lstStyle/>
          <a:p>
            <a:r>
              <a:rPr lang="fr-FR" b="1" dirty="0" smtClean="0"/>
              <a:t>7STRATEGIES SONT AU NIVEAU LE PLUS AVANCE:</a:t>
            </a:r>
          </a:p>
          <a:p>
            <a:pPr marL="0" indent="0">
              <a:buNone/>
            </a:pPr>
            <a:r>
              <a:rPr lang="fr-FR" b="1" dirty="0" smtClean="0"/>
              <a:t>-1)Utilisation des IFN en vrac</a:t>
            </a:r>
          </a:p>
          <a:p>
            <a:pPr marL="0" indent="0">
              <a:buNone/>
            </a:pPr>
            <a:r>
              <a:rPr lang="fr-FR" b="1" dirty="0" smtClean="0"/>
              <a:t>-2)Utilisation de la chloroquine</a:t>
            </a:r>
          </a:p>
          <a:p>
            <a:pPr marL="0" indent="0">
              <a:buNone/>
            </a:pPr>
            <a:r>
              <a:rPr lang="fr-FR" b="1" dirty="0" smtClean="0"/>
              <a:t>- 3)utilisation </a:t>
            </a:r>
            <a:r>
              <a:rPr lang="fr-FR" b="1" dirty="0" err="1" smtClean="0"/>
              <a:t>IFN+chloroquine</a:t>
            </a:r>
            <a:endParaRPr lang="fr-FR" b="1" dirty="0" smtClean="0"/>
          </a:p>
          <a:p>
            <a:pPr marL="0" indent="0">
              <a:buNone/>
            </a:pPr>
            <a:r>
              <a:rPr lang="fr-FR" b="1" dirty="0" smtClean="0"/>
              <a:t>-4)Utilisation de </a:t>
            </a:r>
            <a:r>
              <a:rPr lang="fr-FR" b="1" dirty="0" err="1" smtClean="0"/>
              <a:t>Kaletra</a:t>
            </a:r>
            <a:r>
              <a:rPr lang="fr-FR" b="1" dirty="0" smtClean="0"/>
              <a:t> , médicament anti VIH/SIDA(association </a:t>
            </a:r>
            <a:r>
              <a:rPr lang="fr-FR" b="1" dirty="0" err="1" smtClean="0"/>
              <a:t>Lopinavir</a:t>
            </a:r>
            <a:r>
              <a:rPr lang="fr-FR" b="1" dirty="0" smtClean="0"/>
              <a:t> + </a:t>
            </a:r>
            <a:r>
              <a:rPr lang="fr-FR" b="1" dirty="0" err="1" smtClean="0"/>
              <a:t>Ritonavir</a:t>
            </a:r>
            <a:r>
              <a:rPr lang="fr-FR" b="1" dirty="0" smtClean="0"/>
              <a:t>)</a:t>
            </a:r>
          </a:p>
          <a:p>
            <a:pPr marL="0" indent="0">
              <a:buNone/>
            </a:pPr>
            <a:r>
              <a:rPr lang="fr-FR" b="1" dirty="0" smtClean="0"/>
              <a:t>-5)Utilisation de </a:t>
            </a:r>
            <a:r>
              <a:rPr lang="fr-FR" b="1" dirty="0" err="1" smtClean="0"/>
              <a:t>Kaletra</a:t>
            </a:r>
            <a:r>
              <a:rPr lang="fr-FR" b="1" dirty="0" smtClean="0"/>
              <a:t> +IFN</a:t>
            </a:r>
          </a:p>
          <a:p>
            <a:pPr marL="0" indent="0">
              <a:buNone/>
            </a:pPr>
            <a:r>
              <a:rPr lang="fr-FR" b="1" dirty="0" smtClean="0"/>
              <a:t>-6)Utilisation </a:t>
            </a:r>
            <a:r>
              <a:rPr lang="fr-FR" b="1" dirty="0" err="1" smtClean="0"/>
              <a:t>Remdesivir</a:t>
            </a:r>
            <a:r>
              <a:rPr lang="fr-FR" b="1" dirty="0" smtClean="0"/>
              <a:t>(Ebola)</a:t>
            </a:r>
          </a:p>
          <a:p>
            <a:pPr marL="0" indent="0">
              <a:buNone/>
            </a:pPr>
            <a:r>
              <a:rPr lang="fr-FR" b="1" dirty="0" smtClean="0"/>
              <a:t>-7)Utilisation </a:t>
            </a:r>
            <a:r>
              <a:rPr lang="fr-FR" b="1" dirty="0" err="1" smtClean="0"/>
              <a:t>Remdesivir+Chloroquine</a:t>
            </a:r>
            <a:r>
              <a:rPr lang="fr-FR" b="1" dirty="0" smtClean="0"/>
              <a:t>???</a:t>
            </a:r>
          </a:p>
          <a:p>
            <a:pPr marL="0" indent="0">
              <a:buNone/>
            </a:pPr>
            <a:r>
              <a:rPr lang="fr-FR" b="1" dirty="0" smtClean="0"/>
              <a:t>-8)Notre approche :</a:t>
            </a:r>
            <a:r>
              <a:rPr lang="fr-FR" b="1" dirty="0" err="1" smtClean="0"/>
              <a:t>IFNa</a:t>
            </a:r>
            <a:r>
              <a:rPr lang="fr-FR" b="1" dirty="0" smtClean="0"/>
              <a:t>/b/g +Chloroquine +Antioxydant(TTT précoce et tardif)pouvant être utilisée en pré/post exposition(</a:t>
            </a:r>
            <a:r>
              <a:rPr lang="fr-FR" b="1" dirty="0" err="1" smtClean="0"/>
              <a:t>Dépuis</a:t>
            </a:r>
            <a:r>
              <a:rPr lang="fr-FR" b="1" dirty="0" smtClean="0"/>
              <a:t> 2014)</a:t>
            </a:r>
            <a:endParaRPr lang="fr-FR" b="1" dirty="0"/>
          </a:p>
        </p:txBody>
      </p:sp>
    </p:spTree>
    <p:extLst>
      <p:ext uri="{BB962C8B-B14F-4D97-AF65-F5344CB8AC3E}">
        <p14:creationId xmlns:p14="http://schemas.microsoft.com/office/powerpoint/2010/main" val="16137121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a:r>
              <a:rPr lang="fr-FR" dirty="0"/>
              <a:t> </a:t>
            </a:r>
            <a:br>
              <a:rPr lang="fr-FR" dirty="0"/>
            </a:br>
            <a:r>
              <a:rPr lang="fr-FR" b="1" dirty="0" smtClean="0"/>
              <a:t>Perspectives </a:t>
            </a:r>
            <a:r>
              <a:rPr lang="fr-FR" b="1" dirty="0"/>
              <a:t>thérapeutiques</a:t>
            </a:r>
            <a:r>
              <a:rPr lang="fr-FR" dirty="0"/>
              <a:t/>
            </a:r>
            <a:br>
              <a:rPr lang="fr-FR" dirty="0"/>
            </a:br>
            <a:endParaRPr lang="fr-FR" dirty="0"/>
          </a:p>
        </p:txBody>
      </p:sp>
      <p:sp>
        <p:nvSpPr>
          <p:cNvPr id="3" name="Espace réservé du contenu 2"/>
          <p:cNvSpPr>
            <a:spLocks noGrp="1"/>
          </p:cNvSpPr>
          <p:nvPr>
            <p:ph sz="quarter" idx="1"/>
          </p:nvPr>
        </p:nvSpPr>
        <p:spPr/>
        <p:txBody>
          <a:bodyPr>
            <a:normAutofit fontScale="92500" lnSpcReduction="10000"/>
          </a:bodyPr>
          <a:lstStyle/>
          <a:p>
            <a:pPr algn="just"/>
            <a:r>
              <a:rPr lang="fr-FR" sz="3600" b="1" dirty="0" smtClean="0"/>
              <a:t>Depuis 2012,en collaboration avec </a:t>
            </a:r>
            <a:r>
              <a:rPr lang="fr-FR" sz="3600" b="1" dirty="0" err="1" smtClean="0"/>
              <a:t>I’I.Pasteur</a:t>
            </a:r>
            <a:r>
              <a:rPr lang="fr-FR" sz="3600" b="1" dirty="0" smtClean="0"/>
              <a:t> (Unité U941)             Nous avons mis au point </a:t>
            </a:r>
            <a:r>
              <a:rPr lang="fr-FR" sz="3600" b="1" dirty="0"/>
              <a:t>une approche immunothérapeutique </a:t>
            </a:r>
            <a:r>
              <a:rPr lang="fr-FR" sz="3600" b="1" dirty="0" smtClean="0"/>
              <a:t>originale  </a:t>
            </a:r>
            <a:r>
              <a:rPr lang="fr-FR" sz="3600" b="1" dirty="0"/>
              <a:t>qui combine les interférons (</a:t>
            </a:r>
            <a:r>
              <a:rPr lang="fr-FR" sz="3600" b="1" dirty="0" smtClean="0"/>
              <a:t>IFN) </a:t>
            </a:r>
            <a:r>
              <a:rPr lang="fr-FR" sz="3600" b="1" dirty="0"/>
              <a:t>de type I (IFN𝝰,β </a:t>
            </a:r>
            <a:r>
              <a:rPr lang="fr-FR" sz="3600" b="1" dirty="0" smtClean="0"/>
              <a:t>)et </a:t>
            </a:r>
            <a:r>
              <a:rPr lang="fr-FR" sz="3600" b="1" dirty="0"/>
              <a:t>II (</a:t>
            </a:r>
            <a:r>
              <a:rPr lang="fr-FR" sz="3600" b="1" dirty="0" smtClean="0"/>
              <a:t>IFN𝜸) </a:t>
            </a:r>
            <a:r>
              <a:rPr lang="fr-FR" sz="3600" b="1" dirty="0"/>
              <a:t>avec la chloroquine </a:t>
            </a:r>
            <a:r>
              <a:rPr lang="fr-FR" sz="3600" b="1" dirty="0" smtClean="0"/>
              <a:t> et les antioxydants. Que </a:t>
            </a:r>
            <a:r>
              <a:rPr lang="fr-FR" sz="3600" b="1" dirty="0"/>
              <a:t>nous </a:t>
            </a:r>
            <a:r>
              <a:rPr lang="fr-FR" sz="3600" b="1" dirty="0" smtClean="0"/>
              <a:t>comptions utiliser déjà en 2014 </a:t>
            </a:r>
            <a:r>
              <a:rPr lang="fr-FR" sz="3600" b="1" dirty="0"/>
              <a:t>contre l’infection à virus de la famille de </a:t>
            </a:r>
            <a:r>
              <a:rPr lang="fr-FR" sz="3600" b="1" i="1" dirty="0" err="1"/>
              <a:t>Filoviridae</a:t>
            </a:r>
            <a:r>
              <a:rPr lang="fr-FR" sz="3600" b="1" i="1" dirty="0"/>
              <a:t> (</a:t>
            </a:r>
            <a:r>
              <a:rPr lang="fr-FR" sz="3600" b="1" dirty="0" smtClean="0"/>
              <a:t>Marburg </a:t>
            </a:r>
            <a:r>
              <a:rPr lang="fr-FR" sz="3600" b="1" dirty="0"/>
              <a:t>et </a:t>
            </a:r>
            <a:r>
              <a:rPr lang="fr-FR" sz="3600" b="1" dirty="0" smtClean="0"/>
              <a:t>Ebola) Présentement, elle est d’actualité  contre celle de coronavirus ( </a:t>
            </a:r>
            <a:r>
              <a:rPr lang="fr-FR" sz="3600" b="1" dirty="0" smtClean="0"/>
              <a:t>SRAS</a:t>
            </a:r>
            <a:r>
              <a:rPr lang="fr-FR" sz="3600" b="1" dirty="0" smtClean="0"/>
              <a:t>cov-2),</a:t>
            </a:r>
            <a:r>
              <a:rPr lang="fr-FR" sz="3600" b="1" dirty="0" smtClean="0"/>
              <a:t>du fait des leurs similitudes.</a:t>
            </a:r>
          </a:p>
        </p:txBody>
      </p:sp>
    </p:spTree>
    <p:extLst>
      <p:ext uri="{BB962C8B-B14F-4D97-AF65-F5344CB8AC3E}">
        <p14:creationId xmlns:p14="http://schemas.microsoft.com/office/powerpoint/2010/main" val="19183503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édian">
  <a:themeElements>
    <a:clrScheme name="Mé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é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é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3151</TotalTime>
  <Words>2938</Words>
  <Application>Microsoft Office PowerPoint</Application>
  <PresentationFormat>Personnalisé</PresentationFormat>
  <Paragraphs>236</Paragraphs>
  <Slides>57</Slides>
  <Notes>3</Notes>
  <HiddenSlides>0</HiddenSlides>
  <MMClips>0</MMClips>
  <ScaleCrop>false</ScaleCrop>
  <HeadingPairs>
    <vt:vector size="4" baseType="variant">
      <vt:variant>
        <vt:lpstr>Thème</vt:lpstr>
      </vt:variant>
      <vt:variant>
        <vt:i4>1</vt:i4>
      </vt:variant>
      <vt:variant>
        <vt:lpstr>Titres des diapositives</vt:lpstr>
      </vt:variant>
      <vt:variant>
        <vt:i4>57</vt:i4>
      </vt:variant>
    </vt:vector>
  </HeadingPairs>
  <TitlesOfParts>
    <vt:vector size="58" baseType="lpstr">
      <vt:lpstr>Médian</vt:lpstr>
      <vt:lpstr>APPROCHE IMMUNOTHERAPEUTIQUE  CONTRE L’INFECTION A SRAS COV2  PROTOCOLE  : UTILISATION DE L’IFN de type 1 et 2, boostées par la CHLOROQUINE et les antioxydants</vt:lpstr>
      <vt:lpstr>RAPPEL SUR UN CONSTAT</vt:lpstr>
      <vt:lpstr>Présentation PowerPoint</vt:lpstr>
      <vt:lpstr>Présentation PowerPoint</vt:lpstr>
      <vt:lpstr>Présentation PowerPoint</vt:lpstr>
      <vt:lpstr>HIV,EBOLA,,CORONAVIRUS-SRAS COV 2</vt:lpstr>
      <vt:lpstr>SIMILITUDES DE STRUCTURE</vt:lpstr>
      <vt:lpstr>APPROCHES THERAPEUTIQUES +AVANCEES</vt:lpstr>
      <vt:lpstr>  Perspectives thérapeutiques </vt:lpstr>
      <vt:lpstr>Présentation PowerPoint</vt:lpstr>
      <vt:lpstr>Présentation PowerPoint</vt:lpstr>
      <vt:lpstr>Présentation PowerPoint</vt:lpstr>
      <vt:lpstr>Présentation PowerPoint</vt:lpstr>
      <vt:lpstr>INTERFERONS(IFN)</vt:lpstr>
      <vt:lpstr>Présentation PowerPoint</vt:lpstr>
      <vt:lpstr>Présentation PowerPoint</vt:lpstr>
      <vt:lpstr>HIV Life Cycle: Cellular Restriction</vt:lpstr>
      <vt:lpstr>Host Defense: Tetherin</vt:lpstr>
      <vt:lpstr>Présentation PowerPoint</vt:lpstr>
      <vt:lpstr>Présentation PowerPoint</vt:lpstr>
      <vt:lpstr>Plos One w ww.plosone.org  April 2012/vol7/issue4/e35411</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LA CHLOROQUINE</vt:lpstr>
      <vt:lpstr>Présentation PowerPoint</vt:lpstr>
      <vt:lpstr>Présentation PowerPoint</vt:lpstr>
      <vt:lpstr>Présentation PowerPoint</vt:lpstr>
      <vt:lpstr>Présentation PowerPoint</vt:lpstr>
      <vt:lpstr>Présentation PowerPoint</vt:lpstr>
      <vt:lpstr>Présentation PowerPoint</vt:lpstr>
      <vt:lpstr>Plos One w ww.plosone.org  April 2012/vol7/issue4/e35411</vt:lpstr>
      <vt:lpstr>POSOLOGIE : INTERFERONS</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 CHLOROQUINE</vt:lpstr>
      <vt:lpstr>POSOLOGIE IFN+CHLOROQUINE</vt:lpstr>
      <vt:lpstr>Présentation PowerPoint</vt:lpstr>
      <vt:lpstr>Les contre indications </vt:lpstr>
      <vt:lpstr>REFERENCES</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coronavirus</dc:title>
  <dc:creator>Utilisateur de Microsoft Office</dc:creator>
  <cp:lastModifiedBy>Utilisateur Windows</cp:lastModifiedBy>
  <cp:revision>139</cp:revision>
  <dcterms:created xsi:type="dcterms:W3CDTF">2020-02-04T18:54:16Z</dcterms:created>
  <dcterms:modified xsi:type="dcterms:W3CDTF">2020-03-13T05:49:38Z</dcterms:modified>
</cp:coreProperties>
</file>