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9"/>
  </p:notesMasterIdLst>
  <p:sldIdLst>
    <p:sldId id="256" r:id="rId2"/>
    <p:sldId id="371" r:id="rId3"/>
    <p:sldId id="372" r:id="rId4"/>
    <p:sldId id="374" r:id="rId5"/>
    <p:sldId id="390" r:id="rId6"/>
    <p:sldId id="366" r:id="rId7"/>
    <p:sldId id="370" r:id="rId8"/>
    <p:sldId id="397" r:id="rId9"/>
    <p:sldId id="368" r:id="rId10"/>
    <p:sldId id="369" r:id="rId11"/>
    <p:sldId id="290" r:id="rId12"/>
    <p:sldId id="312" r:id="rId13"/>
    <p:sldId id="307" r:id="rId14"/>
    <p:sldId id="394" r:id="rId15"/>
    <p:sldId id="395" r:id="rId16"/>
    <p:sldId id="396" r:id="rId17"/>
    <p:sldId id="380" r:id="rId18"/>
    <p:sldId id="381" r:id="rId19"/>
    <p:sldId id="382" r:id="rId20"/>
    <p:sldId id="379" r:id="rId21"/>
    <p:sldId id="383" r:id="rId22"/>
    <p:sldId id="384" r:id="rId23"/>
    <p:sldId id="319" r:id="rId24"/>
    <p:sldId id="322" r:id="rId25"/>
    <p:sldId id="323" r:id="rId26"/>
    <p:sldId id="324" r:id="rId27"/>
    <p:sldId id="400" r:id="rId28"/>
    <p:sldId id="398" r:id="rId29"/>
    <p:sldId id="401" r:id="rId30"/>
    <p:sldId id="328" r:id="rId31"/>
    <p:sldId id="330" r:id="rId32"/>
    <p:sldId id="331" r:id="rId33"/>
    <p:sldId id="388" r:id="rId34"/>
    <p:sldId id="358" r:id="rId35"/>
    <p:sldId id="333" r:id="rId36"/>
    <p:sldId id="389" r:id="rId37"/>
    <p:sldId id="302" r:id="rId38"/>
    <p:sldId id="337" r:id="rId39"/>
    <p:sldId id="338" r:id="rId40"/>
    <p:sldId id="339" r:id="rId41"/>
    <p:sldId id="363" r:id="rId42"/>
    <p:sldId id="341" r:id="rId43"/>
    <p:sldId id="399" r:id="rId44"/>
    <p:sldId id="342" r:id="rId45"/>
    <p:sldId id="343" r:id="rId46"/>
    <p:sldId id="345" r:id="rId47"/>
    <p:sldId id="346" r:id="rId48"/>
    <p:sldId id="347" r:id="rId49"/>
    <p:sldId id="348" r:id="rId50"/>
    <p:sldId id="349" r:id="rId51"/>
    <p:sldId id="350" r:id="rId52"/>
    <p:sldId id="351" r:id="rId53"/>
    <p:sldId id="353" r:id="rId54"/>
    <p:sldId id="354" r:id="rId55"/>
    <p:sldId id="355" r:id="rId56"/>
    <p:sldId id="356" r:id="rId57"/>
    <p:sldId id="293" r:id="rId5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94595"/>
  </p:normalViewPr>
  <p:slideViewPr>
    <p:cSldViewPr snapToGrid="0" snapToObjects="1">
      <p:cViewPr>
        <p:scale>
          <a:sx n="75" d="100"/>
          <a:sy n="75" d="100"/>
        </p:scale>
        <p:origin x="-750" y="1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8D7B6D-4919-464A-A857-DA5CC3A6080C}" type="datetimeFigureOut">
              <a:rPr lang="fr-FR" smtClean="0"/>
              <a:t>13/03/2020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608F8F-A003-4CCE-AF58-F6C1089F0255}" type="slidenum">
              <a:rPr lang="fr-FR" smtClean="0"/>
              <a:t>‹N°›</a:t>
            </a:fld>
            <a:endParaRPr lang="fr-FR"/>
          </a:p>
        </p:txBody>
      </p:sp>
    </p:spTree>
    <p:extLst>
      <p:ext uri="{BB962C8B-B14F-4D97-AF65-F5344CB8AC3E}">
        <p14:creationId xmlns:p14="http://schemas.microsoft.com/office/powerpoint/2010/main" val="37986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9375"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38915" name="Rectangle 3"/>
          <p:cNvSpPr>
            <a:spLocks noChangeArrowheads="1"/>
          </p:cNvSpPr>
          <p:nvPr/>
        </p:nvSpPr>
        <p:spPr bwMode="auto">
          <a:xfrm>
            <a:off x="3889375"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r"/>
            <a:r>
              <a:rPr lang="en-US" sz="1200">
                <a:solidFill>
                  <a:srgbClr val="FFFFFF"/>
                </a:solidFill>
              </a:rPr>
              <a:t>1</a:t>
            </a:r>
          </a:p>
        </p:txBody>
      </p:sp>
      <p:sp>
        <p:nvSpPr>
          <p:cNvPr id="38916" name="Rectangle 4"/>
          <p:cNvSpPr>
            <a:spLocks noChangeArrowheads="1"/>
          </p:cNvSpPr>
          <p:nvPr/>
        </p:nvSpPr>
        <p:spPr bwMode="auto">
          <a:xfrm>
            <a:off x="0"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38917" name="Rectangle 5"/>
          <p:cNvSpPr>
            <a:spLocks noChangeArrowheads="1"/>
          </p:cNvSpPr>
          <p:nvPr/>
        </p:nvSpPr>
        <p:spPr bwMode="auto">
          <a:xfrm>
            <a:off x="0"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38918" name="Rectangle 6"/>
          <p:cNvSpPr>
            <a:spLocks noGrp="1" noRot="1" noChangeAspect="1" noChangeArrowheads="1" noTextEdit="1"/>
          </p:cNvSpPr>
          <p:nvPr>
            <p:ph type="sldImg"/>
          </p:nvPr>
        </p:nvSpPr>
        <p:spPr bwMode="auto">
          <a:solidFill>
            <a:srgbClr val="FFFFFF"/>
          </a:solidFill>
          <a:ln cap="flat">
            <a:solidFill>
              <a:srgbClr val="000000"/>
            </a:solidFill>
            <a:miter lim="800000"/>
            <a:headEnd/>
            <a:tailEnd/>
          </a:ln>
        </p:spPr>
      </p:sp>
      <p:sp>
        <p:nvSpPr>
          <p:cNvPr id="38919" name="Rectangle 7"/>
          <p:cNvSpPr>
            <a:spLocks noGrp="1" noChangeArrowheads="1"/>
          </p:cNvSpPr>
          <p:nvPr>
            <p:ph type="body" idx="1"/>
          </p:nvPr>
        </p:nvSpPr>
        <p:spPr bwMode="auto">
          <a:xfrm>
            <a:off x="896938" y="4352925"/>
            <a:ext cx="5013325" cy="4129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9375"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39939" name="Rectangle 3"/>
          <p:cNvSpPr>
            <a:spLocks noChangeArrowheads="1"/>
          </p:cNvSpPr>
          <p:nvPr/>
        </p:nvSpPr>
        <p:spPr bwMode="auto">
          <a:xfrm>
            <a:off x="3889375"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r"/>
            <a:r>
              <a:rPr lang="en-US" sz="1200">
                <a:solidFill>
                  <a:srgbClr val="FFFFFF"/>
                </a:solidFill>
              </a:rPr>
              <a:t>1</a:t>
            </a:r>
          </a:p>
        </p:txBody>
      </p:sp>
      <p:sp>
        <p:nvSpPr>
          <p:cNvPr id="39940" name="Rectangle 4"/>
          <p:cNvSpPr>
            <a:spLocks noChangeArrowheads="1"/>
          </p:cNvSpPr>
          <p:nvPr/>
        </p:nvSpPr>
        <p:spPr bwMode="auto">
          <a:xfrm>
            <a:off x="0"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39941" name="Rectangle 5"/>
          <p:cNvSpPr>
            <a:spLocks noChangeArrowheads="1"/>
          </p:cNvSpPr>
          <p:nvPr/>
        </p:nvSpPr>
        <p:spPr bwMode="auto">
          <a:xfrm>
            <a:off x="0"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39942" name="Rectangle 6"/>
          <p:cNvSpPr>
            <a:spLocks noGrp="1" noRot="1" noChangeAspect="1" noChangeArrowheads="1" noTextEdit="1"/>
          </p:cNvSpPr>
          <p:nvPr>
            <p:ph type="sldImg"/>
          </p:nvPr>
        </p:nvSpPr>
        <p:spPr bwMode="auto">
          <a:solidFill>
            <a:srgbClr val="FFFFFF"/>
          </a:solidFill>
          <a:ln cap="flat">
            <a:solidFill>
              <a:srgbClr val="000000"/>
            </a:solidFill>
            <a:miter lim="800000"/>
            <a:headEnd/>
            <a:tailEnd/>
          </a:ln>
        </p:spPr>
      </p:sp>
      <p:sp>
        <p:nvSpPr>
          <p:cNvPr id="39943" name="Rectangle 7"/>
          <p:cNvSpPr>
            <a:spLocks noGrp="1" noChangeArrowheads="1"/>
          </p:cNvSpPr>
          <p:nvPr>
            <p:ph type="body" idx="1"/>
          </p:nvPr>
        </p:nvSpPr>
        <p:spPr bwMode="auto">
          <a:xfrm>
            <a:off x="896938" y="4352925"/>
            <a:ext cx="5013325" cy="4129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608F8F-A003-4CCE-AF58-F6C1089F0255}" type="slidenum">
              <a:rPr lang="fr-FR" smtClean="0"/>
              <a:t>46</a:t>
            </a:fld>
            <a:endParaRPr lang="fr-FR"/>
          </a:p>
        </p:txBody>
      </p:sp>
    </p:spTree>
    <p:extLst>
      <p:ext uri="{BB962C8B-B14F-4D97-AF65-F5344CB8AC3E}">
        <p14:creationId xmlns:p14="http://schemas.microsoft.com/office/powerpoint/2010/main" val="1380924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3149600" y="4038600"/>
            <a:ext cx="8636000" cy="1828800"/>
          </a:xfrm>
        </p:spPr>
        <p:txBody>
          <a:bodyPr anchor="b"/>
          <a:lstStyle>
            <a:lvl1pPr>
              <a:defRPr cap="all" baseline="0"/>
            </a:lvl1pPr>
          </a:lstStyle>
          <a:p>
            <a:r>
              <a:rPr kumimoji="0" lang="fr-FR" smtClean="0"/>
              <a:t>Modifiez le style du titre</a:t>
            </a:r>
            <a:endParaRPr kumimoji="0" lang="en-US"/>
          </a:p>
        </p:txBody>
      </p:sp>
      <p:sp>
        <p:nvSpPr>
          <p:cNvPr id="9" name="Sous-titr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33ED8B1F-2EC8-BD4A-A434-E196D4986F8A}" type="datetimeFigureOut">
              <a:rPr lang="fr-FR" smtClean="0"/>
              <a:t>13/03/2020</a:t>
            </a:fld>
            <a:endParaRPr lang="fr-FR"/>
          </a:p>
        </p:txBody>
      </p:sp>
      <p:sp>
        <p:nvSpPr>
          <p:cNvPr id="17" name="Espace réservé du pied de page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11ECFD36-8571-FA42-8CDC-A02BA243A9E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ED8B1F-2EC8-BD4A-A434-E196D4986F8A}" type="datetimeFigureOut">
              <a:rPr lang="fr-FR" smtClean="0"/>
              <a:t>13/03/2020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ECFD36-8571-FA42-8CDC-A02BA243A9E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37600" y="609601"/>
            <a:ext cx="2743200" cy="5516563"/>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609600"/>
            <a:ext cx="7416800" cy="5516564"/>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8737600" y="6248403"/>
            <a:ext cx="2946400" cy="365125"/>
          </a:xfrm>
        </p:spPr>
        <p:txBody>
          <a:bodyPr/>
          <a:lstStyle/>
          <a:p>
            <a:fld id="{33ED8B1F-2EC8-BD4A-A434-E196D4986F8A}" type="datetimeFigureOut">
              <a:rPr lang="fr-FR" smtClean="0"/>
              <a:t>13/03/2020</a:t>
            </a:fld>
            <a:endParaRPr lang="fr-FR"/>
          </a:p>
        </p:txBody>
      </p:sp>
      <p:sp>
        <p:nvSpPr>
          <p:cNvPr id="5" name="Espace réservé du pied de page 4"/>
          <p:cNvSpPr>
            <a:spLocks noGrp="1"/>
          </p:cNvSpPr>
          <p:nvPr>
            <p:ph type="ftr" sz="quarter" idx="11"/>
          </p:nvPr>
        </p:nvSpPr>
        <p:spPr>
          <a:xfrm>
            <a:off x="609602" y="6248208"/>
            <a:ext cx="7431311" cy="365125"/>
          </a:xfrm>
        </p:spPr>
        <p:txBody>
          <a:bodyPr/>
          <a:lstStyle/>
          <a:p>
            <a:endParaRPr lang="fr-F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8075084" y="103716"/>
            <a:ext cx="533400" cy="325968"/>
          </a:xfrm>
        </p:spPr>
        <p:txBody>
          <a:bodyPr/>
          <a:lstStyle/>
          <a:p>
            <a:fld id="{11ECFD36-8571-FA42-8CDC-A02BA243A9E0}"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16864" y="228600"/>
            <a:ext cx="10871200" cy="990600"/>
          </a:xfrm>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33ED8B1F-2EC8-BD4A-A434-E196D4986F8A}" type="datetimeFigureOut">
              <a:rPr lang="fr-FR" smtClean="0"/>
              <a:t>13/03/2020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11ECFD36-8571-FA42-8CDC-A02BA243A9E0}" type="slidenum">
              <a:rPr lang="fr-FR" smtClean="0"/>
              <a:t>‹N°›</a:t>
            </a:fld>
            <a:endParaRPr lang="fr-FR"/>
          </a:p>
        </p:txBody>
      </p:sp>
      <p:sp>
        <p:nvSpPr>
          <p:cNvPr id="8" name="Espace réservé du contenu 7"/>
          <p:cNvSpPr>
            <a:spLocks noGrp="1"/>
          </p:cNvSpPr>
          <p:nvPr>
            <p:ph sz="quarter" idx="1"/>
          </p:nvPr>
        </p:nvSpPr>
        <p:spPr>
          <a:xfrm>
            <a:off x="816864" y="1600200"/>
            <a:ext cx="10871200" cy="44958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33ED8B1F-2EC8-BD4A-A434-E196D4986F8A}" type="datetimeFigureOut">
              <a:rPr lang="fr-FR" smtClean="0"/>
              <a:t>13/03/2020</a:t>
            </a:fld>
            <a:endParaRPr lang="fr-FR"/>
          </a:p>
        </p:txBody>
      </p:sp>
      <p:sp>
        <p:nvSpPr>
          <p:cNvPr id="13" name="Espace réservé du numéro de diapositive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11ECFD36-8571-FA42-8CDC-A02BA243A9E0}" type="slidenum">
              <a:rPr lang="fr-FR" smtClean="0"/>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9" name="Espace réservé du contenu 8"/>
          <p:cNvSpPr>
            <a:spLocks noGrp="1"/>
          </p:cNvSpPr>
          <p:nvPr>
            <p:ph sz="quarter" idx="1"/>
          </p:nvPr>
        </p:nvSpPr>
        <p:spPr>
          <a:xfrm>
            <a:off x="812800" y="1589567"/>
            <a:ext cx="5181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459868" y="1589567"/>
            <a:ext cx="5181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33ED8B1F-2EC8-BD4A-A434-E196D4986F8A}" type="datetimeFigureOut">
              <a:rPr lang="fr-FR" smtClean="0"/>
              <a:t>13/03/2020</a:t>
            </a:fld>
            <a:endParaRPr lang="fr-FR"/>
          </a:p>
        </p:txBody>
      </p:sp>
      <p:sp>
        <p:nvSpPr>
          <p:cNvPr id="10" name="Espace réservé du numéro de diapositive 9"/>
          <p:cNvSpPr>
            <a:spLocks noGrp="1"/>
          </p:cNvSpPr>
          <p:nvPr>
            <p:ph type="sldNum" sz="quarter" idx="16"/>
          </p:nvPr>
        </p:nvSpPr>
        <p:spPr/>
        <p:txBody>
          <a:bodyPr rtlCol="0"/>
          <a:lstStyle/>
          <a:p>
            <a:fld id="{11ECFD36-8571-FA42-8CDC-A02BA243A9E0}" type="slidenum">
              <a:rPr lang="fr-FR" smtClean="0"/>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711200" y="273050"/>
            <a:ext cx="10871200" cy="869950"/>
          </a:xfrm>
        </p:spPr>
        <p:txBody>
          <a:bodyPr anchor="ctr"/>
          <a:lstStyle>
            <a:lvl1pPr>
              <a:defRPr/>
            </a:lvl1pPr>
          </a:lstStyle>
          <a:p>
            <a:r>
              <a:rPr kumimoji="0" lang="fr-FR" smtClean="0"/>
              <a:t>Modifiez le style du titre</a:t>
            </a:r>
            <a:endParaRPr kumimoji="0" lang="en-US"/>
          </a:p>
        </p:txBody>
      </p:sp>
      <p:sp>
        <p:nvSpPr>
          <p:cNvPr id="11" name="Espace réservé du contenu 10"/>
          <p:cNvSpPr>
            <a:spLocks noGrp="1"/>
          </p:cNvSpPr>
          <p:nvPr>
            <p:ph sz="quarter" idx="2"/>
          </p:nvPr>
        </p:nvSpPr>
        <p:spPr>
          <a:xfrm>
            <a:off x="812800" y="2438400"/>
            <a:ext cx="51816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6400800" y="2438400"/>
            <a:ext cx="51816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33ED8B1F-2EC8-BD4A-A434-E196D4986F8A}" type="datetimeFigureOut">
              <a:rPr lang="fr-FR" smtClean="0"/>
              <a:t>13/03/2020</a:t>
            </a:fld>
            <a:endParaRPr lang="fr-FR"/>
          </a:p>
        </p:txBody>
      </p:sp>
      <p:sp>
        <p:nvSpPr>
          <p:cNvPr id="12" name="Espace réservé du numéro de diapositive 11"/>
          <p:cNvSpPr>
            <a:spLocks noGrp="1"/>
          </p:cNvSpPr>
          <p:nvPr>
            <p:ph type="sldNum" sz="quarter" idx="16"/>
          </p:nvPr>
        </p:nvSpPr>
        <p:spPr/>
        <p:txBody>
          <a:bodyPr rtlCol="0"/>
          <a:lstStyle/>
          <a:p>
            <a:fld id="{11ECFD36-8571-FA42-8CDC-A02BA243A9E0}" type="slidenum">
              <a:rPr lang="fr-FR" smtClean="0"/>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5" name="Espace réservé du texte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33ED8B1F-2EC8-BD4A-A434-E196D4986F8A}" type="datetimeFigureOut">
              <a:rPr lang="fr-FR" smtClean="0"/>
              <a:t>13/03/2020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11ECFD36-8571-FA42-8CDC-A02BA243A9E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ED8B1F-2EC8-BD4A-A434-E196D4986F8A}" type="datetimeFigureOut">
              <a:rPr lang="fr-FR" smtClean="0"/>
              <a:t>13/03/2020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711200" cy="381000"/>
          </a:xfrm>
        </p:spPr>
        <p:txBody>
          <a:bodyPr/>
          <a:lstStyle>
            <a:lvl1pPr>
              <a:defRPr>
                <a:solidFill>
                  <a:schemeClr val="tx2"/>
                </a:solidFill>
              </a:defRPr>
            </a:lvl1pPr>
          </a:lstStyle>
          <a:p>
            <a:fld id="{11ECFD36-8571-FA42-8CDC-A02BA243A9E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12800" y="273050"/>
            <a:ext cx="10769600" cy="869950"/>
          </a:xfrm>
        </p:spPr>
        <p:txBody>
          <a:bodyPr anchor="ctr"/>
          <a:lstStyle>
            <a:lvl1pPr algn="l">
              <a:buNone/>
              <a:defRPr sz="4400" b="0"/>
            </a:lvl1p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33ED8B1F-2EC8-BD4A-A434-E196D4986F8A}" type="datetimeFigureOut">
              <a:rPr lang="fr-FR" smtClean="0"/>
              <a:t>13/03/2020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11ECFD36-8571-FA42-8CDC-A02BA243A9E0}" type="slidenum">
              <a:rPr lang="fr-FR" smtClean="0"/>
              <a:t>‹N°›</a:t>
            </a:fld>
            <a:endParaRPr lang="fr-FR"/>
          </a:p>
        </p:txBody>
      </p:sp>
      <p:sp>
        <p:nvSpPr>
          <p:cNvPr id="3" name="Espace réservé du texte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9" name="Espace réservé du contenu 8"/>
          <p:cNvSpPr>
            <a:spLocks noGrp="1"/>
          </p:cNvSpPr>
          <p:nvPr>
            <p:ph sz="quarter" idx="1"/>
          </p:nvPr>
        </p:nvSpPr>
        <p:spPr>
          <a:xfrm>
            <a:off x="3149600" y="1752600"/>
            <a:ext cx="8534400" cy="4419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fr-FR" smtClean="0"/>
              <a:t>Modifiez le style du titre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8331200" y="6248401"/>
            <a:ext cx="3556000" cy="365125"/>
          </a:xfrm>
        </p:spPr>
        <p:txBody>
          <a:bodyPr rtlCol="0"/>
          <a:lstStyle/>
          <a:p>
            <a:fld id="{33ED8B1F-2EC8-BD4A-A434-E196D4986F8A}" type="datetimeFigureOut">
              <a:rPr lang="fr-FR" smtClean="0"/>
              <a:t>13/03/2020</a:t>
            </a:fld>
            <a:endParaRPr lang="fr-FR"/>
          </a:p>
        </p:txBody>
      </p:sp>
      <p:sp>
        <p:nvSpPr>
          <p:cNvPr id="13" name="Espace réservé du numéro de diapositive 12"/>
          <p:cNvSpPr>
            <a:spLocks noGrp="1"/>
          </p:cNvSpPr>
          <p:nvPr>
            <p:ph type="sldNum" sz="quarter" idx="11"/>
          </p:nvPr>
        </p:nvSpPr>
        <p:spPr>
          <a:xfrm>
            <a:off x="0" y="4667249"/>
            <a:ext cx="1930400" cy="663578"/>
          </a:xfrm>
        </p:spPr>
        <p:txBody>
          <a:bodyPr rtlCol="0"/>
          <a:lstStyle>
            <a:lvl1pPr>
              <a:defRPr sz="2800"/>
            </a:lvl1pPr>
          </a:lstStyle>
          <a:p>
            <a:fld id="{11ECFD36-8571-FA42-8CDC-A02BA243A9E0}" type="slidenum">
              <a:rPr lang="fr-FR" smtClean="0"/>
              <a:t>‹N°›</a:t>
            </a:fld>
            <a:endParaRPr lang="fr-FR"/>
          </a:p>
        </p:txBody>
      </p:sp>
      <p:sp>
        <p:nvSpPr>
          <p:cNvPr id="14" name="Espace réservé du pied de page 13"/>
          <p:cNvSpPr>
            <a:spLocks noGrp="1"/>
          </p:cNvSpPr>
          <p:nvPr>
            <p:ph type="ftr" sz="quarter" idx="12"/>
          </p:nvPr>
        </p:nvSpPr>
        <p:spPr>
          <a:xfrm>
            <a:off x="2133600" y="6248207"/>
            <a:ext cx="6096000" cy="365125"/>
          </a:xfrm>
        </p:spPr>
        <p:txBody>
          <a:bodyPr rtlCol="0"/>
          <a:lstStyle/>
          <a:p>
            <a:endParaRPr lang="fr-FR"/>
          </a:p>
        </p:txBody>
      </p:sp>
      <p:sp>
        <p:nvSpPr>
          <p:cNvPr id="3" name="Espace réservé pour une image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812800" y="228600"/>
            <a:ext cx="10871200" cy="9906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33ED8B1F-2EC8-BD4A-A434-E196D4986F8A}" type="datetimeFigureOut">
              <a:rPr lang="fr-FR" smtClean="0"/>
              <a:t>13/03/2020</a:t>
            </a:fld>
            <a:endParaRPr lang="fr-FR"/>
          </a:p>
        </p:txBody>
      </p:sp>
      <p:sp>
        <p:nvSpPr>
          <p:cNvPr id="3" name="Espace réservé du pied de page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1ECFD36-8571-FA42-8CDC-A02BA243A9E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ncbi.nlm.nih.gov/pubmed/22730373"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ncbi.nlm.nih.gov/pubmed/24939850"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www.ncbi.nlm.nih.gov/pubmed?term=Terzi%20R%5bAuthor%5d&amp;cauthor=true&amp;cauthor_uid=21576701" TargetMode="External"/><Relationship Id="rId13" Type="http://schemas.openxmlformats.org/officeDocument/2006/relationships/hyperlink" Target="http://www.ncbi.nlm.nih.gov/pubmed?term=Trabattoni%20D%5bAuthor%5d&amp;cauthor=true&amp;cauthor_uid=21576701" TargetMode="External"/><Relationship Id="rId3" Type="http://schemas.openxmlformats.org/officeDocument/2006/relationships/hyperlink" Target="http://dx.doi.org/10.4161/auto.27901" TargetMode="External"/><Relationship Id="rId7" Type="http://schemas.openxmlformats.org/officeDocument/2006/relationships/hyperlink" Target="http://www.ncbi.nlm.nih.gov/pubmed?term=Passerini%20S%5bAuthor%5d&amp;cauthor=true&amp;cauthor_uid=21576701" TargetMode="External"/><Relationship Id="rId12" Type="http://schemas.openxmlformats.org/officeDocument/2006/relationships/hyperlink" Target="http://www.ncbi.nlm.nih.gov/pubmed?term=Biasin%20M%5bAuthor%5d&amp;cauthor=true&amp;cauthor_uid=21576701" TargetMode="External"/><Relationship Id="rId2" Type="http://schemas.openxmlformats.org/officeDocument/2006/relationships/hyperlink" Target="http://www.ncbi.nlm.nih.gov/pubmed/24535825" TargetMode="External"/><Relationship Id="rId1" Type="http://schemas.openxmlformats.org/officeDocument/2006/relationships/slideLayout" Target="../slideLayouts/slideLayout2.xml"/><Relationship Id="rId6" Type="http://schemas.openxmlformats.org/officeDocument/2006/relationships/hyperlink" Target="http://www.ncbi.nlm.nih.gov/pubmed?term=Rizzardini%20G%5bAuthor%5d&amp;cauthor=true&amp;cauthor_uid=21576701" TargetMode="External"/><Relationship Id="rId11" Type="http://schemas.openxmlformats.org/officeDocument/2006/relationships/hyperlink" Target="http://www.ncbi.nlm.nih.gov/pubmed?term=Capetti%20A%5bAuthor%5d&amp;cauthor=true&amp;cauthor_uid=21576701" TargetMode="External"/><Relationship Id="rId5" Type="http://schemas.openxmlformats.org/officeDocument/2006/relationships/hyperlink" Target="http://www.ncbi.nlm.nih.gov/pubmed?term=Parisotto%20S%5bAuthor%5d&amp;cauthor=true&amp;cauthor_uid=21576701" TargetMode="External"/><Relationship Id="rId15" Type="http://schemas.openxmlformats.org/officeDocument/2006/relationships/hyperlink" Target="http://www.ncbi.nlm.nih.gov/pubmed/21576701" TargetMode="External"/><Relationship Id="rId10" Type="http://schemas.openxmlformats.org/officeDocument/2006/relationships/hyperlink" Target="http://www.ncbi.nlm.nih.gov/pubmed?term=Meraviglia%20P%5bAuthor%5d&amp;cauthor=true&amp;cauthor_uid=21576701" TargetMode="External"/><Relationship Id="rId4" Type="http://schemas.openxmlformats.org/officeDocument/2006/relationships/hyperlink" Target="http://www.ncbi.nlm.nih.gov/pubmed?term=Piconi%20S%5bAuthor%5d&amp;cauthor=true&amp;cauthor_uid=21576701" TargetMode="External"/><Relationship Id="rId9" Type="http://schemas.openxmlformats.org/officeDocument/2006/relationships/hyperlink" Target="http://www.ncbi.nlm.nih.gov/pubmed?term=Argenteri%20B%5bAuthor%5d&amp;cauthor=true&amp;cauthor_uid=21576701" TargetMode="External"/><Relationship Id="rId14" Type="http://schemas.openxmlformats.org/officeDocument/2006/relationships/hyperlink" Target="http://www.ncbi.nlm.nih.gov/pubmed?term=Clerici%20M%5bAuthor%5d&amp;cauthor=true&amp;cauthor_uid=21576701"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jvi.asm.org/search?author1=Michael+Gale+Jr.&amp;sortspec=date&amp;submit=Submit" TargetMode="External"/><Relationship Id="rId13" Type="http://schemas.openxmlformats.org/officeDocument/2006/relationships/hyperlink" Target="http://jvi.asm.org/search?author1=Christopher+F.+Basler&amp;sortspec=date&amp;submit=Submit" TargetMode="External"/><Relationship Id="rId3" Type="http://schemas.openxmlformats.org/officeDocument/2006/relationships/hyperlink" Target="http://www.cell.com/cell-host-microbe/abstract/S1931-3128(07)00191-6#aff2" TargetMode="External"/><Relationship Id="rId7" Type="http://schemas.openxmlformats.org/officeDocument/2006/relationships/hyperlink" Target="http://jvi.asm.org/search?author1=Yueh-Ming+Loo&amp;sortspec=date&amp;submit=Submit" TargetMode="External"/><Relationship Id="rId12" Type="http://schemas.openxmlformats.org/officeDocument/2006/relationships/hyperlink" Target="http://jvi.asm.org/search?author1=Erica+Ollmann+Saphire&amp;sortspec=date&amp;submit=Submit" TargetMode="External"/><Relationship Id="rId2" Type="http://schemas.openxmlformats.org/officeDocument/2006/relationships/hyperlink" Target="http://www.cell.com/cell-host-microbe/abstract/S1931-3128(07)00191-6#aff1" TargetMode="External"/><Relationship Id="rId1" Type="http://schemas.openxmlformats.org/officeDocument/2006/relationships/slideLayout" Target="../slideLayouts/slideLayout2.xml"/><Relationship Id="rId6" Type="http://schemas.openxmlformats.org/officeDocument/2006/relationships/hyperlink" Target="http://jvi.asm.org/search?author1=Washington+B.+C%C3%A1rdenas&amp;sortspec=date&amp;submit=Submit" TargetMode="External"/><Relationship Id="rId11" Type="http://schemas.openxmlformats.org/officeDocument/2006/relationships/hyperlink" Target="http://jvi.asm.org/search?author1=Luis+Mart%C3%ADnez-Sobrido&amp;sortspec=date&amp;submit=Submit" TargetMode="External"/><Relationship Id="rId5" Type="http://schemas.openxmlformats.org/officeDocument/2006/relationships/hyperlink" Target="http://www.ncbi.nlm.nih.gov/pubmed/23345431" TargetMode="External"/><Relationship Id="rId10" Type="http://schemas.openxmlformats.org/officeDocument/2006/relationships/hyperlink" Target="http://jvi.asm.org/search?author1=Christopher+R.+Kimberlin&amp;sortspec=date&amp;submit=Submit" TargetMode="External"/><Relationship Id="rId4" Type="http://schemas.openxmlformats.org/officeDocument/2006/relationships/hyperlink" Target="http://www.cell.com/cell-host-microbe/issue?pii=S1931-3128(07)X0008-8" TargetMode="External"/><Relationship Id="rId9" Type="http://schemas.openxmlformats.org/officeDocument/2006/relationships/hyperlink" Target="http://jvi.asm.org/search?author1=Amy+L.+Hartman&amp;sortspec=date&amp;submit=Submit"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9087" y="1981200"/>
            <a:ext cx="10936514" cy="3418102"/>
          </a:xfrm>
        </p:spPr>
        <p:txBody>
          <a:bodyPr>
            <a:normAutofit fontScale="90000"/>
          </a:bodyPr>
          <a:lstStyle/>
          <a:p>
            <a:pPr algn="ctr"/>
            <a:r>
              <a:rPr lang="fr-FR" sz="5400" b="1" dirty="0" smtClean="0">
                <a:solidFill>
                  <a:schemeClr val="tx1"/>
                </a:solidFill>
              </a:rPr>
              <a:t>APPROCHE </a:t>
            </a:r>
            <a:r>
              <a:rPr lang="fr-FR" sz="5400" b="1" dirty="0">
                <a:solidFill>
                  <a:schemeClr val="tx1"/>
                </a:solidFill>
              </a:rPr>
              <a:t>IMMUNOTHERAPEUTIQUE  CONTRE L’INFECTION A </a:t>
            </a:r>
            <a:r>
              <a:rPr lang="fr-FR" sz="5400" b="1" dirty="0" smtClean="0">
                <a:solidFill>
                  <a:schemeClr val="tx1"/>
                </a:solidFill>
              </a:rPr>
              <a:t>SRAS	COV2</a:t>
            </a:r>
            <a:r>
              <a:rPr lang="fr-FR" sz="4800" b="1" dirty="0" smtClean="0">
                <a:solidFill>
                  <a:schemeClr val="tx1"/>
                </a:solidFill>
              </a:rPr>
              <a:t/>
            </a:r>
            <a:br>
              <a:rPr lang="fr-FR" sz="4800" b="1" dirty="0" smtClean="0">
                <a:solidFill>
                  <a:schemeClr val="tx1"/>
                </a:solidFill>
              </a:rPr>
            </a:br>
            <a:r>
              <a:rPr lang="fr-FR" b="1" dirty="0">
                <a:solidFill>
                  <a:schemeClr val="tx1"/>
                </a:solidFill>
              </a:rPr>
              <a:t/>
            </a:r>
            <a:br>
              <a:rPr lang="fr-FR" b="1" dirty="0">
                <a:solidFill>
                  <a:schemeClr val="tx1"/>
                </a:solidFill>
              </a:rPr>
            </a:br>
            <a:r>
              <a:rPr lang="fr-FR" sz="3200" b="1" i="1" dirty="0">
                <a:solidFill>
                  <a:schemeClr val="tx1"/>
                </a:solidFill>
              </a:rPr>
              <a:t>PROTOCOLE  : UTILISATION DE L’IFN de type 1 et 2, boostées par la CHLOROQUINE et les </a:t>
            </a:r>
            <a:r>
              <a:rPr lang="fr-FR" sz="3200" b="1" i="1" dirty="0" smtClean="0">
                <a:solidFill>
                  <a:schemeClr val="tx1"/>
                </a:solidFill>
              </a:rPr>
              <a:t>antioxydants</a:t>
            </a:r>
            <a:endParaRPr lang="fr-FR" sz="3200" i="1" dirty="0">
              <a:solidFill>
                <a:schemeClr val="tx1"/>
              </a:solidFill>
            </a:endParaRPr>
          </a:p>
        </p:txBody>
      </p:sp>
      <p:sp>
        <p:nvSpPr>
          <p:cNvPr id="3" name="Sous-titre 2"/>
          <p:cNvSpPr>
            <a:spLocks noGrp="1"/>
          </p:cNvSpPr>
          <p:nvPr>
            <p:ph type="subTitle" idx="1"/>
          </p:nvPr>
        </p:nvSpPr>
        <p:spPr/>
        <p:txBody>
          <a:bodyPr>
            <a:normAutofit fontScale="55000" lnSpcReduction="20000"/>
          </a:bodyPr>
          <a:lstStyle/>
          <a:p>
            <a:r>
              <a:rPr lang="fr-FR" sz="3600" b="1" dirty="0" smtClean="0">
                <a:solidFill>
                  <a:schemeClr val="bg1"/>
                </a:solidFill>
              </a:rPr>
              <a:t>Par Pr M. BALAKA EKWALANGA</a:t>
            </a:r>
          </a:p>
          <a:p>
            <a:r>
              <a:rPr lang="fr-FR" sz="3600" b="1" dirty="0" smtClean="0">
                <a:solidFill>
                  <a:schemeClr val="bg1"/>
                </a:solidFill>
              </a:rPr>
              <a:t>Pr P. LUNGU ANZWAL</a:t>
            </a:r>
          </a:p>
        </p:txBody>
      </p:sp>
    </p:spTree>
    <p:extLst>
      <p:ext uri="{BB962C8B-B14F-4D97-AF65-F5344CB8AC3E}">
        <p14:creationId xmlns:p14="http://schemas.microsoft.com/office/powerpoint/2010/main" val="1801220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p:txBody>
          <a:bodyPr>
            <a:normAutofit/>
          </a:bodyPr>
          <a:lstStyle/>
          <a:p>
            <a:pPr algn="just"/>
            <a:r>
              <a:rPr lang="fr-FR" sz="3600" b="1" dirty="0"/>
              <a:t>Les IFN </a:t>
            </a:r>
            <a:r>
              <a:rPr lang="fr-FR" sz="3600" b="1" dirty="0" smtClean="0"/>
              <a:t>𝝰</a:t>
            </a:r>
            <a:r>
              <a:rPr lang="fr-FR" sz="3600" b="1" dirty="0"/>
              <a:t>,β </a:t>
            </a:r>
            <a:r>
              <a:rPr lang="fr-FR" sz="3600" b="1" dirty="0" smtClean="0"/>
              <a:t> </a:t>
            </a:r>
            <a:r>
              <a:rPr lang="fr-FR" sz="3600" b="1" dirty="0"/>
              <a:t>boostent les cellules de l’immunité innée </a:t>
            </a:r>
            <a:r>
              <a:rPr lang="fr-FR" sz="3600" b="1" dirty="0" smtClean="0"/>
              <a:t> (</a:t>
            </a:r>
            <a:r>
              <a:rPr lang="fr-FR" sz="3600" b="1" dirty="0" smtClean="0">
                <a:solidFill>
                  <a:srgbClr val="FF0000"/>
                </a:solidFill>
              </a:rPr>
              <a:t>autophagie</a:t>
            </a:r>
            <a:r>
              <a:rPr lang="fr-FR" sz="3600" b="1" dirty="0" smtClean="0"/>
              <a:t> et phagocytose),</a:t>
            </a:r>
          </a:p>
          <a:p>
            <a:pPr algn="just"/>
            <a:r>
              <a:rPr lang="fr-FR" sz="3600" b="1" dirty="0" smtClean="0"/>
              <a:t>L’IFN𝜸  oriente </a:t>
            </a:r>
            <a:r>
              <a:rPr lang="fr-FR" sz="3600" b="1" dirty="0"/>
              <a:t>celle-ci plus </a:t>
            </a:r>
            <a:r>
              <a:rPr lang="fr-FR" sz="3600" b="1" dirty="0" smtClean="0"/>
              <a:t>tard, </a:t>
            </a:r>
            <a:r>
              <a:rPr lang="fr-FR" sz="3600" b="1" dirty="0"/>
              <a:t>vers l’immunité à médiation cellulaire </a:t>
            </a:r>
            <a:r>
              <a:rPr lang="fr-FR" sz="3600" b="1" dirty="0" smtClean="0"/>
              <a:t>( CTL) qui </a:t>
            </a:r>
            <a:r>
              <a:rPr lang="fr-FR" sz="3600" b="1" dirty="0"/>
              <a:t>est efficace contre les virus et les </a:t>
            </a:r>
            <a:r>
              <a:rPr lang="fr-FR" sz="3600" b="1" dirty="0" smtClean="0"/>
              <a:t>bactéries intracellulaires.</a:t>
            </a:r>
            <a:endParaRPr lang="fr-FR" sz="3600" b="1" dirty="0"/>
          </a:p>
        </p:txBody>
      </p:sp>
    </p:spTree>
    <p:extLst>
      <p:ext uri="{BB962C8B-B14F-4D97-AF65-F5344CB8AC3E}">
        <p14:creationId xmlns:p14="http://schemas.microsoft.com/office/powerpoint/2010/main" val="3507877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530941" y="1437972"/>
            <a:ext cx="11400503" cy="4495800"/>
          </a:xfrm>
        </p:spPr>
        <p:txBody>
          <a:bodyPr>
            <a:noAutofit/>
          </a:bodyPr>
          <a:lstStyle/>
          <a:p>
            <a:pPr marL="0" indent="0" algn="just">
              <a:buNone/>
            </a:pPr>
            <a:r>
              <a:rPr lang="fr-FR" sz="3600" b="1" dirty="0" smtClean="0"/>
              <a:t>-Ces </a:t>
            </a:r>
            <a:r>
              <a:rPr lang="fr-FR" sz="3600" b="1" dirty="0" err="1" smtClean="0"/>
              <a:t>IFNa</a:t>
            </a:r>
            <a:r>
              <a:rPr lang="fr-FR" sz="3600" b="1" dirty="0" smtClean="0"/>
              <a:t>/b </a:t>
            </a:r>
            <a:r>
              <a:rPr lang="fr-FR" sz="3600" b="1" dirty="0"/>
              <a:t>induisent la production </a:t>
            </a:r>
            <a:r>
              <a:rPr lang="fr-FR" sz="3600" b="1" dirty="0" smtClean="0"/>
              <a:t>:</a:t>
            </a:r>
          </a:p>
          <a:p>
            <a:pPr algn="just"/>
            <a:r>
              <a:rPr lang="fr-FR" sz="3600" b="1" dirty="0" smtClean="0"/>
              <a:t>1) l’APOBEC </a:t>
            </a:r>
            <a:r>
              <a:rPr lang="fr-FR" sz="3600" b="1" dirty="0"/>
              <a:t>3G qui stimule la production du virus </a:t>
            </a:r>
            <a:r>
              <a:rPr lang="fr-FR" sz="3600" b="1" dirty="0" smtClean="0"/>
              <a:t>défectif </a:t>
            </a:r>
          </a:p>
          <a:p>
            <a:pPr algn="just"/>
            <a:r>
              <a:rPr lang="fr-FR" sz="3600" b="1" dirty="0" smtClean="0"/>
              <a:t>2)</a:t>
            </a:r>
            <a:r>
              <a:rPr lang="fr-FR" sz="3600" b="1" dirty="0"/>
              <a:t> de la tétherine </a:t>
            </a:r>
            <a:r>
              <a:rPr lang="fr-FR" sz="3600" b="1" dirty="0" smtClean="0"/>
              <a:t>qui empêche </a:t>
            </a:r>
            <a:r>
              <a:rPr lang="fr-FR" sz="3600" b="1" dirty="0"/>
              <a:t>la maturation du virion </a:t>
            </a:r>
            <a:endParaRPr lang="fr-FR" sz="3600" b="1" dirty="0" smtClean="0"/>
          </a:p>
          <a:p>
            <a:pPr algn="just"/>
            <a:r>
              <a:rPr lang="fr-FR" sz="2800" b="1" dirty="0" smtClean="0"/>
              <a:t>(</a:t>
            </a:r>
            <a:r>
              <a:rPr lang="en-US" sz="2800" dirty="0" err="1" smtClean="0"/>
              <a:t>K.Nikovics</a:t>
            </a:r>
            <a:r>
              <a:rPr lang="en-US" sz="2800" dirty="0" smtClean="0"/>
              <a:t>, </a:t>
            </a:r>
            <a:r>
              <a:rPr lang="en-US" sz="2800" b="1" dirty="0" err="1" smtClean="0">
                <a:solidFill>
                  <a:srgbClr val="FF0000"/>
                </a:solidFill>
              </a:rPr>
              <a:t>M.Ekwalanga</a:t>
            </a:r>
            <a:r>
              <a:rPr lang="en-US" sz="2800" b="1" dirty="0" smtClean="0"/>
              <a:t> et al.2012, </a:t>
            </a:r>
            <a:r>
              <a:rPr lang="fr-FR" sz="2800" b="1" dirty="0" smtClean="0"/>
              <a:t>Neil </a:t>
            </a:r>
            <a:r>
              <a:rPr lang="fr-FR" sz="2800" b="1" dirty="0"/>
              <a:t>et al. </a:t>
            </a:r>
            <a:r>
              <a:rPr lang="fr-FR" sz="2800" b="1" dirty="0" smtClean="0"/>
              <a:t>2008, </a:t>
            </a:r>
            <a:r>
              <a:rPr lang="fr-FR" sz="2800" b="1" dirty="0"/>
              <a:t>Van Damme et al. </a:t>
            </a:r>
            <a:r>
              <a:rPr lang="fr-FR" sz="2800" b="1" dirty="0" smtClean="0"/>
              <a:t>2008, </a:t>
            </a:r>
            <a:r>
              <a:rPr lang="fr-FR" sz="2800" b="1" dirty="0"/>
              <a:t>Brass et al. </a:t>
            </a:r>
            <a:r>
              <a:rPr lang="fr-FR" sz="2800" b="1" dirty="0" smtClean="0"/>
              <a:t>2009).</a:t>
            </a:r>
          </a:p>
          <a:p>
            <a:pPr marL="0" indent="0" algn="just">
              <a:buNone/>
            </a:pPr>
            <a:r>
              <a:rPr lang="fr-FR" sz="3600" b="1" dirty="0" smtClean="0"/>
              <a:t>-l’IFN</a:t>
            </a:r>
            <a:r>
              <a:rPr lang="fr-FR" sz="3600" b="1" dirty="0"/>
              <a:t>𝜸 </a:t>
            </a:r>
            <a:r>
              <a:rPr lang="fr-FR" sz="3600" b="1" dirty="0" smtClean="0"/>
              <a:t> stimule les mécanisme d’autophagie et de la phagocytose  (système de système de défense intégré) -</a:t>
            </a:r>
            <a:endParaRPr lang="fr-FR" sz="3600" b="1" dirty="0"/>
          </a:p>
        </p:txBody>
      </p:sp>
    </p:spTree>
    <p:extLst>
      <p:ext uri="{BB962C8B-B14F-4D97-AF65-F5344CB8AC3E}">
        <p14:creationId xmlns:p14="http://schemas.microsoft.com/office/powerpoint/2010/main" val="252633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just"/>
            <a:r>
              <a:rPr lang="fr-FR" sz="3600" b="1" dirty="0"/>
              <a:t>La chloroquine a montré ses effets inhibiteurs sur la réplication et la dissémination des virus enveloppés</a:t>
            </a:r>
            <a:r>
              <a:rPr lang="fr-FR" sz="3600" b="1" dirty="0" smtClean="0"/>
              <a:t>,</a:t>
            </a:r>
          </a:p>
          <a:p>
            <a:pPr algn="just"/>
            <a:r>
              <a:rPr lang="fr-FR" sz="3600" b="1" dirty="0" smtClean="0"/>
              <a:t> </a:t>
            </a:r>
            <a:r>
              <a:rPr lang="fr-FR" sz="3600" b="1" dirty="0"/>
              <a:t>elle agit sur les glycoprotéines et l’enveloppe virale (Pellegrin et al.2013).  </a:t>
            </a:r>
            <a:endParaRPr lang="fr-FR" sz="3600" b="1" dirty="0" smtClean="0"/>
          </a:p>
          <a:p>
            <a:pPr algn="just"/>
            <a:r>
              <a:rPr lang="fr-FR" sz="3600" b="1" dirty="0"/>
              <a:t>elle favorise l’apprêtement de l’antigène par voie </a:t>
            </a:r>
            <a:r>
              <a:rPr lang="fr-FR" sz="3600" b="1" dirty="0" err="1"/>
              <a:t>cytosolique</a:t>
            </a:r>
            <a:r>
              <a:rPr lang="fr-FR" sz="3600" b="1" dirty="0"/>
              <a:t> ubiquitine-protéasomes dépendante (immunité CTL).</a:t>
            </a:r>
          </a:p>
          <a:p>
            <a:pPr algn="just"/>
            <a:endParaRPr lang="fr-FR" sz="3600" b="1" dirty="0"/>
          </a:p>
          <a:p>
            <a:pPr algn="just"/>
            <a:endParaRPr lang="fr-FR" sz="3600" b="1" dirty="0"/>
          </a:p>
        </p:txBody>
      </p:sp>
    </p:spTree>
    <p:extLst>
      <p:ext uri="{BB962C8B-B14F-4D97-AF65-F5344CB8AC3E}">
        <p14:creationId xmlns:p14="http://schemas.microsoft.com/office/powerpoint/2010/main" val="790594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p:txBody>
          <a:bodyPr>
            <a:normAutofit/>
          </a:bodyPr>
          <a:lstStyle/>
          <a:p>
            <a:pPr algn="just"/>
            <a:r>
              <a:rPr lang="fr-FR" sz="3600" b="1" dirty="0" smtClean="0"/>
              <a:t>Notre </a:t>
            </a:r>
            <a:r>
              <a:rPr lang="fr-FR" sz="3600" b="1" dirty="0"/>
              <a:t>protocole associe la prise en charge par des antioxydants</a:t>
            </a:r>
          </a:p>
          <a:p>
            <a:pPr algn="just"/>
            <a:endParaRPr lang="fr-FR" sz="3600" b="1" dirty="0"/>
          </a:p>
          <a:p>
            <a:pPr algn="just"/>
            <a:endParaRPr lang="fr-FR" sz="3600" b="1" dirty="0"/>
          </a:p>
          <a:p>
            <a:pPr algn="just"/>
            <a:endParaRPr lang="fr-FR" sz="3600" b="1" dirty="0"/>
          </a:p>
        </p:txBody>
      </p:sp>
    </p:spTree>
    <p:extLst>
      <p:ext uri="{BB962C8B-B14F-4D97-AF65-F5344CB8AC3E}">
        <p14:creationId xmlns:p14="http://schemas.microsoft.com/office/powerpoint/2010/main" val="1743028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INTERFERONS(IFN)</a:t>
            </a:r>
            <a:endParaRPr lang="fr-FR" dirty="0"/>
          </a:p>
        </p:txBody>
      </p:sp>
      <p:sp>
        <p:nvSpPr>
          <p:cNvPr id="3" name="Espace réservé du contenu 2"/>
          <p:cNvSpPr>
            <a:spLocks noGrp="1"/>
          </p:cNvSpPr>
          <p:nvPr>
            <p:ph sz="quarter" idx="1"/>
          </p:nvPr>
        </p:nvSpPr>
        <p:spPr>
          <a:xfrm>
            <a:off x="707921" y="1452724"/>
            <a:ext cx="11024387" cy="4495800"/>
          </a:xfrm>
        </p:spPr>
        <p:txBody>
          <a:bodyPr>
            <a:noAutofit/>
          </a:bodyPr>
          <a:lstStyle/>
          <a:p>
            <a:pPr algn="just"/>
            <a:r>
              <a:rPr lang="fr-FR" sz="3600" b="1" dirty="0">
                <a:latin typeface="+mj-lt"/>
                <a:cs typeface="Times New Roman" pitchFamily="18" charset="0"/>
              </a:rPr>
              <a:t>Dans la phase très précoce de l’infection à </a:t>
            </a:r>
            <a:r>
              <a:rPr lang="fr-FR" sz="3600" b="1" dirty="0" smtClean="0">
                <a:latin typeface="+mj-lt"/>
                <a:cs typeface="Times New Roman" pitchFamily="18" charset="0"/>
              </a:rPr>
              <a:t>virale, </a:t>
            </a:r>
            <a:r>
              <a:rPr lang="fr-FR" sz="3600" b="1" dirty="0">
                <a:latin typeface="+mj-lt"/>
                <a:cs typeface="Times New Roman" pitchFamily="18" charset="0"/>
              </a:rPr>
              <a:t>le système immunitaire inné de l’hôte se défend efficacement grâce à l’IFN secrétée </a:t>
            </a:r>
            <a:endParaRPr lang="fr-FR" sz="3600" b="1" dirty="0" smtClean="0">
              <a:latin typeface="+mj-lt"/>
              <a:cs typeface="Times New Roman" pitchFamily="18" charset="0"/>
            </a:endParaRPr>
          </a:p>
          <a:p>
            <a:pPr algn="just"/>
            <a:r>
              <a:rPr lang="fr-FR" sz="3600" b="1" dirty="0" smtClean="0">
                <a:latin typeface="+mj-lt"/>
                <a:cs typeface="Times New Roman" pitchFamily="18" charset="0"/>
              </a:rPr>
              <a:t>Ensuite </a:t>
            </a:r>
            <a:r>
              <a:rPr lang="fr-FR" sz="3600" b="1" dirty="0">
                <a:latin typeface="+mj-lt"/>
                <a:cs typeface="Times New Roman" pitchFamily="18" charset="0"/>
              </a:rPr>
              <a:t>la réponse immunitaire est réduite ou voire  inhibée par certaines protéines virales </a:t>
            </a:r>
            <a:r>
              <a:rPr lang="fr-FR" sz="3600" b="1" dirty="0" smtClean="0">
                <a:latin typeface="+mj-lt"/>
                <a:cs typeface="Times New Roman" pitchFamily="18" charset="0"/>
              </a:rPr>
              <a:t>qui </a:t>
            </a:r>
            <a:r>
              <a:rPr lang="fr-FR" sz="3600" b="1" dirty="0">
                <a:latin typeface="+mj-lt"/>
                <a:cs typeface="Times New Roman" pitchFamily="18" charset="0"/>
              </a:rPr>
              <a:t>interagissent avec les produits de l’IFN (</a:t>
            </a:r>
            <a:r>
              <a:rPr lang="fr-FR" sz="3600" b="1" dirty="0" err="1">
                <a:latin typeface="+mj-lt"/>
                <a:cs typeface="Times New Roman" pitchFamily="18" charset="0"/>
              </a:rPr>
              <a:t>Tetherine</a:t>
            </a:r>
            <a:r>
              <a:rPr lang="fr-FR" sz="3600" b="1" dirty="0">
                <a:latin typeface="+mj-lt"/>
                <a:cs typeface="Times New Roman" pitchFamily="18" charset="0"/>
              </a:rPr>
              <a:t>,  l’IFITM (IFN-inductible transmembrane  protein).</a:t>
            </a:r>
          </a:p>
          <a:p>
            <a:endParaRPr lang="fr-FR" sz="3600" b="1" dirty="0">
              <a:latin typeface="+mj-lt"/>
            </a:endParaRPr>
          </a:p>
        </p:txBody>
      </p:sp>
    </p:spTree>
    <p:extLst>
      <p:ext uri="{BB962C8B-B14F-4D97-AF65-F5344CB8AC3E}">
        <p14:creationId xmlns:p14="http://schemas.microsoft.com/office/powerpoint/2010/main" val="140152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71948" y="1526460"/>
            <a:ext cx="11577484" cy="4495800"/>
          </a:xfrm>
        </p:spPr>
        <p:txBody>
          <a:bodyPr>
            <a:noAutofit/>
          </a:bodyPr>
          <a:lstStyle/>
          <a:p>
            <a:pPr algn="just"/>
            <a:r>
              <a:rPr lang="fr-FR" sz="3600" b="1" dirty="0">
                <a:cs typeface="Times New Roman" pitchFamily="18" charset="0"/>
              </a:rPr>
              <a:t>Des mécanismes qui expliqueraient les différentes actions de ces IFN commencent d’être complètement élucidés : </a:t>
            </a:r>
          </a:p>
          <a:p>
            <a:pPr algn="just">
              <a:buFontTx/>
              <a:buChar char="-"/>
            </a:pPr>
            <a:r>
              <a:rPr lang="fr-FR" sz="3600" b="1" dirty="0">
                <a:cs typeface="Times New Roman" pitchFamily="18" charset="0"/>
              </a:rPr>
              <a:t>- </a:t>
            </a:r>
            <a:r>
              <a:rPr lang="fr-FR" sz="3600" b="1" dirty="0">
                <a:solidFill>
                  <a:srgbClr val="FF0000"/>
                </a:solidFill>
                <a:cs typeface="Times New Roman" pitchFamily="18" charset="0"/>
              </a:rPr>
              <a:t>importance de l’APOBCEG: agissent </a:t>
            </a:r>
            <a:r>
              <a:rPr lang="fr-FR" sz="3600" b="1" dirty="0">
                <a:cs typeface="Times New Roman" pitchFamily="18" charset="0"/>
              </a:rPr>
              <a:t>sur le génome et provoquent l’hypermutation des brins et rendent le virion défectif </a:t>
            </a:r>
          </a:p>
          <a:p>
            <a:pPr algn="just">
              <a:buFontTx/>
              <a:buChar char="-"/>
            </a:pPr>
            <a:r>
              <a:rPr lang="fr-FR" sz="3600" b="1" dirty="0">
                <a:cs typeface="Times New Roman" pitchFamily="18" charset="0"/>
              </a:rPr>
              <a:t>- </a:t>
            </a:r>
            <a:r>
              <a:rPr lang="fr-FR" sz="3600" b="1" dirty="0">
                <a:solidFill>
                  <a:srgbClr val="FF0000"/>
                </a:solidFill>
                <a:cs typeface="Times New Roman" pitchFamily="18" charset="0"/>
              </a:rPr>
              <a:t>par sa particularité structurale en hélice,  la tétherine </a:t>
            </a:r>
            <a:r>
              <a:rPr lang="fr-FR" sz="3600" b="1" dirty="0">
                <a:cs typeface="Times New Roman" pitchFamily="18" charset="0"/>
              </a:rPr>
              <a:t>joue le rôle d’ancrage entre la membrane cellulaire et l’enveloppe virale empêchant ainsi d’une part, le bourgeonnement et la maturation du virion, </a:t>
            </a:r>
          </a:p>
          <a:p>
            <a:endParaRPr lang="fr-FR" sz="3600" b="1" dirty="0">
              <a:cs typeface="Times New Roman" pitchFamily="18" charset="0"/>
            </a:endParaRPr>
          </a:p>
          <a:p>
            <a:endParaRPr lang="fr-FR" sz="3600" b="1" dirty="0"/>
          </a:p>
        </p:txBody>
      </p:sp>
    </p:spTree>
    <p:extLst>
      <p:ext uri="{BB962C8B-B14F-4D97-AF65-F5344CB8AC3E}">
        <p14:creationId xmlns:p14="http://schemas.microsoft.com/office/powerpoint/2010/main" val="1421009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pPr algn="just"/>
            <a:r>
              <a:rPr lang="fr-FR" sz="3900" b="1" dirty="0">
                <a:cs typeface="Times New Roman" pitchFamily="18" charset="0"/>
              </a:rPr>
              <a:t>Ces interférons peuvent induire  une réponse antivirale ou une résistance à la réplication virale en se liant aux récepteurs  de l’IFN</a:t>
            </a:r>
            <a:r>
              <a:rPr lang="fr-FR" sz="3900" b="1" dirty="0">
                <a:cs typeface="Times New Roman" pitchFamily="18" charset="0"/>
                <a:sym typeface="Symbol"/>
              </a:rPr>
              <a:t></a:t>
            </a:r>
            <a:r>
              <a:rPr lang="fr-FR" sz="3900" b="1" dirty="0">
                <a:cs typeface="Times New Roman" pitchFamily="18" charset="0"/>
              </a:rPr>
              <a:t>/β/</a:t>
            </a:r>
            <a:r>
              <a:rPr lang="fr-FR" sz="3900" b="1" dirty="0">
                <a:cs typeface="Times New Roman" pitchFamily="18" charset="0"/>
                <a:sym typeface="Symbol"/>
              </a:rPr>
              <a:t></a:t>
            </a:r>
            <a:r>
              <a:rPr lang="fr-FR" sz="3900" b="1" dirty="0">
                <a:cs typeface="Times New Roman" pitchFamily="18" charset="0"/>
              </a:rPr>
              <a:t> (IFNR</a:t>
            </a:r>
            <a:r>
              <a:rPr lang="fr-FR" sz="3900" b="1" dirty="0">
                <a:cs typeface="Times New Roman" pitchFamily="18" charset="0"/>
                <a:sym typeface="Symbol"/>
              </a:rPr>
              <a:t></a:t>
            </a:r>
            <a:r>
              <a:rPr lang="fr-FR" sz="3900" b="1" dirty="0">
                <a:cs typeface="Times New Roman" pitchFamily="18" charset="0"/>
              </a:rPr>
              <a:t>1/IFNR</a:t>
            </a:r>
            <a:r>
              <a:rPr lang="fr-FR" sz="3900" b="1" dirty="0">
                <a:cs typeface="Times New Roman" pitchFamily="18" charset="0"/>
                <a:sym typeface="Symbol"/>
              </a:rPr>
              <a:t></a:t>
            </a:r>
            <a:r>
              <a:rPr lang="fr-FR" sz="3900" b="1" dirty="0">
                <a:cs typeface="Times New Roman" pitchFamily="18" charset="0"/>
              </a:rPr>
              <a:t>2, IFN</a:t>
            </a:r>
            <a:r>
              <a:rPr lang="fr-FR" sz="3900" b="1" dirty="0">
                <a:cs typeface="Times New Roman" pitchFamily="18" charset="0"/>
                <a:sym typeface="Symbol"/>
              </a:rPr>
              <a:t></a:t>
            </a:r>
            <a:r>
              <a:rPr lang="fr-FR" sz="3900" b="1" dirty="0">
                <a:cs typeface="Times New Roman" pitchFamily="18" charset="0"/>
              </a:rPr>
              <a:t> R,).</a:t>
            </a:r>
          </a:p>
          <a:p>
            <a:pPr algn="just"/>
            <a:r>
              <a:rPr lang="fr-FR" sz="3900" b="1" dirty="0">
                <a:cs typeface="Times New Roman" pitchFamily="18" charset="0"/>
              </a:rPr>
              <a:t> Une fois liés, les IFN induisent la synthèse de divers gènes, telle que la </a:t>
            </a:r>
            <a:r>
              <a:rPr lang="fr-FR" sz="3900" b="1" dirty="0">
                <a:solidFill>
                  <a:srgbClr val="FF0000"/>
                </a:solidFill>
                <a:cs typeface="Times New Roman" pitchFamily="18" charset="0"/>
              </a:rPr>
              <a:t>protéine kinase ARN dépendante (</a:t>
            </a:r>
            <a:r>
              <a:rPr lang="fr-FR" sz="3900" b="1" dirty="0" smtClean="0">
                <a:solidFill>
                  <a:srgbClr val="FF0000"/>
                </a:solidFill>
                <a:cs typeface="Times New Roman" pitchFamily="18" charset="0"/>
              </a:rPr>
              <a:t>PKR</a:t>
            </a:r>
            <a:r>
              <a:rPr lang="fr-FR" sz="3900" b="1" dirty="0">
                <a:solidFill>
                  <a:srgbClr val="FF0000"/>
                </a:solidFill>
                <a:cs typeface="Times New Roman" pitchFamily="18" charset="0"/>
              </a:rPr>
              <a:t>) </a:t>
            </a:r>
            <a:r>
              <a:rPr lang="fr-FR" sz="3900" b="1" dirty="0">
                <a:cs typeface="Times New Roman" pitchFamily="18" charset="0"/>
              </a:rPr>
              <a:t>qui inactive la synthèse  des protéines, bloquant ainsi la réplication virale dans les cellules infectées.</a:t>
            </a:r>
          </a:p>
          <a:p>
            <a:endParaRPr lang="fr-FR" dirty="0"/>
          </a:p>
        </p:txBody>
      </p:sp>
    </p:spTree>
    <p:extLst>
      <p:ext uri="{BB962C8B-B14F-4D97-AF65-F5344CB8AC3E}">
        <p14:creationId xmlns:p14="http://schemas.microsoft.com/office/powerpoint/2010/main" val="1561268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invGray">
          <a:xfrm>
            <a:off x="91018" y="1066800"/>
            <a:ext cx="11965516" cy="5638800"/>
          </a:xfrm>
          <a:prstGeom prst="rect">
            <a:avLst/>
          </a:prstGeom>
          <a:solidFill>
            <a:schemeClr val="tx1"/>
          </a:solidFill>
          <a:ln w="12700">
            <a:solidFill>
              <a:srgbClr val="FFFFFF"/>
            </a:solidFill>
            <a:miter lim="800000"/>
            <a:headEnd/>
            <a:tailEnd/>
          </a:ln>
        </p:spPr>
        <p:txBody>
          <a:bodyPr wrap="none" anchor="ctr"/>
          <a:lstStyle/>
          <a:p>
            <a:pPr algn="ctr"/>
            <a:r>
              <a:rPr lang="en-US" sz="2400">
                <a:latin typeface="Calibri" pitchFamily="34" charset="0"/>
              </a:rPr>
              <a:t> </a:t>
            </a:r>
          </a:p>
        </p:txBody>
      </p:sp>
      <p:sp>
        <p:nvSpPr>
          <p:cNvPr id="19459" name="Line 3"/>
          <p:cNvSpPr>
            <a:spLocks noChangeShapeType="1"/>
          </p:cNvSpPr>
          <p:nvPr/>
        </p:nvSpPr>
        <p:spPr bwMode="auto">
          <a:xfrm rot="-2984052">
            <a:off x="3217333" y="36623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60" name="Freeform 4"/>
          <p:cNvSpPr>
            <a:spLocks/>
          </p:cNvSpPr>
          <p:nvPr/>
        </p:nvSpPr>
        <p:spPr bwMode="auto">
          <a:xfrm>
            <a:off x="2688167" y="3294063"/>
            <a:ext cx="433917"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19461" name="Freeform 5"/>
          <p:cNvSpPr>
            <a:spLocks noChangeAspect="1"/>
          </p:cNvSpPr>
          <p:nvPr/>
        </p:nvSpPr>
        <p:spPr bwMode="auto">
          <a:xfrm>
            <a:off x="2832101" y="343376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462" name="Freeform 6"/>
          <p:cNvSpPr>
            <a:spLocks noChangeAspect="1"/>
          </p:cNvSpPr>
          <p:nvPr/>
        </p:nvSpPr>
        <p:spPr bwMode="auto">
          <a:xfrm>
            <a:off x="2954867" y="3392488"/>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463" name="Line 7"/>
          <p:cNvSpPr>
            <a:spLocks noChangeShapeType="1"/>
          </p:cNvSpPr>
          <p:nvPr/>
        </p:nvSpPr>
        <p:spPr bwMode="auto">
          <a:xfrm>
            <a:off x="2959100" y="31321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64" name="Line 8"/>
          <p:cNvSpPr>
            <a:spLocks noChangeShapeType="1"/>
          </p:cNvSpPr>
          <p:nvPr/>
        </p:nvSpPr>
        <p:spPr bwMode="auto">
          <a:xfrm rot="2021405" flipH="1">
            <a:off x="3225800" y="3286126"/>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65" name="Oval 9"/>
          <p:cNvSpPr>
            <a:spLocks noChangeArrowheads="1"/>
          </p:cNvSpPr>
          <p:nvPr/>
        </p:nvSpPr>
        <p:spPr bwMode="auto">
          <a:xfrm>
            <a:off x="2870201" y="3106739"/>
            <a:ext cx="107951"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466" name="Oval 10"/>
          <p:cNvSpPr>
            <a:spLocks noChangeArrowheads="1"/>
          </p:cNvSpPr>
          <p:nvPr/>
        </p:nvSpPr>
        <p:spPr bwMode="auto">
          <a:xfrm>
            <a:off x="2942167" y="3111501"/>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67" name="Oval 11"/>
          <p:cNvSpPr>
            <a:spLocks noChangeAspect="1" noChangeArrowheads="1"/>
          </p:cNvSpPr>
          <p:nvPr/>
        </p:nvSpPr>
        <p:spPr bwMode="auto">
          <a:xfrm>
            <a:off x="2912534" y="3101976"/>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68" name="Oval 12"/>
          <p:cNvSpPr>
            <a:spLocks noChangeArrowheads="1"/>
          </p:cNvSpPr>
          <p:nvPr/>
        </p:nvSpPr>
        <p:spPr bwMode="auto">
          <a:xfrm rot="4719394">
            <a:off x="3214688" y="32358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469" name="Oval 13"/>
          <p:cNvSpPr>
            <a:spLocks noChangeArrowheads="1"/>
          </p:cNvSpPr>
          <p:nvPr/>
        </p:nvSpPr>
        <p:spPr bwMode="auto">
          <a:xfrm rot="4719394">
            <a:off x="3248554" y="328824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0" name="Oval 14"/>
          <p:cNvSpPr>
            <a:spLocks noChangeArrowheads="1"/>
          </p:cNvSpPr>
          <p:nvPr/>
        </p:nvSpPr>
        <p:spPr bwMode="auto">
          <a:xfrm rot="4719394">
            <a:off x="3250672" y="3248555"/>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1" name="Line 15"/>
          <p:cNvSpPr>
            <a:spLocks noChangeShapeType="1"/>
          </p:cNvSpPr>
          <p:nvPr/>
        </p:nvSpPr>
        <p:spPr bwMode="auto">
          <a:xfrm rot="4135323" flipH="1">
            <a:off x="3277394" y="3506524"/>
            <a:ext cx="42863"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72" name="Oval 16"/>
          <p:cNvSpPr>
            <a:spLocks noChangeArrowheads="1"/>
          </p:cNvSpPr>
          <p:nvPr/>
        </p:nvSpPr>
        <p:spPr bwMode="auto">
          <a:xfrm rot="5700051">
            <a:off x="3297238" y="35136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3" name="Oval 17"/>
          <p:cNvSpPr>
            <a:spLocks noChangeArrowheads="1"/>
          </p:cNvSpPr>
          <p:nvPr/>
        </p:nvSpPr>
        <p:spPr bwMode="auto">
          <a:xfrm rot="5700051">
            <a:off x="3308880" y="3463927"/>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4" name="Oval 18"/>
          <p:cNvSpPr>
            <a:spLocks noChangeAspect="1" noChangeArrowheads="1"/>
          </p:cNvSpPr>
          <p:nvPr/>
        </p:nvSpPr>
        <p:spPr bwMode="auto">
          <a:xfrm rot="5700051">
            <a:off x="3319199" y="3491708"/>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5" name="Oval 19"/>
          <p:cNvSpPr>
            <a:spLocks noChangeAspect="1" noChangeArrowheads="1"/>
          </p:cNvSpPr>
          <p:nvPr/>
        </p:nvSpPr>
        <p:spPr bwMode="auto">
          <a:xfrm rot="-3438175">
            <a:off x="2583657" y="32112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6" name="Oval 20"/>
          <p:cNvSpPr>
            <a:spLocks noChangeArrowheads="1"/>
          </p:cNvSpPr>
          <p:nvPr/>
        </p:nvSpPr>
        <p:spPr bwMode="auto">
          <a:xfrm rot="-3438175">
            <a:off x="2533121" y="326919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7" name="Line 21"/>
          <p:cNvSpPr>
            <a:spLocks noChangeShapeType="1"/>
          </p:cNvSpPr>
          <p:nvPr/>
        </p:nvSpPr>
        <p:spPr bwMode="auto">
          <a:xfrm rot="-2984052">
            <a:off x="2609851" y="32543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78" name="Oval 22"/>
          <p:cNvSpPr>
            <a:spLocks noChangeArrowheads="1"/>
          </p:cNvSpPr>
          <p:nvPr/>
        </p:nvSpPr>
        <p:spPr bwMode="auto">
          <a:xfrm rot="-3438175">
            <a:off x="2542646" y="3223155"/>
            <a:ext cx="73025" cy="12911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79" name="Line 23"/>
          <p:cNvSpPr>
            <a:spLocks noChangeShapeType="1"/>
          </p:cNvSpPr>
          <p:nvPr/>
        </p:nvSpPr>
        <p:spPr bwMode="auto">
          <a:xfrm rot="2540379">
            <a:off x="2628900" y="3657600"/>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80" name="Oval 24"/>
          <p:cNvSpPr>
            <a:spLocks noChangeArrowheads="1"/>
          </p:cNvSpPr>
          <p:nvPr/>
        </p:nvSpPr>
        <p:spPr bwMode="auto">
          <a:xfrm rot="2021403">
            <a:off x="2580218" y="3697289"/>
            <a:ext cx="11218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81" name="Oval 25"/>
          <p:cNvSpPr>
            <a:spLocks noChangeArrowheads="1"/>
          </p:cNvSpPr>
          <p:nvPr/>
        </p:nvSpPr>
        <p:spPr bwMode="auto">
          <a:xfrm rot="2021403">
            <a:off x="2535767" y="3651251"/>
            <a:ext cx="86784"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482" name="Oval 26"/>
          <p:cNvSpPr>
            <a:spLocks noChangeAspect="1" noChangeArrowheads="1"/>
          </p:cNvSpPr>
          <p:nvPr/>
        </p:nvSpPr>
        <p:spPr bwMode="auto">
          <a:xfrm rot="2102340">
            <a:off x="2561168" y="36861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83" name="Oval 27"/>
          <p:cNvSpPr>
            <a:spLocks noChangeAspect="1" noChangeArrowheads="1"/>
          </p:cNvSpPr>
          <p:nvPr/>
        </p:nvSpPr>
        <p:spPr bwMode="auto">
          <a:xfrm rot="-3438175">
            <a:off x="3219716" y="3656807"/>
            <a:ext cx="77787"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84" name="Oval 28"/>
          <p:cNvSpPr>
            <a:spLocks noChangeArrowheads="1"/>
          </p:cNvSpPr>
          <p:nvPr/>
        </p:nvSpPr>
        <p:spPr bwMode="auto">
          <a:xfrm rot="-3438175">
            <a:off x="3185054" y="36914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85" name="Oval 29"/>
          <p:cNvSpPr>
            <a:spLocks noChangeArrowheads="1"/>
          </p:cNvSpPr>
          <p:nvPr/>
        </p:nvSpPr>
        <p:spPr bwMode="auto">
          <a:xfrm rot="-3438175">
            <a:off x="3210454" y="36787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86" name="Line 30"/>
          <p:cNvSpPr>
            <a:spLocks noChangeShapeType="1"/>
          </p:cNvSpPr>
          <p:nvPr/>
        </p:nvSpPr>
        <p:spPr bwMode="auto">
          <a:xfrm rot="709149">
            <a:off x="2791884" y="37163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87" name="Oval 31"/>
          <p:cNvSpPr>
            <a:spLocks noChangeAspect="1" noChangeArrowheads="1"/>
          </p:cNvSpPr>
          <p:nvPr/>
        </p:nvSpPr>
        <p:spPr bwMode="auto">
          <a:xfrm rot="460228">
            <a:off x="2700868" y="37211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88" name="Oval 32"/>
          <p:cNvSpPr>
            <a:spLocks noChangeArrowheads="1"/>
          </p:cNvSpPr>
          <p:nvPr/>
        </p:nvSpPr>
        <p:spPr bwMode="invGray">
          <a:xfrm>
            <a:off x="2605617" y="3233738"/>
            <a:ext cx="632883"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19489" name="Freeform 33"/>
          <p:cNvSpPr>
            <a:spLocks/>
          </p:cNvSpPr>
          <p:nvPr/>
        </p:nvSpPr>
        <p:spPr bwMode="auto">
          <a:xfrm>
            <a:off x="2677584" y="3265488"/>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19490" name="Freeform 34"/>
          <p:cNvSpPr>
            <a:spLocks noChangeAspect="1"/>
          </p:cNvSpPr>
          <p:nvPr/>
        </p:nvSpPr>
        <p:spPr bwMode="auto">
          <a:xfrm>
            <a:off x="2794001" y="347027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491" name="Freeform 35"/>
          <p:cNvSpPr>
            <a:spLocks noChangeAspect="1"/>
          </p:cNvSpPr>
          <p:nvPr/>
        </p:nvSpPr>
        <p:spPr bwMode="auto">
          <a:xfrm>
            <a:off x="2929467" y="336232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492" name="Line 36"/>
          <p:cNvSpPr>
            <a:spLocks noChangeShapeType="1"/>
          </p:cNvSpPr>
          <p:nvPr/>
        </p:nvSpPr>
        <p:spPr bwMode="auto">
          <a:xfrm rot="709149">
            <a:off x="10016067" y="40719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93" name="Oval 37"/>
          <p:cNvSpPr>
            <a:spLocks noChangeAspect="1" noChangeArrowheads="1"/>
          </p:cNvSpPr>
          <p:nvPr/>
        </p:nvSpPr>
        <p:spPr bwMode="auto">
          <a:xfrm rot="460228">
            <a:off x="10003367" y="40894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94" name="Oval 38"/>
          <p:cNvSpPr>
            <a:spLocks noChangeAspect="1" noChangeArrowheads="1"/>
          </p:cNvSpPr>
          <p:nvPr/>
        </p:nvSpPr>
        <p:spPr bwMode="auto">
          <a:xfrm rot="460228">
            <a:off x="9925051" y="4076701"/>
            <a:ext cx="91016"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95" name="Oval 39"/>
          <p:cNvSpPr>
            <a:spLocks noChangeAspect="1" noChangeArrowheads="1"/>
          </p:cNvSpPr>
          <p:nvPr/>
        </p:nvSpPr>
        <p:spPr bwMode="auto">
          <a:xfrm rot="460228">
            <a:off x="9961034" y="40894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496" name="Line 40"/>
          <p:cNvSpPr>
            <a:spLocks noChangeShapeType="1"/>
          </p:cNvSpPr>
          <p:nvPr/>
        </p:nvSpPr>
        <p:spPr bwMode="auto">
          <a:xfrm rot="-2984052">
            <a:off x="10367433" y="39544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497" name="Freeform 41"/>
          <p:cNvSpPr>
            <a:spLocks/>
          </p:cNvSpPr>
          <p:nvPr/>
        </p:nvSpPr>
        <p:spPr bwMode="auto">
          <a:xfrm>
            <a:off x="9838267" y="3586163"/>
            <a:ext cx="431800"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19498" name="Freeform 42"/>
          <p:cNvSpPr>
            <a:spLocks noChangeAspect="1"/>
          </p:cNvSpPr>
          <p:nvPr/>
        </p:nvSpPr>
        <p:spPr bwMode="auto">
          <a:xfrm>
            <a:off x="9982201" y="372586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499" name="Freeform 43"/>
          <p:cNvSpPr>
            <a:spLocks noChangeAspect="1"/>
          </p:cNvSpPr>
          <p:nvPr/>
        </p:nvSpPr>
        <p:spPr bwMode="auto">
          <a:xfrm>
            <a:off x="10102851" y="3684588"/>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00" name="Line 44"/>
          <p:cNvSpPr>
            <a:spLocks noChangeShapeType="1"/>
          </p:cNvSpPr>
          <p:nvPr/>
        </p:nvSpPr>
        <p:spPr bwMode="auto">
          <a:xfrm>
            <a:off x="10109200" y="34242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01" name="Line 45"/>
          <p:cNvSpPr>
            <a:spLocks noChangeShapeType="1"/>
          </p:cNvSpPr>
          <p:nvPr/>
        </p:nvSpPr>
        <p:spPr bwMode="auto">
          <a:xfrm rot="2021405" flipH="1">
            <a:off x="10373784" y="3578226"/>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02" name="Oval 46"/>
          <p:cNvSpPr>
            <a:spLocks noChangeArrowheads="1"/>
          </p:cNvSpPr>
          <p:nvPr/>
        </p:nvSpPr>
        <p:spPr bwMode="auto">
          <a:xfrm>
            <a:off x="10018184" y="3398839"/>
            <a:ext cx="110067"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03" name="Oval 47"/>
          <p:cNvSpPr>
            <a:spLocks noChangeArrowheads="1"/>
          </p:cNvSpPr>
          <p:nvPr/>
        </p:nvSpPr>
        <p:spPr bwMode="auto">
          <a:xfrm>
            <a:off x="10092267" y="3403600"/>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04" name="Oval 48"/>
          <p:cNvSpPr>
            <a:spLocks noChangeAspect="1" noChangeArrowheads="1"/>
          </p:cNvSpPr>
          <p:nvPr/>
        </p:nvSpPr>
        <p:spPr bwMode="auto">
          <a:xfrm>
            <a:off x="10062634" y="3394075"/>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05" name="Oval 49"/>
          <p:cNvSpPr>
            <a:spLocks noChangeArrowheads="1"/>
          </p:cNvSpPr>
          <p:nvPr/>
        </p:nvSpPr>
        <p:spPr bwMode="auto">
          <a:xfrm rot="4719394">
            <a:off x="10364788" y="35279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06" name="Oval 50"/>
          <p:cNvSpPr>
            <a:spLocks noChangeArrowheads="1"/>
          </p:cNvSpPr>
          <p:nvPr/>
        </p:nvSpPr>
        <p:spPr bwMode="auto">
          <a:xfrm rot="4719394">
            <a:off x="10398654" y="3580342"/>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07" name="Oval 51"/>
          <p:cNvSpPr>
            <a:spLocks noChangeArrowheads="1"/>
          </p:cNvSpPr>
          <p:nvPr/>
        </p:nvSpPr>
        <p:spPr bwMode="auto">
          <a:xfrm rot="4719394">
            <a:off x="10399713" y="3541714"/>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08" name="Line 52"/>
          <p:cNvSpPr>
            <a:spLocks noChangeShapeType="1"/>
          </p:cNvSpPr>
          <p:nvPr/>
        </p:nvSpPr>
        <p:spPr bwMode="auto">
          <a:xfrm rot="4135323" flipH="1">
            <a:off x="10423789" y="3800211"/>
            <a:ext cx="39688" cy="5926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09" name="Oval 53"/>
          <p:cNvSpPr>
            <a:spLocks noChangeArrowheads="1"/>
          </p:cNvSpPr>
          <p:nvPr/>
        </p:nvSpPr>
        <p:spPr bwMode="auto">
          <a:xfrm rot="5700051">
            <a:off x="10447338" y="38057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10" name="Oval 54"/>
          <p:cNvSpPr>
            <a:spLocks noChangeArrowheads="1"/>
          </p:cNvSpPr>
          <p:nvPr/>
        </p:nvSpPr>
        <p:spPr bwMode="auto">
          <a:xfrm rot="5700051">
            <a:off x="10457921" y="37549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11" name="Oval 55"/>
          <p:cNvSpPr>
            <a:spLocks noChangeAspect="1" noChangeArrowheads="1"/>
          </p:cNvSpPr>
          <p:nvPr/>
        </p:nvSpPr>
        <p:spPr bwMode="auto">
          <a:xfrm rot="5700051">
            <a:off x="10469299" y="3783807"/>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12" name="Oval 56"/>
          <p:cNvSpPr>
            <a:spLocks noChangeAspect="1" noChangeArrowheads="1"/>
          </p:cNvSpPr>
          <p:nvPr/>
        </p:nvSpPr>
        <p:spPr bwMode="auto">
          <a:xfrm rot="-3438175">
            <a:off x="9733757" y="3503348"/>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13" name="Oval 57"/>
          <p:cNvSpPr>
            <a:spLocks noChangeArrowheads="1"/>
          </p:cNvSpPr>
          <p:nvPr/>
        </p:nvSpPr>
        <p:spPr bwMode="auto">
          <a:xfrm rot="-3438175">
            <a:off x="9683221" y="3561292"/>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14" name="Line 58"/>
          <p:cNvSpPr>
            <a:spLocks noChangeShapeType="1"/>
          </p:cNvSpPr>
          <p:nvPr/>
        </p:nvSpPr>
        <p:spPr bwMode="auto">
          <a:xfrm rot="-2984052">
            <a:off x="9759951" y="35464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15" name="Oval 59"/>
          <p:cNvSpPr>
            <a:spLocks noChangeArrowheads="1"/>
          </p:cNvSpPr>
          <p:nvPr/>
        </p:nvSpPr>
        <p:spPr bwMode="auto">
          <a:xfrm rot="-3438175">
            <a:off x="9691689" y="3514196"/>
            <a:ext cx="73025" cy="131233"/>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16" name="Line 60"/>
          <p:cNvSpPr>
            <a:spLocks noChangeShapeType="1"/>
          </p:cNvSpPr>
          <p:nvPr/>
        </p:nvSpPr>
        <p:spPr bwMode="auto">
          <a:xfrm rot="2540379">
            <a:off x="9779000" y="3949701"/>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17" name="Oval 61"/>
          <p:cNvSpPr>
            <a:spLocks noChangeArrowheads="1"/>
          </p:cNvSpPr>
          <p:nvPr/>
        </p:nvSpPr>
        <p:spPr bwMode="auto">
          <a:xfrm rot="2021403">
            <a:off x="9728201" y="3989389"/>
            <a:ext cx="114300"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18" name="Oval 62"/>
          <p:cNvSpPr>
            <a:spLocks noChangeArrowheads="1"/>
          </p:cNvSpPr>
          <p:nvPr/>
        </p:nvSpPr>
        <p:spPr bwMode="auto">
          <a:xfrm rot="2021403">
            <a:off x="9685867" y="3943350"/>
            <a:ext cx="86784"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19" name="Oval 63"/>
          <p:cNvSpPr>
            <a:spLocks noChangeAspect="1" noChangeArrowheads="1"/>
          </p:cNvSpPr>
          <p:nvPr/>
        </p:nvSpPr>
        <p:spPr bwMode="auto">
          <a:xfrm rot="2102340">
            <a:off x="9711268" y="39782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20" name="Oval 64"/>
          <p:cNvSpPr>
            <a:spLocks noChangeAspect="1" noChangeArrowheads="1"/>
          </p:cNvSpPr>
          <p:nvPr/>
        </p:nvSpPr>
        <p:spPr bwMode="auto">
          <a:xfrm rot="-3438175">
            <a:off x="10369816" y="3948907"/>
            <a:ext cx="77787"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21" name="Oval 65"/>
          <p:cNvSpPr>
            <a:spLocks noChangeArrowheads="1"/>
          </p:cNvSpPr>
          <p:nvPr/>
        </p:nvSpPr>
        <p:spPr bwMode="auto">
          <a:xfrm rot="-3438175">
            <a:off x="10334097" y="39846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22" name="Oval 66"/>
          <p:cNvSpPr>
            <a:spLocks noChangeArrowheads="1"/>
          </p:cNvSpPr>
          <p:nvPr/>
        </p:nvSpPr>
        <p:spPr bwMode="auto">
          <a:xfrm rot="-3438175">
            <a:off x="10360554" y="39708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23" name="Oval 67"/>
          <p:cNvSpPr>
            <a:spLocks noChangeArrowheads="1"/>
          </p:cNvSpPr>
          <p:nvPr/>
        </p:nvSpPr>
        <p:spPr bwMode="invGray">
          <a:xfrm>
            <a:off x="9755717" y="3525838"/>
            <a:ext cx="632883"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19524" name="Freeform 68"/>
          <p:cNvSpPr>
            <a:spLocks/>
          </p:cNvSpPr>
          <p:nvPr/>
        </p:nvSpPr>
        <p:spPr bwMode="auto">
          <a:xfrm>
            <a:off x="9827684" y="3557588"/>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a:noFill/>
          </a:ln>
          <a:extLst>
            <a:ext uri="{91240B29-F687-4F45-9708-019B960494DF}">
              <a14:hiddenLine xmlns:a14="http://schemas.microsoft.com/office/drawing/2010/main" w="25400" cap="rnd">
                <a:solidFill>
                  <a:srgbClr val="000000"/>
                </a:solidFill>
                <a:prstDash val="sysDot"/>
                <a:round/>
                <a:headEnd/>
                <a:tailEnd/>
              </a14:hiddenLine>
            </a:ext>
          </a:extLst>
        </p:spPr>
        <p:txBody>
          <a:bodyPr wrap="none" anchor="ctr"/>
          <a:lstStyle/>
          <a:p>
            <a:endParaRPr lang="fr-FR"/>
          </a:p>
        </p:txBody>
      </p:sp>
      <p:sp>
        <p:nvSpPr>
          <p:cNvPr id="19525" name="Freeform 69"/>
          <p:cNvSpPr>
            <a:spLocks noChangeAspect="1"/>
          </p:cNvSpPr>
          <p:nvPr/>
        </p:nvSpPr>
        <p:spPr bwMode="auto">
          <a:xfrm>
            <a:off x="9944101" y="376237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26" name="Freeform 70"/>
          <p:cNvSpPr>
            <a:spLocks noChangeAspect="1"/>
          </p:cNvSpPr>
          <p:nvPr/>
        </p:nvSpPr>
        <p:spPr bwMode="auto">
          <a:xfrm>
            <a:off x="10079567" y="365442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27" name="Freeform 71"/>
          <p:cNvSpPr>
            <a:spLocks noChangeAspect="1"/>
          </p:cNvSpPr>
          <p:nvPr/>
        </p:nvSpPr>
        <p:spPr bwMode="auto">
          <a:xfrm rot="-5400000">
            <a:off x="2194984" y="4062942"/>
            <a:ext cx="304800" cy="541867"/>
          </a:xfrm>
          <a:custGeom>
            <a:avLst/>
            <a:gdLst>
              <a:gd name="T0" fmla="*/ 2147483647 w 906"/>
              <a:gd name="T1" fmla="*/ 2147483647 h 1288"/>
              <a:gd name="T2" fmla="*/ 2147483647 w 906"/>
              <a:gd name="T3" fmla="*/ 2147483647 h 1288"/>
              <a:gd name="T4" fmla="*/ 2147483647 w 906"/>
              <a:gd name="T5" fmla="*/ 2147483647 h 1288"/>
              <a:gd name="T6" fmla="*/ 2147483647 w 906"/>
              <a:gd name="T7" fmla="*/ 2147483647 h 1288"/>
              <a:gd name="T8" fmla="*/ 2147483647 w 906"/>
              <a:gd name="T9" fmla="*/ 2147483647 h 1288"/>
              <a:gd name="T10" fmla="*/ 2147483647 w 906"/>
              <a:gd name="T11" fmla="*/ 2147483647 h 1288"/>
              <a:gd name="T12" fmla="*/ 2147483647 w 906"/>
              <a:gd name="T13" fmla="*/ 2147483647 h 1288"/>
              <a:gd name="T14" fmla="*/ 2147483647 w 906"/>
              <a:gd name="T15" fmla="*/ 2147483647 h 1288"/>
              <a:gd name="T16" fmla="*/ 2147483647 w 906"/>
              <a:gd name="T17" fmla="*/ 2147483647 h 1288"/>
              <a:gd name="T18" fmla="*/ 2147483647 w 906"/>
              <a:gd name="T19" fmla="*/ 2147483647 h 1288"/>
              <a:gd name="T20" fmla="*/ 2147483647 w 906"/>
              <a:gd name="T21" fmla="*/ 2147483647 h 1288"/>
              <a:gd name="T22" fmla="*/ 2147483647 w 906"/>
              <a:gd name="T23" fmla="*/ 0 h 1288"/>
              <a:gd name="T24" fmla="*/ 2147483647 w 906"/>
              <a:gd name="T25" fmla="*/ 2147483647 h 1288"/>
              <a:gd name="T26" fmla="*/ 2147483647 w 906"/>
              <a:gd name="T27" fmla="*/ 2147483647 h 1288"/>
              <a:gd name="T28" fmla="*/ 2147483647 w 906"/>
              <a:gd name="T29" fmla="*/ 2147483647 h 1288"/>
              <a:gd name="T30" fmla="*/ 2147483647 w 906"/>
              <a:gd name="T31" fmla="*/ 2147483647 h 1288"/>
              <a:gd name="T32" fmla="*/ 2147483647 w 906"/>
              <a:gd name="T33" fmla="*/ 2147483647 h 1288"/>
              <a:gd name="T34" fmla="*/ 2147483647 w 906"/>
              <a:gd name="T35" fmla="*/ 2147483647 h 1288"/>
              <a:gd name="T36" fmla="*/ 2147483647 w 906"/>
              <a:gd name="T37" fmla="*/ 2147483647 h 1288"/>
              <a:gd name="T38" fmla="*/ 2147483647 w 906"/>
              <a:gd name="T39" fmla="*/ 2147483647 h 1288"/>
              <a:gd name="T40" fmla="*/ 2147483647 w 906"/>
              <a:gd name="T41" fmla="*/ 2147483647 h 1288"/>
              <a:gd name="T42" fmla="*/ 2147483647 w 906"/>
              <a:gd name="T43" fmla="*/ 2147483647 h 1288"/>
              <a:gd name="T44" fmla="*/ 2147483647 w 906"/>
              <a:gd name="T45" fmla="*/ 2147483647 h 1288"/>
              <a:gd name="T46" fmla="*/ 2147483647 w 906"/>
              <a:gd name="T47" fmla="*/ 2147483647 h 1288"/>
              <a:gd name="T48" fmla="*/ 2147483647 w 906"/>
              <a:gd name="T49" fmla="*/ 2147483647 h 1288"/>
              <a:gd name="T50" fmla="*/ 2147483647 w 906"/>
              <a:gd name="T51" fmla="*/ 2147483647 h 1288"/>
              <a:gd name="T52" fmla="*/ 2147483647 w 906"/>
              <a:gd name="T53" fmla="*/ 2147483647 h 1288"/>
              <a:gd name="T54" fmla="*/ 2147483647 w 906"/>
              <a:gd name="T55" fmla="*/ 2147483647 h 12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06"/>
              <a:gd name="T85" fmla="*/ 0 h 1288"/>
              <a:gd name="T86" fmla="*/ 906 w 906"/>
              <a:gd name="T87" fmla="*/ 1288 h 12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06" h="1288">
                <a:moveTo>
                  <a:pt x="20" y="1272"/>
                </a:moveTo>
                <a:cubicBezTo>
                  <a:pt x="22" y="1029"/>
                  <a:pt x="23" y="786"/>
                  <a:pt x="28" y="544"/>
                </a:cubicBezTo>
                <a:cubicBezTo>
                  <a:pt x="28" y="494"/>
                  <a:pt x="0" y="374"/>
                  <a:pt x="68" y="352"/>
                </a:cubicBezTo>
                <a:cubicBezTo>
                  <a:pt x="93" y="313"/>
                  <a:pt x="74" y="331"/>
                  <a:pt x="132" y="312"/>
                </a:cubicBezTo>
                <a:cubicBezTo>
                  <a:pt x="140" y="309"/>
                  <a:pt x="156" y="304"/>
                  <a:pt x="156" y="304"/>
                </a:cubicBezTo>
                <a:cubicBezTo>
                  <a:pt x="206" y="312"/>
                  <a:pt x="246" y="323"/>
                  <a:pt x="300" y="304"/>
                </a:cubicBezTo>
                <a:cubicBezTo>
                  <a:pt x="311" y="299"/>
                  <a:pt x="309" y="281"/>
                  <a:pt x="316" y="272"/>
                </a:cubicBezTo>
                <a:cubicBezTo>
                  <a:pt x="334" y="245"/>
                  <a:pt x="337" y="248"/>
                  <a:pt x="364" y="240"/>
                </a:cubicBezTo>
                <a:cubicBezTo>
                  <a:pt x="395" y="193"/>
                  <a:pt x="452" y="178"/>
                  <a:pt x="500" y="152"/>
                </a:cubicBezTo>
                <a:cubicBezTo>
                  <a:pt x="516" y="142"/>
                  <a:pt x="548" y="120"/>
                  <a:pt x="548" y="120"/>
                </a:cubicBezTo>
                <a:cubicBezTo>
                  <a:pt x="568" y="78"/>
                  <a:pt x="591" y="54"/>
                  <a:pt x="636" y="40"/>
                </a:cubicBezTo>
                <a:cubicBezTo>
                  <a:pt x="657" y="8"/>
                  <a:pt x="671" y="9"/>
                  <a:pt x="708" y="0"/>
                </a:cubicBezTo>
                <a:cubicBezTo>
                  <a:pt x="753" y="5"/>
                  <a:pt x="785" y="13"/>
                  <a:pt x="828" y="24"/>
                </a:cubicBezTo>
                <a:cubicBezTo>
                  <a:pt x="868" y="50"/>
                  <a:pt x="846" y="31"/>
                  <a:pt x="884" y="88"/>
                </a:cubicBezTo>
                <a:cubicBezTo>
                  <a:pt x="889" y="96"/>
                  <a:pt x="900" y="112"/>
                  <a:pt x="900" y="112"/>
                </a:cubicBezTo>
                <a:cubicBezTo>
                  <a:pt x="897" y="144"/>
                  <a:pt x="906" y="179"/>
                  <a:pt x="892" y="208"/>
                </a:cubicBezTo>
                <a:cubicBezTo>
                  <a:pt x="884" y="223"/>
                  <a:pt x="860" y="222"/>
                  <a:pt x="844" y="224"/>
                </a:cubicBezTo>
                <a:cubicBezTo>
                  <a:pt x="804" y="226"/>
                  <a:pt x="764" y="229"/>
                  <a:pt x="724" y="232"/>
                </a:cubicBezTo>
                <a:cubicBezTo>
                  <a:pt x="657" y="254"/>
                  <a:pt x="756" y="213"/>
                  <a:pt x="692" y="296"/>
                </a:cubicBezTo>
                <a:cubicBezTo>
                  <a:pt x="681" y="309"/>
                  <a:pt x="660" y="310"/>
                  <a:pt x="644" y="312"/>
                </a:cubicBezTo>
                <a:cubicBezTo>
                  <a:pt x="612" y="314"/>
                  <a:pt x="580" y="317"/>
                  <a:pt x="548" y="320"/>
                </a:cubicBezTo>
                <a:cubicBezTo>
                  <a:pt x="540" y="322"/>
                  <a:pt x="529" y="322"/>
                  <a:pt x="524" y="328"/>
                </a:cubicBezTo>
                <a:cubicBezTo>
                  <a:pt x="496" y="355"/>
                  <a:pt x="539" y="351"/>
                  <a:pt x="500" y="376"/>
                </a:cubicBezTo>
                <a:cubicBezTo>
                  <a:pt x="485" y="384"/>
                  <a:pt x="468" y="386"/>
                  <a:pt x="452" y="392"/>
                </a:cubicBezTo>
                <a:cubicBezTo>
                  <a:pt x="444" y="394"/>
                  <a:pt x="428" y="400"/>
                  <a:pt x="428" y="400"/>
                </a:cubicBezTo>
                <a:cubicBezTo>
                  <a:pt x="372" y="455"/>
                  <a:pt x="262" y="436"/>
                  <a:pt x="196" y="440"/>
                </a:cubicBezTo>
                <a:cubicBezTo>
                  <a:pt x="122" y="513"/>
                  <a:pt x="171" y="624"/>
                  <a:pt x="140" y="720"/>
                </a:cubicBezTo>
                <a:cubicBezTo>
                  <a:pt x="127" y="910"/>
                  <a:pt x="116" y="1097"/>
                  <a:pt x="116" y="1288"/>
                </a:cubicBezTo>
              </a:path>
            </a:pathLst>
          </a:custGeom>
          <a:solidFill>
            <a:srgbClr val="DF8E12"/>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528" name="Oval 72"/>
          <p:cNvSpPr>
            <a:spLocks noChangeArrowheads="1"/>
          </p:cNvSpPr>
          <p:nvPr/>
        </p:nvSpPr>
        <p:spPr bwMode="invGray">
          <a:xfrm>
            <a:off x="2497667" y="2400301"/>
            <a:ext cx="7797800" cy="4143375"/>
          </a:xfrm>
          <a:prstGeom prst="ellipse">
            <a:avLst/>
          </a:prstGeom>
          <a:gradFill rotWithShape="0">
            <a:gsLst>
              <a:gs pos="0">
                <a:srgbClr val="221F44">
                  <a:alpha val="90999"/>
                </a:srgbClr>
              </a:gs>
              <a:gs pos="100000">
                <a:srgbClr val="375E93">
                  <a:alpha val="87000"/>
                </a:srgbClr>
              </a:gs>
            </a:gsLst>
            <a:path path="shape">
              <a:fillToRect l="50000" t="50000" r="50000" b="50000"/>
            </a:path>
          </a:gradFill>
          <a:ln w="101600">
            <a:pattFill prst="sphere">
              <a:fgClr>
                <a:srgbClr val="478094"/>
              </a:fgClr>
              <a:bgClr>
                <a:srgbClr val="4E95B1"/>
              </a:bgClr>
            </a:pattFill>
            <a:round/>
            <a:headEnd/>
            <a:tailEnd/>
          </a:ln>
        </p:spPr>
        <p:txBody>
          <a:bodyPr/>
          <a:lstStyle/>
          <a:p>
            <a:endParaRPr lang="fr-FR">
              <a:latin typeface="Calibri" pitchFamily="34" charset="0"/>
            </a:endParaRPr>
          </a:p>
        </p:txBody>
      </p:sp>
      <p:sp>
        <p:nvSpPr>
          <p:cNvPr id="19529" name="AutoShape 73"/>
          <p:cNvSpPr>
            <a:spLocks noChangeArrowheads="1"/>
          </p:cNvSpPr>
          <p:nvPr/>
        </p:nvSpPr>
        <p:spPr bwMode="auto">
          <a:xfrm rot="-5305800">
            <a:off x="5784851" y="4441825"/>
            <a:ext cx="228600" cy="203200"/>
          </a:xfrm>
          <a:prstGeom prst="can">
            <a:avLst>
              <a:gd name="adj" fmla="val 25000"/>
            </a:avLst>
          </a:prstGeom>
          <a:solidFill>
            <a:srgbClr val="815630"/>
          </a:solidFill>
          <a:ln w="3175">
            <a:solidFill>
              <a:schemeClr val="tx1"/>
            </a:solidFill>
            <a:round/>
            <a:headEnd/>
            <a:tailEnd/>
          </a:ln>
        </p:spPr>
        <p:txBody>
          <a:bodyPr vert="eaVert" wrap="none" anchor="ctr"/>
          <a:lstStyle/>
          <a:p>
            <a:pPr algn="ctr"/>
            <a:endParaRPr lang="fr-FR" sz="2400">
              <a:latin typeface="Calibri" pitchFamily="34" charset="0"/>
            </a:endParaRPr>
          </a:p>
        </p:txBody>
      </p:sp>
      <p:sp>
        <p:nvSpPr>
          <p:cNvPr id="19530" name="AutoShape 74"/>
          <p:cNvSpPr>
            <a:spLocks noChangeArrowheads="1"/>
          </p:cNvSpPr>
          <p:nvPr/>
        </p:nvSpPr>
        <p:spPr bwMode="auto">
          <a:xfrm rot="-9362057">
            <a:off x="6381751" y="5165725"/>
            <a:ext cx="270933" cy="17145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sp>
        <p:nvSpPr>
          <p:cNvPr id="19531" name="AutoShape 75"/>
          <p:cNvSpPr>
            <a:spLocks noChangeArrowheads="1"/>
          </p:cNvSpPr>
          <p:nvPr/>
        </p:nvSpPr>
        <p:spPr bwMode="auto">
          <a:xfrm rot="505983">
            <a:off x="7459134" y="3389313"/>
            <a:ext cx="270933" cy="17145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sp>
        <p:nvSpPr>
          <p:cNvPr id="19532" name="AutoShape 76"/>
          <p:cNvSpPr>
            <a:spLocks noChangeArrowheads="1"/>
          </p:cNvSpPr>
          <p:nvPr/>
        </p:nvSpPr>
        <p:spPr bwMode="auto">
          <a:xfrm rot="4781195">
            <a:off x="8483600" y="4148138"/>
            <a:ext cx="228600" cy="20320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sp>
        <p:nvSpPr>
          <p:cNvPr id="19533" name="AutoShape 77"/>
          <p:cNvSpPr>
            <a:spLocks noChangeArrowheads="1"/>
          </p:cNvSpPr>
          <p:nvPr/>
        </p:nvSpPr>
        <p:spPr bwMode="auto">
          <a:xfrm rot="8258685">
            <a:off x="7992534" y="5146675"/>
            <a:ext cx="270933" cy="17145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grpSp>
        <p:nvGrpSpPr>
          <p:cNvPr id="19534" name="Group 78"/>
          <p:cNvGrpSpPr>
            <a:grpSpLocks/>
          </p:cNvGrpSpPr>
          <p:nvPr/>
        </p:nvGrpSpPr>
        <p:grpSpPr bwMode="auto">
          <a:xfrm>
            <a:off x="626534" y="787400"/>
            <a:ext cx="10902951" cy="158750"/>
            <a:chOff x="288" y="746"/>
            <a:chExt cx="5667" cy="144"/>
          </a:xfrm>
        </p:grpSpPr>
        <p:sp>
          <p:nvSpPr>
            <p:cNvPr id="19983" name="Rectangle 79"/>
            <p:cNvSpPr>
              <a:spLocks noChangeArrowheads="1"/>
            </p:cNvSpPr>
            <p:nvPr/>
          </p:nvSpPr>
          <p:spPr bwMode="auto">
            <a:xfrm>
              <a:off x="288" y="746"/>
              <a:ext cx="5664" cy="72"/>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19984" name="Freeform 80"/>
            <p:cNvSpPr>
              <a:spLocks/>
            </p:cNvSpPr>
            <p:nvPr/>
          </p:nvSpPr>
          <p:spPr bwMode="auto">
            <a:xfrm>
              <a:off x="290" y="818"/>
              <a:ext cx="5665" cy="72"/>
            </a:xfrm>
            <a:custGeom>
              <a:avLst/>
              <a:gdLst>
                <a:gd name="T0" fmla="*/ 0 w 5665"/>
                <a:gd name="T1" fmla="*/ 0 h 72"/>
                <a:gd name="T2" fmla="*/ 240 w 5665"/>
                <a:gd name="T3" fmla="*/ 71 h 72"/>
                <a:gd name="T4" fmla="*/ 5424 w 5665"/>
                <a:gd name="T5" fmla="*/ 71 h 72"/>
                <a:gd name="T6" fmla="*/ 5664 w 5665"/>
                <a:gd name="T7" fmla="*/ 0 h 72"/>
                <a:gd name="T8" fmla="*/ 0 w 5665"/>
                <a:gd name="T9" fmla="*/ 0 h 72"/>
                <a:gd name="T10" fmla="*/ 0 60000 65536"/>
                <a:gd name="T11" fmla="*/ 0 60000 65536"/>
                <a:gd name="T12" fmla="*/ 0 60000 65536"/>
                <a:gd name="T13" fmla="*/ 0 60000 65536"/>
                <a:gd name="T14" fmla="*/ 0 60000 65536"/>
                <a:gd name="T15" fmla="*/ 0 w 5665"/>
                <a:gd name="T16" fmla="*/ 0 h 72"/>
                <a:gd name="T17" fmla="*/ 5665 w 5665"/>
                <a:gd name="T18" fmla="*/ 72 h 72"/>
              </a:gdLst>
              <a:ahLst/>
              <a:cxnLst>
                <a:cxn ang="T10">
                  <a:pos x="T0" y="T1"/>
                </a:cxn>
                <a:cxn ang="T11">
                  <a:pos x="T2" y="T3"/>
                </a:cxn>
                <a:cxn ang="T12">
                  <a:pos x="T4" y="T5"/>
                </a:cxn>
                <a:cxn ang="T13">
                  <a:pos x="T6" y="T7"/>
                </a:cxn>
                <a:cxn ang="T14">
                  <a:pos x="T8" y="T9"/>
                </a:cxn>
              </a:cxnLst>
              <a:rect l="T15" t="T16" r="T17" b="T18"/>
              <a:pathLst>
                <a:path w="5665" h="72">
                  <a:moveTo>
                    <a:pt x="0" y="0"/>
                  </a:moveTo>
                  <a:lnTo>
                    <a:pt x="240" y="71"/>
                  </a:lnTo>
                  <a:lnTo>
                    <a:pt x="5424" y="71"/>
                  </a:lnTo>
                  <a:lnTo>
                    <a:pt x="5664" y="0"/>
                  </a:lnTo>
                  <a:lnTo>
                    <a:pt x="0" y="0"/>
                  </a:lnTo>
                </a:path>
              </a:pathLst>
            </a:custGeom>
            <a:solidFill>
              <a:srgbClr val="E42B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fr-FR"/>
            </a:p>
          </p:txBody>
        </p:sp>
      </p:grpSp>
      <p:sp>
        <p:nvSpPr>
          <p:cNvPr id="19535" name="Rectangle 81"/>
          <p:cNvSpPr>
            <a:spLocks noGrp="1" noChangeArrowheads="1"/>
          </p:cNvSpPr>
          <p:nvPr>
            <p:ph type="title"/>
          </p:nvPr>
        </p:nvSpPr>
        <p:spPr>
          <a:xfrm>
            <a:off x="914400" y="152401"/>
            <a:ext cx="10363200" cy="715963"/>
          </a:xfrm>
        </p:spPr>
        <p:txBody>
          <a:bodyPr lIns="92539" tIns="45458" rIns="92539" bIns="45458"/>
          <a:lstStyle/>
          <a:p>
            <a:pPr eaLnBrk="1" hangingPunct="1">
              <a:spcBef>
                <a:spcPct val="2000"/>
              </a:spcBef>
            </a:pPr>
            <a:r>
              <a:rPr lang="en-US" sz="3200" b="1" smtClean="0">
                <a:solidFill>
                  <a:srgbClr val="FF0000"/>
                </a:solidFill>
              </a:rPr>
              <a:t>HIV Life Cycle: Cellular Restriction</a:t>
            </a:r>
          </a:p>
        </p:txBody>
      </p:sp>
      <p:sp>
        <p:nvSpPr>
          <p:cNvPr id="19536" name="Rectangle 82"/>
          <p:cNvSpPr>
            <a:spLocks noChangeArrowheads="1"/>
          </p:cNvSpPr>
          <p:nvPr/>
        </p:nvSpPr>
        <p:spPr bwMode="invGray">
          <a:xfrm>
            <a:off x="6072718" y="6326188"/>
            <a:ext cx="452967"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19537" name="Rectangle 83"/>
          <p:cNvSpPr>
            <a:spLocks noChangeArrowheads="1"/>
          </p:cNvSpPr>
          <p:nvPr/>
        </p:nvSpPr>
        <p:spPr bwMode="auto">
          <a:xfrm>
            <a:off x="922867" y="1860551"/>
            <a:ext cx="10325100" cy="436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p>
            <a:endParaRPr lang="fr-FR">
              <a:latin typeface="Calibri" pitchFamily="34" charset="0"/>
            </a:endParaRPr>
          </a:p>
        </p:txBody>
      </p:sp>
      <p:sp>
        <p:nvSpPr>
          <p:cNvPr id="19538" name="Rectangle 84"/>
          <p:cNvSpPr>
            <a:spLocks noChangeArrowheads="1"/>
          </p:cNvSpPr>
          <p:nvPr/>
        </p:nvSpPr>
        <p:spPr bwMode="invGray">
          <a:xfrm>
            <a:off x="3071284" y="4716463"/>
            <a:ext cx="1354667"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600">
                <a:solidFill>
                  <a:srgbClr val="FFFFFF"/>
                </a:solidFill>
              </a:rPr>
              <a:t>HIV RNA</a:t>
            </a:r>
          </a:p>
        </p:txBody>
      </p:sp>
      <p:sp>
        <p:nvSpPr>
          <p:cNvPr id="19539" name="Oval 85"/>
          <p:cNvSpPr>
            <a:spLocks noChangeArrowheads="1"/>
          </p:cNvSpPr>
          <p:nvPr/>
        </p:nvSpPr>
        <p:spPr bwMode="invGray">
          <a:xfrm>
            <a:off x="5973233" y="3454401"/>
            <a:ext cx="2652184" cy="1984375"/>
          </a:xfrm>
          <a:prstGeom prst="ellipse">
            <a:avLst/>
          </a:prstGeom>
          <a:gradFill rotWithShape="0">
            <a:gsLst>
              <a:gs pos="0">
                <a:srgbClr val="C0006E"/>
              </a:gs>
              <a:gs pos="100000">
                <a:srgbClr val="65404C"/>
              </a:gs>
            </a:gsLst>
            <a:path path="rect">
              <a:fillToRect t="100000" r="100000"/>
            </a:path>
          </a:gradFill>
          <a:ln w="41275">
            <a:solidFill>
              <a:srgbClr val="D3D267"/>
            </a:solidFill>
            <a:prstDash val="sysDot"/>
            <a:round/>
            <a:headEnd/>
            <a:tailEnd/>
          </a:ln>
        </p:spPr>
        <p:txBody>
          <a:bodyPr/>
          <a:lstStyle/>
          <a:p>
            <a:endParaRPr lang="fr-FR">
              <a:latin typeface="Calibri" pitchFamily="34" charset="0"/>
            </a:endParaRPr>
          </a:p>
        </p:txBody>
      </p:sp>
      <p:sp>
        <p:nvSpPr>
          <p:cNvPr id="19540" name="Rectangle 86"/>
          <p:cNvSpPr>
            <a:spLocks noChangeArrowheads="1"/>
          </p:cNvSpPr>
          <p:nvPr/>
        </p:nvSpPr>
        <p:spPr bwMode="invGray">
          <a:xfrm>
            <a:off x="361951" y="5095875"/>
            <a:ext cx="700616"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a:solidFill>
                  <a:srgbClr val="FFFFFF"/>
                </a:solidFill>
              </a:rPr>
              <a:t>HIV</a:t>
            </a:r>
          </a:p>
        </p:txBody>
      </p:sp>
      <p:sp>
        <p:nvSpPr>
          <p:cNvPr id="19541" name="Oval 87"/>
          <p:cNvSpPr>
            <a:spLocks noChangeArrowheads="1"/>
          </p:cNvSpPr>
          <p:nvPr/>
        </p:nvSpPr>
        <p:spPr bwMode="auto">
          <a:xfrm>
            <a:off x="6405034" y="3954463"/>
            <a:ext cx="1047751" cy="849312"/>
          </a:xfrm>
          <a:prstGeom prst="ellipse">
            <a:avLst/>
          </a:prstGeom>
          <a:noFill/>
          <a:ln w="508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latin typeface="Calibri" pitchFamily="34" charset="0"/>
            </a:endParaRPr>
          </a:p>
        </p:txBody>
      </p:sp>
      <p:sp>
        <p:nvSpPr>
          <p:cNvPr id="19542" name="Oval 88"/>
          <p:cNvSpPr>
            <a:spLocks noChangeArrowheads="1"/>
          </p:cNvSpPr>
          <p:nvPr/>
        </p:nvSpPr>
        <p:spPr bwMode="auto">
          <a:xfrm>
            <a:off x="6546851" y="4076700"/>
            <a:ext cx="759883" cy="604838"/>
          </a:xfrm>
          <a:prstGeom prst="ellipse">
            <a:avLst/>
          </a:prstGeom>
          <a:noFill/>
          <a:ln w="508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latin typeface="Calibri" pitchFamily="34" charset="0"/>
            </a:endParaRPr>
          </a:p>
        </p:txBody>
      </p:sp>
      <p:sp>
        <p:nvSpPr>
          <p:cNvPr id="19543" name="Arc 89"/>
          <p:cNvSpPr>
            <a:spLocks/>
          </p:cNvSpPr>
          <p:nvPr/>
        </p:nvSpPr>
        <p:spPr bwMode="invGray">
          <a:xfrm>
            <a:off x="10625667" y="5129213"/>
            <a:ext cx="647700" cy="5461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a:lstStyle/>
          <a:p>
            <a:endParaRPr lang="fr-FR"/>
          </a:p>
        </p:txBody>
      </p:sp>
      <p:sp>
        <p:nvSpPr>
          <p:cNvPr id="19544" name="Arc 90"/>
          <p:cNvSpPr>
            <a:spLocks/>
          </p:cNvSpPr>
          <p:nvPr/>
        </p:nvSpPr>
        <p:spPr bwMode="white">
          <a:xfrm rot="-5188528">
            <a:off x="6552407" y="4374886"/>
            <a:ext cx="211138" cy="230716"/>
          </a:xfrm>
          <a:custGeom>
            <a:avLst/>
            <a:gdLst>
              <a:gd name="T0" fmla="*/ 0 w 19968"/>
              <a:gd name="T1" fmla="*/ 2147483647 h 21599"/>
              <a:gd name="T2" fmla="*/ 2147483647 w 19968"/>
              <a:gd name="T3" fmla="*/ 0 h 21599"/>
              <a:gd name="T4" fmla="*/ 2147483647 w 19968"/>
              <a:gd name="T5" fmla="*/ 2147483647 h 21599"/>
              <a:gd name="T6" fmla="*/ 0 60000 65536"/>
              <a:gd name="T7" fmla="*/ 0 60000 65536"/>
              <a:gd name="T8" fmla="*/ 0 60000 65536"/>
              <a:gd name="T9" fmla="*/ 0 w 19968"/>
              <a:gd name="T10" fmla="*/ 0 h 21599"/>
              <a:gd name="T11" fmla="*/ 19968 w 19968"/>
              <a:gd name="T12" fmla="*/ 21599 h 21599"/>
            </a:gdLst>
            <a:ahLst/>
            <a:cxnLst>
              <a:cxn ang="T6">
                <a:pos x="T0" y="T1"/>
              </a:cxn>
              <a:cxn ang="T7">
                <a:pos x="T2" y="T3"/>
              </a:cxn>
              <a:cxn ang="T8">
                <a:pos x="T4" y="T5"/>
              </a:cxn>
            </a:cxnLst>
            <a:rect l="T9" t="T10" r="T11" b="T12"/>
            <a:pathLst>
              <a:path w="19968" h="21599" fill="none" extrusionOk="0">
                <a:moveTo>
                  <a:pt x="-1" y="13363"/>
                </a:moveTo>
                <a:cubicBezTo>
                  <a:pt x="3319" y="5314"/>
                  <a:pt x="11147" y="44"/>
                  <a:pt x="19854" y="-1"/>
                </a:cubicBezTo>
              </a:path>
              <a:path w="19968" h="21599" stroke="0" extrusionOk="0">
                <a:moveTo>
                  <a:pt x="-1" y="13363"/>
                </a:moveTo>
                <a:cubicBezTo>
                  <a:pt x="3319" y="5314"/>
                  <a:pt x="11147" y="44"/>
                  <a:pt x="19854" y="-1"/>
                </a:cubicBezTo>
                <a:lnTo>
                  <a:pt x="19968" y="21599"/>
                </a:lnTo>
                <a:lnTo>
                  <a:pt x="-1" y="13363"/>
                </a:lnTo>
                <a:close/>
              </a:path>
            </a:pathLst>
          </a:custGeom>
          <a:noFill/>
          <a:ln w="50800" cap="rnd">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9545" name="Arc 91"/>
          <p:cNvSpPr>
            <a:spLocks/>
          </p:cNvSpPr>
          <p:nvPr/>
        </p:nvSpPr>
        <p:spPr bwMode="white">
          <a:xfrm rot="-5036585">
            <a:off x="6347355" y="4369330"/>
            <a:ext cx="358775" cy="268817"/>
          </a:xfrm>
          <a:custGeom>
            <a:avLst/>
            <a:gdLst>
              <a:gd name="T0" fmla="*/ 0 w 21214"/>
              <a:gd name="T1" fmla="*/ 2147483647 h 21477"/>
              <a:gd name="T2" fmla="*/ 2147483647 w 21214"/>
              <a:gd name="T3" fmla="*/ 0 h 21477"/>
              <a:gd name="T4" fmla="*/ 2147483647 w 21214"/>
              <a:gd name="T5" fmla="*/ 2147483647 h 21477"/>
              <a:gd name="T6" fmla="*/ 0 60000 65536"/>
              <a:gd name="T7" fmla="*/ 0 60000 65536"/>
              <a:gd name="T8" fmla="*/ 0 60000 65536"/>
              <a:gd name="T9" fmla="*/ 0 w 21214"/>
              <a:gd name="T10" fmla="*/ 0 h 21477"/>
              <a:gd name="T11" fmla="*/ 21214 w 21214"/>
              <a:gd name="T12" fmla="*/ 21477 h 21477"/>
            </a:gdLst>
            <a:ahLst/>
            <a:cxnLst>
              <a:cxn ang="T6">
                <a:pos x="T0" y="T1"/>
              </a:cxn>
              <a:cxn ang="T7">
                <a:pos x="T2" y="T3"/>
              </a:cxn>
              <a:cxn ang="T8">
                <a:pos x="T4" y="T5"/>
              </a:cxn>
            </a:cxnLst>
            <a:rect l="T9" t="T10" r="T11" b="T12"/>
            <a:pathLst>
              <a:path w="21214" h="21477" fill="none" extrusionOk="0">
                <a:moveTo>
                  <a:pt x="-1" y="17413"/>
                </a:moveTo>
                <a:cubicBezTo>
                  <a:pt x="1787" y="8078"/>
                  <a:pt x="9468" y="1008"/>
                  <a:pt x="18919" y="-1"/>
                </a:cubicBezTo>
              </a:path>
              <a:path w="21214" h="21477" stroke="0" extrusionOk="0">
                <a:moveTo>
                  <a:pt x="-1" y="17413"/>
                </a:moveTo>
                <a:cubicBezTo>
                  <a:pt x="1787" y="8078"/>
                  <a:pt x="9468" y="1008"/>
                  <a:pt x="18919" y="-1"/>
                </a:cubicBezTo>
                <a:lnTo>
                  <a:pt x="21214" y="21477"/>
                </a:lnTo>
                <a:lnTo>
                  <a:pt x="-1" y="17413"/>
                </a:lnTo>
                <a:close/>
              </a:path>
            </a:pathLst>
          </a:custGeom>
          <a:noFill/>
          <a:ln w="50800" cap="rnd">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9546" name="Rectangle 92"/>
          <p:cNvSpPr>
            <a:spLocks noChangeArrowheads="1"/>
          </p:cNvSpPr>
          <p:nvPr/>
        </p:nvSpPr>
        <p:spPr bwMode="invGray">
          <a:xfrm>
            <a:off x="6908801" y="3609975"/>
            <a:ext cx="117475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600">
                <a:solidFill>
                  <a:srgbClr val="4EFBFF"/>
                </a:solidFill>
              </a:rPr>
              <a:t>Nucleus</a:t>
            </a:r>
          </a:p>
        </p:txBody>
      </p:sp>
      <p:sp>
        <p:nvSpPr>
          <p:cNvPr id="19547" name="Rectangle 93"/>
          <p:cNvSpPr>
            <a:spLocks noChangeArrowheads="1"/>
          </p:cNvSpPr>
          <p:nvPr/>
        </p:nvSpPr>
        <p:spPr bwMode="invGray">
          <a:xfrm>
            <a:off x="5240867" y="5705476"/>
            <a:ext cx="162136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2000">
                <a:solidFill>
                  <a:srgbClr val="1FFFFB"/>
                </a:solidFill>
              </a:rPr>
              <a:t>Host Cell </a:t>
            </a:r>
          </a:p>
        </p:txBody>
      </p:sp>
      <p:sp>
        <p:nvSpPr>
          <p:cNvPr id="19548" name="Line 94"/>
          <p:cNvSpPr>
            <a:spLocks noChangeShapeType="1"/>
          </p:cNvSpPr>
          <p:nvPr/>
        </p:nvSpPr>
        <p:spPr bwMode="invGray">
          <a:xfrm flipH="1">
            <a:off x="3937001" y="4283075"/>
            <a:ext cx="88900" cy="2286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549" name="Line 95"/>
          <p:cNvSpPr>
            <a:spLocks noChangeShapeType="1"/>
          </p:cNvSpPr>
          <p:nvPr/>
        </p:nvSpPr>
        <p:spPr bwMode="invGray">
          <a:xfrm>
            <a:off x="6546851" y="4600575"/>
            <a:ext cx="903816" cy="3810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550" name="Line 96"/>
          <p:cNvSpPr>
            <a:spLocks noChangeShapeType="1"/>
          </p:cNvSpPr>
          <p:nvPr/>
        </p:nvSpPr>
        <p:spPr bwMode="invGray">
          <a:xfrm rot="-558366">
            <a:off x="7662333" y="4994276"/>
            <a:ext cx="179917" cy="639763"/>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551" name="Line 97"/>
          <p:cNvSpPr>
            <a:spLocks noChangeShapeType="1"/>
          </p:cNvSpPr>
          <p:nvPr/>
        </p:nvSpPr>
        <p:spPr bwMode="invGray">
          <a:xfrm flipV="1">
            <a:off x="10386485" y="3267075"/>
            <a:ext cx="179916" cy="2286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552" name="Freeform 98"/>
          <p:cNvSpPr>
            <a:spLocks noChangeAspect="1"/>
          </p:cNvSpPr>
          <p:nvPr/>
        </p:nvSpPr>
        <p:spPr bwMode="auto">
          <a:xfrm rot="4146466">
            <a:off x="3805767" y="4429655"/>
            <a:ext cx="38100" cy="325967"/>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53" name="Freeform 99"/>
          <p:cNvSpPr>
            <a:spLocks noChangeAspect="1"/>
          </p:cNvSpPr>
          <p:nvPr/>
        </p:nvSpPr>
        <p:spPr bwMode="auto">
          <a:xfrm rot="4146466">
            <a:off x="5175251" y="4405842"/>
            <a:ext cx="38100" cy="325967"/>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54" name="Freeform 100"/>
          <p:cNvSpPr>
            <a:spLocks noChangeAspect="1"/>
          </p:cNvSpPr>
          <p:nvPr/>
        </p:nvSpPr>
        <p:spPr bwMode="auto">
          <a:xfrm rot="4146466">
            <a:off x="5144559" y="4349751"/>
            <a:ext cx="38100" cy="323849"/>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55" name="Freeform 101"/>
          <p:cNvSpPr>
            <a:spLocks noChangeAspect="1"/>
          </p:cNvSpPr>
          <p:nvPr/>
        </p:nvSpPr>
        <p:spPr bwMode="auto">
          <a:xfrm rot="4146466">
            <a:off x="7532159" y="4799542"/>
            <a:ext cx="50800" cy="433917"/>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36D53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56" name="Freeform 102"/>
          <p:cNvSpPr>
            <a:spLocks noChangeAspect="1"/>
          </p:cNvSpPr>
          <p:nvPr/>
        </p:nvSpPr>
        <p:spPr bwMode="auto">
          <a:xfrm rot="-4414113" flipH="1" flipV="1">
            <a:off x="2374107" y="3871649"/>
            <a:ext cx="255587" cy="414867"/>
          </a:xfrm>
          <a:custGeom>
            <a:avLst/>
            <a:gdLst>
              <a:gd name="T0" fmla="*/ 2147483647 w 312"/>
              <a:gd name="T1" fmla="*/ 0 h 480"/>
              <a:gd name="T2" fmla="*/ 2147483647 w 312"/>
              <a:gd name="T3" fmla="*/ 2147483647 h 480"/>
              <a:gd name="T4" fmla="*/ 2147483647 w 312"/>
              <a:gd name="T5" fmla="*/ 2147483647 h 480"/>
              <a:gd name="T6" fmla="*/ 2147483647 w 312"/>
              <a:gd name="T7" fmla="*/ 2147483647 h 480"/>
              <a:gd name="T8" fmla="*/ 2147483647 w 312"/>
              <a:gd name="T9" fmla="*/ 2147483647 h 480"/>
              <a:gd name="T10" fmla="*/ 2147483647 w 312"/>
              <a:gd name="T11" fmla="*/ 2147483647 h 480"/>
              <a:gd name="T12" fmla="*/ 2147483647 w 312"/>
              <a:gd name="T13" fmla="*/ 2147483647 h 480"/>
              <a:gd name="T14" fmla="*/ 2147483647 w 312"/>
              <a:gd name="T15" fmla="*/ 2147483647 h 480"/>
              <a:gd name="T16" fmla="*/ 2147483647 w 312"/>
              <a:gd name="T17" fmla="*/ 2147483647 h 480"/>
              <a:gd name="T18" fmla="*/ 2147483647 w 312"/>
              <a:gd name="T19" fmla="*/ 2147483647 h 480"/>
              <a:gd name="T20" fmla="*/ 2147483647 w 312"/>
              <a:gd name="T21" fmla="*/ 2147483647 h 480"/>
              <a:gd name="T22" fmla="*/ 2147483647 w 312"/>
              <a:gd name="T23" fmla="*/ 2147483647 h 480"/>
              <a:gd name="T24" fmla="*/ 2147483647 w 312"/>
              <a:gd name="T25" fmla="*/ 2147483647 h 480"/>
              <a:gd name="T26" fmla="*/ 2147483647 w 312"/>
              <a:gd name="T27" fmla="*/ 2147483647 h 480"/>
              <a:gd name="T28" fmla="*/ 2147483647 w 312"/>
              <a:gd name="T29" fmla="*/ 2147483647 h 4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2"/>
              <a:gd name="T46" fmla="*/ 0 h 480"/>
              <a:gd name="T47" fmla="*/ 312 w 312"/>
              <a:gd name="T48" fmla="*/ 480 h 48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2" h="480">
                <a:moveTo>
                  <a:pt x="8" y="0"/>
                </a:moveTo>
                <a:cubicBezTo>
                  <a:pt x="4" y="144"/>
                  <a:pt x="0" y="288"/>
                  <a:pt x="8" y="336"/>
                </a:cubicBezTo>
                <a:cubicBezTo>
                  <a:pt x="16" y="384"/>
                  <a:pt x="48" y="328"/>
                  <a:pt x="56" y="288"/>
                </a:cubicBezTo>
                <a:cubicBezTo>
                  <a:pt x="64" y="248"/>
                  <a:pt x="48" y="120"/>
                  <a:pt x="56" y="96"/>
                </a:cubicBezTo>
                <a:cubicBezTo>
                  <a:pt x="64" y="72"/>
                  <a:pt x="96" y="104"/>
                  <a:pt x="104" y="144"/>
                </a:cubicBezTo>
                <a:cubicBezTo>
                  <a:pt x="112" y="184"/>
                  <a:pt x="96" y="304"/>
                  <a:pt x="104" y="336"/>
                </a:cubicBezTo>
                <a:cubicBezTo>
                  <a:pt x="112" y="368"/>
                  <a:pt x="144" y="376"/>
                  <a:pt x="152" y="336"/>
                </a:cubicBezTo>
                <a:cubicBezTo>
                  <a:pt x="160" y="296"/>
                  <a:pt x="144" y="128"/>
                  <a:pt x="152" y="96"/>
                </a:cubicBezTo>
                <a:cubicBezTo>
                  <a:pt x="160" y="64"/>
                  <a:pt x="192" y="104"/>
                  <a:pt x="200" y="144"/>
                </a:cubicBezTo>
                <a:cubicBezTo>
                  <a:pt x="208" y="184"/>
                  <a:pt x="192" y="304"/>
                  <a:pt x="200" y="336"/>
                </a:cubicBezTo>
                <a:cubicBezTo>
                  <a:pt x="208" y="368"/>
                  <a:pt x="240" y="376"/>
                  <a:pt x="248" y="336"/>
                </a:cubicBezTo>
                <a:cubicBezTo>
                  <a:pt x="256" y="296"/>
                  <a:pt x="240" y="128"/>
                  <a:pt x="248" y="96"/>
                </a:cubicBezTo>
                <a:cubicBezTo>
                  <a:pt x="256" y="64"/>
                  <a:pt x="288" y="88"/>
                  <a:pt x="296" y="144"/>
                </a:cubicBezTo>
                <a:cubicBezTo>
                  <a:pt x="304" y="200"/>
                  <a:pt x="312" y="384"/>
                  <a:pt x="296" y="432"/>
                </a:cubicBezTo>
                <a:cubicBezTo>
                  <a:pt x="280" y="480"/>
                  <a:pt x="216" y="432"/>
                  <a:pt x="200" y="432"/>
                </a:cubicBezTo>
              </a:path>
            </a:pathLst>
          </a:custGeom>
          <a:noFill/>
          <a:ln w="25400">
            <a:solidFill>
              <a:srgbClr val="DA8AA4">
                <a:alpha val="9097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57" name="Line 103"/>
          <p:cNvSpPr>
            <a:spLocks noChangeShapeType="1"/>
          </p:cNvSpPr>
          <p:nvPr/>
        </p:nvSpPr>
        <p:spPr bwMode="auto">
          <a:xfrm rot="-2984052">
            <a:off x="2154767" y="40560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58" name="Oval 104"/>
          <p:cNvSpPr>
            <a:spLocks noChangeArrowheads="1"/>
          </p:cNvSpPr>
          <p:nvPr/>
        </p:nvSpPr>
        <p:spPr bwMode="invGray">
          <a:xfrm>
            <a:off x="1549401" y="3624263"/>
            <a:ext cx="632884"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19559" name="Freeform 105"/>
          <p:cNvSpPr>
            <a:spLocks/>
          </p:cNvSpPr>
          <p:nvPr/>
        </p:nvSpPr>
        <p:spPr bwMode="auto">
          <a:xfrm>
            <a:off x="1625600" y="3648075"/>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19560" name="Freeform 106"/>
          <p:cNvSpPr>
            <a:spLocks noChangeAspect="1"/>
          </p:cNvSpPr>
          <p:nvPr/>
        </p:nvSpPr>
        <p:spPr bwMode="auto">
          <a:xfrm>
            <a:off x="1769534" y="382746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61" name="Freeform 107"/>
          <p:cNvSpPr>
            <a:spLocks noChangeAspect="1"/>
          </p:cNvSpPr>
          <p:nvPr/>
        </p:nvSpPr>
        <p:spPr bwMode="auto">
          <a:xfrm>
            <a:off x="1890184" y="3786188"/>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62" name="Line 108"/>
          <p:cNvSpPr>
            <a:spLocks noChangeShapeType="1"/>
          </p:cNvSpPr>
          <p:nvPr/>
        </p:nvSpPr>
        <p:spPr bwMode="auto">
          <a:xfrm>
            <a:off x="1896533" y="35258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63" name="Line 109"/>
          <p:cNvSpPr>
            <a:spLocks noChangeShapeType="1"/>
          </p:cNvSpPr>
          <p:nvPr/>
        </p:nvSpPr>
        <p:spPr bwMode="auto">
          <a:xfrm rot="2021405" flipH="1">
            <a:off x="2161117" y="3679825"/>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64" name="Oval 110"/>
          <p:cNvSpPr>
            <a:spLocks noChangeArrowheads="1"/>
          </p:cNvSpPr>
          <p:nvPr/>
        </p:nvSpPr>
        <p:spPr bwMode="auto">
          <a:xfrm>
            <a:off x="1805517" y="3500438"/>
            <a:ext cx="110067"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65" name="Oval 111"/>
          <p:cNvSpPr>
            <a:spLocks noChangeArrowheads="1"/>
          </p:cNvSpPr>
          <p:nvPr/>
        </p:nvSpPr>
        <p:spPr bwMode="auto">
          <a:xfrm>
            <a:off x="1879600" y="3505201"/>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66" name="Oval 112"/>
          <p:cNvSpPr>
            <a:spLocks noChangeAspect="1" noChangeArrowheads="1"/>
          </p:cNvSpPr>
          <p:nvPr/>
        </p:nvSpPr>
        <p:spPr bwMode="auto">
          <a:xfrm>
            <a:off x="1849968" y="34956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67" name="Oval 113"/>
          <p:cNvSpPr>
            <a:spLocks noChangeArrowheads="1"/>
          </p:cNvSpPr>
          <p:nvPr/>
        </p:nvSpPr>
        <p:spPr bwMode="auto">
          <a:xfrm rot="4719394">
            <a:off x="2152121" y="36295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68" name="Oval 114"/>
          <p:cNvSpPr>
            <a:spLocks noChangeArrowheads="1"/>
          </p:cNvSpPr>
          <p:nvPr/>
        </p:nvSpPr>
        <p:spPr bwMode="auto">
          <a:xfrm rot="4719394">
            <a:off x="2185988" y="368194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69" name="Oval 115"/>
          <p:cNvSpPr>
            <a:spLocks noChangeArrowheads="1"/>
          </p:cNvSpPr>
          <p:nvPr/>
        </p:nvSpPr>
        <p:spPr bwMode="auto">
          <a:xfrm rot="4719394">
            <a:off x="2187046" y="3643314"/>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70" name="Line 116"/>
          <p:cNvSpPr>
            <a:spLocks noChangeShapeType="1"/>
          </p:cNvSpPr>
          <p:nvPr/>
        </p:nvSpPr>
        <p:spPr bwMode="auto">
          <a:xfrm rot="4135323" flipH="1">
            <a:off x="2214827" y="3900224"/>
            <a:ext cx="42863"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71" name="Oval 117"/>
          <p:cNvSpPr>
            <a:spLocks noChangeArrowheads="1"/>
          </p:cNvSpPr>
          <p:nvPr/>
        </p:nvSpPr>
        <p:spPr bwMode="auto">
          <a:xfrm rot="5700051">
            <a:off x="2234672" y="39073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72" name="Oval 118"/>
          <p:cNvSpPr>
            <a:spLocks noChangeArrowheads="1"/>
          </p:cNvSpPr>
          <p:nvPr/>
        </p:nvSpPr>
        <p:spPr bwMode="auto">
          <a:xfrm rot="5700051">
            <a:off x="2245254" y="38565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73" name="Oval 119"/>
          <p:cNvSpPr>
            <a:spLocks noChangeAspect="1" noChangeArrowheads="1"/>
          </p:cNvSpPr>
          <p:nvPr/>
        </p:nvSpPr>
        <p:spPr bwMode="auto">
          <a:xfrm rot="5700051">
            <a:off x="2256632" y="3885408"/>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74" name="Oval 120"/>
          <p:cNvSpPr>
            <a:spLocks noChangeAspect="1" noChangeArrowheads="1"/>
          </p:cNvSpPr>
          <p:nvPr/>
        </p:nvSpPr>
        <p:spPr bwMode="auto">
          <a:xfrm rot="-3438175">
            <a:off x="1521091" y="36049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75" name="Oval 121"/>
          <p:cNvSpPr>
            <a:spLocks noChangeArrowheads="1"/>
          </p:cNvSpPr>
          <p:nvPr/>
        </p:nvSpPr>
        <p:spPr bwMode="auto">
          <a:xfrm rot="-3438175">
            <a:off x="1470554" y="366289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76" name="Line 122"/>
          <p:cNvSpPr>
            <a:spLocks noChangeShapeType="1"/>
          </p:cNvSpPr>
          <p:nvPr/>
        </p:nvSpPr>
        <p:spPr bwMode="auto">
          <a:xfrm rot="-2984052">
            <a:off x="1547284" y="36480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77" name="Oval 123"/>
          <p:cNvSpPr>
            <a:spLocks noChangeArrowheads="1"/>
          </p:cNvSpPr>
          <p:nvPr/>
        </p:nvSpPr>
        <p:spPr bwMode="auto">
          <a:xfrm rot="-3438175">
            <a:off x="1479022" y="3615797"/>
            <a:ext cx="73025" cy="131233"/>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78" name="Line 124"/>
          <p:cNvSpPr>
            <a:spLocks noChangeShapeType="1"/>
          </p:cNvSpPr>
          <p:nvPr/>
        </p:nvSpPr>
        <p:spPr bwMode="auto">
          <a:xfrm rot="2540379">
            <a:off x="1566333" y="4051301"/>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79" name="Oval 125"/>
          <p:cNvSpPr>
            <a:spLocks noChangeArrowheads="1"/>
          </p:cNvSpPr>
          <p:nvPr/>
        </p:nvSpPr>
        <p:spPr bwMode="auto">
          <a:xfrm rot="2021403">
            <a:off x="1515534" y="4090989"/>
            <a:ext cx="114300"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0" name="Oval 126"/>
          <p:cNvSpPr>
            <a:spLocks noChangeArrowheads="1"/>
          </p:cNvSpPr>
          <p:nvPr/>
        </p:nvSpPr>
        <p:spPr bwMode="auto">
          <a:xfrm rot="2021403">
            <a:off x="1473200" y="4044951"/>
            <a:ext cx="86784"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81" name="Oval 127"/>
          <p:cNvSpPr>
            <a:spLocks noChangeAspect="1" noChangeArrowheads="1"/>
          </p:cNvSpPr>
          <p:nvPr/>
        </p:nvSpPr>
        <p:spPr bwMode="auto">
          <a:xfrm rot="2102340">
            <a:off x="1498601" y="40798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2" name="Oval 128"/>
          <p:cNvSpPr>
            <a:spLocks noChangeAspect="1" noChangeArrowheads="1"/>
          </p:cNvSpPr>
          <p:nvPr/>
        </p:nvSpPr>
        <p:spPr bwMode="auto">
          <a:xfrm rot="-3438175">
            <a:off x="2157149" y="4050507"/>
            <a:ext cx="77787"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3" name="Oval 129"/>
          <p:cNvSpPr>
            <a:spLocks noChangeArrowheads="1"/>
          </p:cNvSpPr>
          <p:nvPr/>
        </p:nvSpPr>
        <p:spPr bwMode="auto">
          <a:xfrm rot="-3438175">
            <a:off x="2121430" y="40862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4" name="Oval 130"/>
          <p:cNvSpPr>
            <a:spLocks noChangeArrowheads="1"/>
          </p:cNvSpPr>
          <p:nvPr/>
        </p:nvSpPr>
        <p:spPr bwMode="auto">
          <a:xfrm rot="-3438175">
            <a:off x="2147888" y="40724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5" name="Line 131"/>
          <p:cNvSpPr>
            <a:spLocks noChangeShapeType="1"/>
          </p:cNvSpPr>
          <p:nvPr/>
        </p:nvSpPr>
        <p:spPr bwMode="auto">
          <a:xfrm rot="709149">
            <a:off x="1803400" y="41735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86" name="Oval 132"/>
          <p:cNvSpPr>
            <a:spLocks noChangeAspect="1" noChangeArrowheads="1"/>
          </p:cNvSpPr>
          <p:nvPr/>
        </p:nvSpPr>
        <p:spPr bwMode="auto">
          <a:xfrm rot="460228">
            <a:off x="1790700" y="41910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7" name="Oval 133"/>
          <p:cNvSpPr>
            <a:spLocks noChangeAspect="1" noChangeArrowheads="1"/>
          </p:cNvSpPr>
          <p:nvPr/>
        </p:nvSpPr>
        <p:spPr bwMode="auto">
          <a:xfrm rot="460228">
            <a:off x="1712384" y="4178301"/>
            <a:ext cx="91016"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8" name="Oval 134"/>
          <p:cNvSpPr>
            <a:spLocks noChangeAspect="1" noChangeArrowheads="1"/>
          </p:cNvSpPr>
          <p:nvPr/>
        </p:nvSpPr>
        <p:spPr bwMode="auto">
          <a:xfrm rot="460228">
            <a:off x="1748368" y="41910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89" name="Line 135"/>
          <p:cNvSpPr>
            <a:spLocks noChangeShapeType="1"/>
          </p:cNvSpPr>
          <p:nvPr/>
        </p:nvSpPr>
        <p:spPr bwMode="auto">
          <a:xfrm rot="-2984052">
            <a:off x="11089217" y="30654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90" name="Freeform 136"/>
          <p:cNvSpPr>
            <a:spLocks/>
          </p:cNvSpPr>
          <p:nvPr/>
        </p:nvSpPr>
        <p:spPr bwMode="auto">
          <a:xfrm>
            <a:off x="10560051" y="2697163"/>
            <a:ext cx="433916"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19591" name="Freeform 137"/>
          <p:cNvSpPr>
            <a:spLocks noChangeAspect="1"/>
          </p:cNvSpPr>
          <p:nvPr/>
        </p:nvSpPr>
        <p:spPr bwMode="auto">
          <a:xfrm>
            <a:off x="10703984" y="2836863"/>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92" name="Freeform 138"/>
          <p:cNvSpPr>
            <a:spLocks noChangeAspect="1"/>
          </p:cNvSpPr>
          <p:nvPr/>
        </p:nvSpPr>
        <p:spPr bwMode="auto">
          <a:xfrm>
            <a:off x="10826751" y="2795588"/>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593" name="Line 139"/>
          <p:cNvSpPr>
            <a:spLocks noChangeShapeType="1"/>
          </p:cNvSpPr>
          <p:nvPr/>
        </p:nvSpPr>
        <p:spPr bwMode="invGray">
          <a:xfrm>
            <a:off x="10830984" y="25352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94" name="Line 140"/>
          <p:cNvSpPr>
            <a:spLocks noChangeShapeType="1"/>
          </p:cNvSpPr>
          <p:nvPr/>
        </p:nvSpPr>
        <p:spPr bwMode="auto">
          <a:xfrm rot="2021405" flipH="1">
            <a:off x="11097684" y="2689226"/>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595" name="Oval 141"/>
          <p:cNvSpPr>
            <a:spLocks noChangeArrowheads="1"/>
          </p:cNvSpPr>
          <p:nvPr/>
        </p:nvSpPr>
        <p:spPr bwMode="invGray">
          <a:xfrm>
            <a:off x="10742084" y="2509839"/>
            <a:ext cx="107949"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96" name="Oval 142"/>
          <p:cNvSpPr>
            <a:spLocks noChangeArrowheads="1"/>
          </p:cNvSpPr>
          <p:nvPr/>
        </p:nvSpPr>
        <p:spPr bwMode="invGray">
          <a:xfrm>
            <a:off x="10814051" y="2514601"/>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97" name="Oval 143"/>
          <p:cNvSpPr>
            <a:spLocks noChangeAspect="1" noChangeArrowheads="1"/>
          </p:cNvSpPr>
          <p:nvPr/>
        </p:nvSpPr>
        <p:spPr bwMode="invGray">
          <a:xfrm>
            <a:off x="10784418" y="2505076"/>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598" name="Oval 144"/>
          <p:cNvSpPr>
            <a:spLocks noChangeArrowheads="1"/>
          </p:cNvSpPr>
          <p:nvPr/>
        </p:nvSpPr>
        <p:spPr bwMode="auto">
          <a:xfrm rot="4719394">
            <a:off x="11086572" y="26389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599" name="Oval 145"/>
          <p:cNvSpPr>
            <a:spLocks noChangeArrowheads="1"/>
          </p:cNvSpPr>
          <p:nvPr/>
        </p:nvSpPr>
        <p:spPr bwMode="auto">
          <a:xfrm rot="4719394">
            <a:off x="11120438" y="269134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0" name="Oval 146"/>
          <p:cNvSpPr>
            <a:spLocks noChangeArrowheads="1"/>
          </p:cNvSpPr>
          <p:nvPr/>
        </p:nvSpPr>
        <p:spPr bwMode="auto">
          <a:xfrm rot="4719394">
            <a:off x="11122554" y="2651655"/>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1" name="Line 147"/>
          <p:cNvSpPr>
            <a:spLocks noChangeShapeType="1"/>
          </p:cNvSpPr>
          <p:nvPr/>
        </p:nvSpPr>
        <p:spPr bwMode="auto">
          <a:xfrm rot="4135323" flipH="1">
            <a:off x="11149278" y="2909624"/>
            <a:ext cx="42863" cy="6561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02" name="Oval 148"/>
          <p:cNvSpPr>
            <a:spLocks noChangeArrowheads="1"/>
          </p:cNvSpPr>
          <p:nvPr/>
        </p:nvSpPr>
        <p:spPr bwMode="auto">
          <a:xfrm rot="5700051">
            <a:off x="11169121" y="29167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3" name="Oval 149"/>
          <p:cNvSpPr>
            <a:spLocks noChangeArrowheads="1"/>
          </p:cNvSpPr>
          <p:nvPr/>
        </p:nvSpPr>
        <p:spPr bwMode="auto">
          <a:xfrm rot="5700051">
            <a:off x="11180764" y="28670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4" name="Oval 150"/>
          <p:cNvSpPr>
            <a:spLocks noChangeAspect="1" noChangeArrowheads="1"/>
          </p:cNvSpPr>
          <p:nvPr/>
        </p:nvSpPr>
        <p:spPr bwMode="auto">
          <a:xfrm rot="5700051">
            <a:off x="11192140" y="28937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5" name="Oval 151"/>
          <p:cNvSpPr>
            <a:spLocks noChangeAspect="1" noChangeArrowheads="1"/>
          </p:cNvSpPr>
          <p:nvPr/>
        </p:nvSpPr>
        <p:spPr bwMode="auto">
          <a:xfrm rot="-3438175">
            <a:off x="10455540" y="26143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6" name="Oval 152"/>
          <p:cNvSpPr>
            <a:spLocks noChangeArrowheads="1"/>
          </p:cNvSpPr>
          <p:nvPr/>
        </p:nvSpPr>
        <p:spPr bwMode="auto">
          <a:xfrm rot="-3438175">
            <a:off x="10406064" y="2673351"/>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7" name="Line 153"/>
          <p:cNvSpPr>
            <a:spLocks noChangeShapeType="1"/>
          </p:cNvSpPr>
          <p:nvPr/>
        </p:nvSpPr>
        <p:spPr bwMode="auto">
          <a:xfrm rot="-2984052">
            <a:off x="10481733" y="26574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08" name="Oval 154"/>
          <p:cNvSpPr>
            <a:spLocks noChangeArrowheads="1"/>
          </p:cNvSpPr>
          <p:nvPr/>
        </p:nvSpPr>
        <p:spPr bwMode="auto">
          <a:xfrm rot="-3438175">
            <a:off x="10414530" y="2626255"/>
            <a:ext cx="73025" cy="129116"/>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09" name="Line 155"/>
          <p:cNvSpPr>
            <a:spLocks noChangeShapeType="1"/>
          </p:cNvSpPr>
          <p:nvPr/>
        </p:nvSpPr>
        <p:spPr bwMode="auto">
          <a:xfrm rot="2540379">
            <a:off x="10500784" y="3060701"/>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10" name="Oval 156"/>
          <p:cNvSpPr>
            <a:spLocks noChangeArrowheads="1"/>
          </p:cNvSpPr>
          <p:nvPr/>
        </p:nvSpPr>
        <p:spPr bwMode="auto">
          <a:xfrm rot="2021403">
            <a:off x="10452100" y="3100389"/>
            <a:ext cx="112184"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11" name="Oval 157"/>
          <p:cNvSpPr>
            <a:spLocks noChangeArrowheads="1"/>
          </p:cNvSpPr>
          <p:nvPr/>
        </p:nvSpPr>
        <p:spPr bwMode="auto">
          <a:xfrm rot="2021403">
            <a:off x="10407651" y="3054351"/>
            <a:ext cx="86783"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612" name="Oval 158"/>
          <p:cNvSpPr>
            <a:spLocks noChangeAspect="1" noChangeArrowheads="1"/>
          </p:cNvSpPr>
          <p:nvPr/>
        </p:nvSpPr>
        <p:spPr bwMode="auto">
          <a:xfrm rot="2102340">
            <a:off x="10433051" y="3089276"/>
            <a:ext cx="91016"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13" name="Oval 159"/>
          <p:cNvSpPr>
            <a:spLocks noChangeAspect="1" noChangeArrowheads="1"/>
          </p:cNvSpPr>
          <p:nvPr/>
        </p:nvSpPr>
        <p:spPr bwMode="auto">
          <a:xfrm rot="-3438175">
            <a:off x="11091599" y="3059908"/>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14" name="Oval 160"/>
          <p:cNvSpPr>
            <a:spLocks noChangeArrowheads="1"/>
          </p:cNvSpPr>
          <p:nvPr/>
        </p:nvSpPr>
        <p:spPr bwMode="auto">
          <a:xfrm rot="-3438175">
            <a:off x="11056938" y="30945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15" name="Oval 161"/>
          <p:cNvSpPr>
            <a:spLocks noChangeArrowheads="1"/>
          </p:cNvSpPr>
          <p:nvPr/>
        </p:nvSpPr>
        <p:spPr bwMode="auto">
          <a:xfrm rot="-3438175">
            <a:off x="11083397" y="30829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16" name="Line 162"/>
          <p:cNvSpPr>
            <a:spLocks noChangeShapeType="1"/>
          </p:cNvSpPr>
          <p:nvPr/>
        </p:nvSpPr>
        <p:spPr bwMode="auto">
          <a:xfrm rot="709149">
            <a:off x="10739967" y="31829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17" name="Oval 163"/>
          <p:cNvSpPr>
            <a:spLocks noChangeAspect="1" noChangeArrowheads="1"/>
          </p:cNvSpPr>
          <p:nvPr/>
        </p:nvSpPr>
        <p:spPr bwMode="auto">
          <a:xfrm rot="460228">
            <a:off x="10727268" y="32004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18" name="Oval 164"/>
          <p:cNvSpPr>
            <a:spLocks noChangeAspect="1" noChangeArrowheads="1"/>
          </p:cNvSpPr>
          <p:nvPr/>
        </p:nvSpPr>
        <p:spPr bwMode="auto">
          <a:xfrm rot="460228">
            <a:off x="10646834" y="31877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19" name="Oval 165"/>
          <p:cNvSpPr>
            <a:spLocks noChangeAspect="1" noChangeArrowheads="1"/>
          </p:cNvSpPr>
          <p:nvPr/>
        </p:nvSpPr>
        <p:spPr bwMode="auto">
          <a:xfrm rot="460228">
            <a:off x="10682818" y="32004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20" name="Oval 166"/>
          <p:cNvSpPr>
            <a:spLocks noChangeArrowheads="1"/>
          </p:cNvSpPr>
          <p:nvPr/>
        </p:nvSpPr>
        <p:spPr bwMode="invGray">
          <a:xfrm>
            <a:off x="10477501" y="2636838"/>
            <a:ext cx="632884"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19621" name="Freeform 167"/>
          <p:cNvSpPr>
            <a:spLocks/>
          </p:cNvSpPr>
          <p:nvPr/>
        </p:nvSpPr>
        <p:spPr bwMode="auto">
          <a:xfrm>
            <a:off x="10549467" y="2668588"/>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19622" name="Freeform 168"/>
          <p:cNvSpPr>
            <a:spLocks noChangeAspect="1"/>
          </p:cNvSpPr>
          <p:nvPr/>
        </p:nvSpPr>
        <p:spPr bwMode="auto">
          <a:xfrm>
            <a:off x="10665884" y="2873376"/>
            <a:ext cx="82549"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23" name="Freeform 169"/>
          <p:cNvSpPr>
            <a:spLocks noChangeAspect="1"/>
          </p:cNvSpPr>
          <p:nvPr/>
        </p:nvSpPr>
        <p:spPr bwMode="auto">
          <a:xfrm>
            <a:off x="10801351" y="2765426"/>
            <a:ext cx="82549"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24" name="Line 170"/>
          <p:cNvSpPr>
            <a:spLocks noChangeShapeType="1"/>
          </p:cNvSpPr>
          <p:nvPr/>
        </p:nvSpPr>
        <p:spPr bwMode="auto">
          <a:xfrm rot="-2984052">
            <a:off x="1064684" y="48180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25" name="Freeform 171"/>
          <p:cNvSpPr>
            <a:spLocks/>
          </p:cNvSpPr>
          <p:nvPr/>
        </p:nvSpPr>
        <p:spPr bwMode="auto">
          <a:xfrm>
            <a:off x="535518" y="4449763"/>
            <a:ext cx="433916"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19626" name="Freeform 172"/>
          <p:cNvSpPr>
            <a:spLocks noChangeAspect="1"/>
          </p:cNvSpPr>
          <p:nvPr/>
        </p:nvSpPr>
        <p:spPr bwMode="auto">
          <a:xfrm>
            <a:off x="679451" y="4589463"/>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27" name="Freeform 173"/>
          <p:cNvSpPr>
            <a:spLocks noChangeAspect="1"/>
          </p:cNvSpPr>
          <p:nvPr/>
        </p:nvSpPr>
        <p:spPr bwMode="auto">
          <a:xfrm>
            <a:off x="802218" y="4548188"/>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28" name="Line 174"/>
          <p:cNvSpPr>
            <a:spLocks noChangeShapeType="1"/>
          </p:cNvSpPr>
          <p:nvPr/>
        </p:nvSpPr>
        <p:spPr bwMode="auto">
          <a:xfrm>
            <a:off x="806451" y="42878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29" name="Line 175"/>
          <p:cNvSpPr>
            <a:spLocks noChangeShapeType="1"/>
          </p:cNvSpPr>
          <p:nvPr/>
        </p:nvSpPr>
        <p:spPr bwMode="auto">
          <a:xfrm rot="2021405" flipH="1">
            <a:off x="1073151" y="4441826"/>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30" name="Oval 176"/>
          <p:cNvSpPr>
            <a:spLocks noChangeArrowheads="1"/>
          </p:cNvSpPr>
          <p:nvPr/>
        </p:nvSpPr>
        <p:spPr bwMode="auto">
          <a:xfrm>
            <a:off x="717551" y="4262439"/>
            <a:ext cx="107949"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631" name="Oval 177"/>
          <p:cNvSpPr>
            <a:spLocks noChangeArrowheads="1"/>
          </p:cNvSpPr>
          <p:nvPr/>
        </p:nvSpPr>
        <p:spPr bwMode="auto">
          <a:xfrm>
            <a:off x="789517" y="4267201"/>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32" name="Oval 178"/>
          <p:cNvSpPr>
            <a:spLocks noChangeAspect="1" noChangeArrowheads="1"/>
          </p:cNvSpPr>
          <p:nvPr/>
        </p:nvSpPr>
        <p:spPr bwMode="auto">
          <a:xfrm>
            <a:off x="759884" y="4257676"/>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33" name="Oval 179"/>
          <p:cNvSpPr>
            <a:spLocks noChangeArrowheads="1"/>
          </p:cNvSpPr>
          <p:nvPr/>
        </p:nvSpPr>
        <p:spPr bwMode="auto">
          <a:xfrm rot="4719394">
            <a:off x="1062038" y="43915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634" name="Oval 180"/>
          <p:cNvSpPr>
            <a:spLocks noChangeArrowheads="1"/>
          </p:cNvSpPr>
          <p:nvPr/>
        </p:nvSpPr>
        <p:spPr bwMode="auto">
          <a:xfrm rot="4719394">
            <a:off x="1095905" y="444394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35" name="Oval 181"/>
          <p:cNvSpPr>
            <a:spLocks noChangeArrowheads="1"/>
          </p:cNvSpPr>
          <p:nvPr/>
        </p:nvSpPr>
        <p:spPr bwMode="auto">
          <a:xfrm rot="4719394">
            <a:off x="1098021" y="4404255"/>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36" name="Line 182"/>
          <p:cNvSpPr>
            <a:spLocks noChangeShapeType="1"/>
          </p:cNvSpPr>
          <p:nvPr/>
        </p:nvSpPr>
        <p:spPr bwMode="auto">
          <a:xfrm rot="4135323" flipH="1">
            <a:off x="1124745" y="4662224"/>
            <a:ext cx="42863" cy="6561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37" name="Oval 183"/>
          <p:cNvSpPr>
            <a:spLocks noChangeArrowheads="1"/>
          </p:cNvSpPr>
          <p:nvPr/>
        </p:nvSpPr>
        <p:spPr bwMode="auto">
          <a:xfrm rot="5700051">
            <a:off x="1144588" y="46693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38" name="Oval 184"/>
          <p:cNvSpPr>
            <a:spLocks noChangeArrowheads="1"/>
          </p:cNvSpPr>
          <p:nvPr/>
        </p:nvSpPr>
        <p:spPr bwMode="auto">
          <a:xfrm rot="5700051">
            <a:off x="1156230" y="46196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39" name="Oval 185"/>
          <p:cNvSpPr>
            <a:spLocks noChangeAspect="1" noChangeArrowheads="1"/>
          </p:cNvSpPr>
          <p:nvPr/>
        </p:nvSpPr>
        <p:spPr bwMode="auto">
          <a:xfrm rot="5700051">
            <a:off x="1167607" y="46463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40" name="Oval 186"/>
          <p:cNvSpPr>
            <a:spLocks noChangeAspect="1" noChangeArrowheads="1"/>
          </p:cNvSpPr>
          <p:nvPr/>
        </p:nvSpPr>
        <p:spPr bwMode="auto">
          <a:xfrm rot="-3438175">
            <a:off x="431007" y="43669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41" name="Oval 187"/>
          <p:cNvSpPr>
            <a:spLocks noChangeArrowheads="1"/>
          </p:cNvSpPr>
          <p:nvPr/>
        </p:nvSpPr>
        <p:spPr bwMode="auto">
          <a:xfrm rot="-3438175">
            <a:off x="381530" y="4425951"/>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42" name="Line 188"/>
          <p:cNvSpPr>
            <a:spLocks noChangeShapeType="1"/>
          </p:cNvSpPr>
          <p:nvPr/>
        </p:nvSpPr>
        <p:spPr bwMode="auto">
          <a:xfrm rot="-2984052">
            <a:off x="457200" y="44100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43" name="Oval 189"/>
          <p:cNvSpPr>
            <a:spLocks noChangeArrowheads="1"/>
          </p:cNvSpPr>
          <p:nvPr/>
        </p:nvSpPr>
        <p:spPr bwMode="auto">
          <a:xfrm rot="-3438175">
            <a:off x="389997" y="4378855"/>
            <a:ext cx="73025" cy="129116"/>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44" name="Line 190"/>
          <p:cNvSpPr>
            <a:spLocks noChangeShapeType="1"/>
          </p:cNvSpPr>
          <p:nvPr/>
        </p:nvSpPr>
        <p:spPr bwMode="auto">
          <a:xfrm rot="2540379">
            <a:off x="476251" y="4813301"/>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45" name="Oval 191"/>
          <p:cNvSpPr>
            <a:spLocks noChangeArrowheads="1"/>
          </p:cNvSpPr>
          <p:nvPr/>
        </p:nvSpPr>
        <p:spPr bwMode="auto">
          <a:xfrm rot="2021403">
            <a:off x="427567" y="4852989"/>
            <a:ext cx="112184"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46" name="Oval 192"/>
          <p:cNvSpPr>
            <a:spLocks noChangeArrowheads="1"/>
          </p:cNvSpPr>
          <p:nvPr/>
        </p:nvSpPr>
        <p:spPr bwMode="auto">
          <a:xfrm rot="2021403">
            <a:off x="383118" y="4806951"/>
            <a:ext cx="86783"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19647" name="Oval 193"/>
          <p:cNvSpPr>
            <a:spLocks noChangeAspect="1" noChangeArrowheads="1"/>
          </p:cNvSpPr>
          <p:nvPr/>
        </p:nvSpPr>
        <p:spPr bwMode="auto">
          <a:xfrm rot="2102340">
            <a:off x="408517" y="4841876"/>
            <a:ext cx="91016"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48" name="Oval 194"/>
          <p:cNvSpPr>
            <a:spLocks noChangeAspect="1" noChangeArrowheads="1"/>
          </p:cNvSpPr>
          <p:nvPr/>
        </p:nvSpPr>
        <p:spPr bwMode="auto">
          <a:xfrm rot="-3438175">
            <a:off x="1067065" y="4812508"/>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49" name="Oval 195"/>
          <p:cNvSpPr>
            <a:spLocks noChangeArrowheads="1"/>
          </p:cNvSpPr>
          <p:nvPr/>
        </p:nvSpPr>
        <p:spPr bwMode="auto">
          <a:xfrm rot="-3438175">
            <a:off x="1032405" y="48471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50" name="Oval 196"/>
          <p:cNvSpPr>
            <a:spLocks noChangeArrowheads="1"/>
          </p:cNvSpPr>
          <p:nvPr/>
        </p:nvSpPr>
        <p:spPr bwMode="auto">
          <a:xfrm rot="-3438175">
            <a:off x="1058864" y="48355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51" name="Line 197"/>
          <p:cNvSpPr>
            <a:spLocks noChangeShapeType="1"/>
          </p:cNvSpPr>
          <p:nvPr/>
        </p:nvSpPr>
        <p:spPr bwMode="auto">
          <a:xfrm rot="709149">
            <a:off x="715433" y="49355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652" name="Oval 198"/>
          <p:cNvSpPr>
            <a:spLocks noChangeAspect="1" noChangeArrowheads="1"/>
          </p:cNvSpPr>
          <p:nvPr/>
        </p:nvSpPr>
        <p:spPr bwMode="auto">
          <a:xfrm rot="460228">
            <a:off x="702734" y="49530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53" name="Oval 199"/>
          <p:cNvSpPr>
            <a:spLocks noChangeAspect="1" noChangeArrowheads="1"/>
          </p:cNvSpPr>
          <p:nvPr/>
        </p:nvSpPr>
        <p:spPr bwMode="auto">
          <a:xfrm rot="460228">
            <a:off x="622300" y="49403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54" name="Oval 200"/>
          <p:cNvSpPr>
            <a:spLocks noChangeAspect="1" noChangeArrowheads="1"/>
          </p:cNvSpPr>
          <p:nvPr/>
        </p:nvSpPr>
        <p:spPr bwMode="auto">
          <a:xfrm rot="460228">
            <a:off x="658284" y="49530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655" name="Oval 201"/>
          <p:cNvSpPr>
            <a:spLocks noChangeArrowheads="1"/>
          </p:cNvSpPr>
          <p:nvPr/>
        </p:nvSpPr>
        <p:spPr bwMode="invGray">
          <a:xfrm>
            <a:off x="452967" y="4389438"/>
            <a:ext cx="632884"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19656" name="Freeform 202"/>
          <p:cNvSpPr>
            <a:spLocks/>
          </p:cNvSpPr>
          <p:nvPr/>
        </p:nvSpPr>
        <p:spPr bwMode="auto">
          <a:xfrm>
            <a:off x="524933" y="4421188"/>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19657" name="Freeform 203"/>
          <p:cNvSpPr>
            <a:spLocks noChangeAspect="1"/>
          </p:cNvSpPr>
          <p:nvPr/>
        </p:nvSpPr>
        <p:spPr bwMode="auto">
          <a:xfrm>
            <a:off x="641351" y="4625976"/>
            <a:ext cx="82549"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58" name="Freeform 204"/>
          <p:cNvSpPr>
            <a:spLocks noChangeAspect="1"/>
          </p:cNvSpPr>
          <p:nvPr/>
        </p:nvSpPr>
        <p:spPr bwMode="auto">
          <a:xfrm>
            <a:off x="776818" y="4518026"/>
            <a:ext cx="82549"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59" name="Line 205"/>
          <p:cNvSpPr>
            <a:spLocks noChangeShapeType="1"/>
          </p:cNvSpPr>
          <p:nvPr/>
        </p:nvSpPr>
        <p:spPr bwMode="invGray">
          <a:xfrm flipV="1">
            <a:off x="1174751" y="4181475"/>
            <a:ext cx="270933" cy="2286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442894" name="Freeform 206"/>
          <p:cNvSpPr>
            <a:spLocks/>
          </p:cNvSpPr>
          <p:nvPr/>
        </p:nvSpPr>
        <p:spPr bwMode="auto">
          <a:xfrm>
            <a:off x="10016067" y="4149725"/>
            <a:ext cx="431800" cy="393700"/>
          </a:xfrm>
          <a:custGeom>
            <a:avLst/>
            <a:gdLst/>
            <a:ahLst/>
            <a:cxnLst>
              <a:cxn ang="0">
                <a:pos x="168" y="24"/>
              </a:cxn>
              <a:cxn ang="0">
                <a:pos x="72" y="168"/>
              </a:cxn>
              <a:cxn ang="0">
                <a:pos x="24" y="312"/>
              </a:cxn>
              <a:cxn ang="0">
                <a:pos x="216" y="360"/>
              </a:cxn>
              <a:cxn ang="0">
                <a:pos x="312" y="312"/>
              </a:cxn>
              <a:cxn ang="0">
                <a:pos x="312" y="168"/>
              </a:cxn>
              <a:cxn ang="0">
                <a:pos x="264" y="24"/>
              </a:cxn>
              <a:cxn ang="0">
                <a:pos x="168" y="24"/>
              </a:cxn>
            </a:cxnLst>
            <a:rect l="0" t="0" r="r" b="b"/>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alpha val="12000"/>
                </a:srgbClr>
              </a:gs>
              <a:gs pos="100000">
                <a:srgbClr val="9C763C">
                  <a:gamma/>
                  <a:shade val="37255"/>
                  <a:invGamma/>
                </a:srgbClr>
              </a:gs>
            </a:gsLst>
            <a:path path="rect">
              <a:fillToRect l="100000" b="100000"/>
            </a:path>
          </a:gradFill>
          <a:ln w="22225" cap="flat" cmpd="sng">
            <a:noFill/>
            <a:prstDash val="sysDot"/>
            <a:round/>
            <a:headEnd/>
            <a:tailEnd/>
          </a:ln>
          <a:effectLst>
            <a:outerShdw blurRad="63500" dist="38090" dir="3780063" algn="ctr" rotWithShape="0">
              <a:schemeClr val="bg2">
                <a:alpha val="74998"/>
              </a:schemeClr>
            </a:outerShdw>
          </a:effectLst>
        </p:spPr>
        <p:txBody>
          <a:bodyPr wrap="none" anchor="ctr"/>
          <a:lstStyle/>
          <a:p>
            <a:pPr fontAlgn="auto">
              <a:spcBef>
                <a:spcPts val="0"/>
              </a:spcBef>
              <a:spcAft>
                <a:spcPts val="0"/>
              </a:spcAft>
              <a:defRPr/>
            </a:pPr>
            <a:endParaRPr lang="fr-FR">
              <a:latin typeface="+mn-lt"/>
              <a:cs typeface="+mn-cs"/>
            </a:endParaRPr>
          </a:p>
        </p:txBody>
      </p:sp>
      <p:sp>
        <p:nvSpPr>
          <p:cNvPr id="19661" name="Freeform 207"/>
          <p:cNvSpPr>
            <a:spLocks noChangeAspect="1"/>
          </p:cNvSpPr>
          <p:nvPr/>
        </p:nvSpPr>
        <p:spPr bwMode="auto">
          <a:xfrm>
            <a:off x="10185401" y="422116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alpha val="5999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62" name="Freeform 208"/>
          <p:cNvSpPr>
            <a:spLocks noChangeAspect="1"/>
          </p:cNvSpPr>
          <p:nvPr/>
        </p:nvSpPr>
        <p:spPr bwMode="auto">
          <a:xfrm>
            <a:off x="10267951" y="4284663"/>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alpha val="5999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63" name="Freeform 209"/>
          <p:cNvSpPr>
            <a:spLocks/>
          </p:cNvSpPr>
          <p:nvPr/>
        </p:nvSpPr>
        <p:spPr bwMode="auto">
          <a:xfrm rot="4146466">
            <a:off x="7669742" y="453813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64" name="Line 210"/>
          <p:cNvSpPr>
            <a:spLocks noChangeShapeType="1"/>
          </p:cNvSpPr>
          <p:nvPr/>
        </p:nvSpPr>
        <p:spPr bwMode="invGray">
          <a:xfrm>
            <a:off x="6546852" y="4600575"/>
            <a:ext cx="994833" cy="762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665" name="Freeform 211"/>
          <p:cNvSpPr>
            <a:spLocks/>
          </p:cNvSpPr>
          <p:nvPr/>
        </p:nvSpPr>
        <p:spPr bwMode="auto">
          <a:xfrm rot="3502918">
            <a:off x="8738659" y="459528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66" name="Line 212"/>
          <p:cNvSpPr>
            <a:spLocks noChangeShapeType="1"/>
          </p:cNvSpPr>
          <p:nvPr/>
        </p:nvSpPr>
        <p:spPr bwMode="invGray">
          <a:xfrm>
            <a:off x="7901518" y="4676775"/>
            <a:ext cx="603249" cy="762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667" name="Rectangle 213"/>
          <p:cNvSpPr>
            <a:spLocks noChangeArrowheads="1"/>
          </p:cNvSpPr>
          <p:nvPr/>
        </p:nvSpPr>
        <p:spPr bwMode="invGray">
          <a:xfrm>
            <a:off x="2347385" y="4333875"/>
            <a:ext cx="723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400">
                <a:solidFill>
                  <a:srgbClr val="4EFBFF"/>
                </a:solidFill>
              </a:rPr>
              <a:t>CD4</a:t>
            </a:r>
          </a:p>
        </p:txBody>
      </p:sp>
      <p:sp>
        <p:nvSpPr>
          <p:cNvPr id="19668" name="Rectangle 214"/>
          <p:cNvSpPr>
            <a:spLocks noChangeArrowheads="1"/>
          </p:cNvSpPr>
          <p:nvPr/>
        </p:nvSpPr>
        <p:spPr bwMode="invGray">
          <a:xfrm>
            <a:off x="2559051" y="3990975"/>
            <a:ext cx="827616"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400">
                <a:solidFill>
                  <a:srgbClr val="4EFBFF"/>
                </a:solidFill>
              </a:rPr>
              <a:t>CCR5</a:t>
            </a:r>
          </a:p>
        </p:txBody>
      </p:sp>
      <p:sp>
        <p:nvSpPr>
          <p:cNvPr id="19669" name="Rectangle 215"/>
          <p:cNvSpPr>
            <a:spLocks noChangeArrowheads="1"/>
          </p:cNvSpPr>
          <p:nvPr/>
        </p:nvSpPr>
        <p:spPr bwMode="invGray">
          <a:xfrm>
            <a:off x="11108267" y="3190875"/>
            <a:ext cx="70273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a:solidFill>
                  <a:srgbClr val="FFFFFF"/>
                </a:solidFill>
              </a:rPr>
              <a:t>HIV</a:t>
            </a:r>
          </a:p>
        </p:txBody>
      </p:sp>
      <p:sp>
        <p:nvSpPr>
          <p:cNvPr id="19670" name="Oval 216"/>
          <p:cNvSpPr>
            <a:spLocks noChangeAspect="1" noChangeArrowheads="1"/>
          </p:cNvSpPr>
          <p:nvPr/>
        </p:nvSpPr>
        <p:spPr bwMode="auto">
          <a:xfrm>
            <a:off x="9700685" y="5230814"/>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1" name="Oval 217"/>
          <p:cNvSpPr>
            <a:spLocks noChangeAspect="1" noChangeArrowheads="1"/>
          </p:cNvSpPr>
          <p:nvPr/>
        </p:nvSpPr>
        <p:spPr bwMode="auto">
          <a:xfrm>
            <a:off x="9630833" y="5192714"/>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2" name="Oval 218"/>
          <p:cNvSpPr>
            <a:spLocks noChangeAspect="1" noChangeArrowheads="1"/>
          </p:cNvSpPr>
          <p:nvPr/>
        </p:nvSpPr>
        <p:spPr bwMode="auto">
          <a:xfrm>
            <a:off x="9755718" y="5162551"/>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3" name="Oval 219"/>
          <p:cNvSpPr>
            <a:spLocks noChangeAspect="1" noChangeArrowheads="1"/>
          </p:cNvSpPr>
          <p:nvPr/>
        </p:nvSpPr>
        <p:spPr bwMode="auto">
          <a:xfrm>
            <a:off x="9690100" y="5124451"/>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4" name="Oval 220"/>
          <p:cNvSpPr>
            <a:spLocks noChangeAspect="1" noChangeArrowheads="1"/>
          </p:cNvSpPr>
          <p:nvPr/>
        </p:nvSpPr>
        <p:spPr bwMode="auto">
          <a:xfrm>
            <a:off x="9812867" y="5092701"/>
            <a:ext cx="84667"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5" name="Oval 221"/>
          <p:cNvSpPr>
            <a:spLocks noChangeAspect="1" noChangeArrowheads="1"/>
          </p:cNvSpPr>
          <p:nvPr/>
        </p:nvSpPr>
        <p:spPr bwMode="auto">
          <a:xfrm>
            <a:off x="9745133" y="5060951"/>
            <a:ext cx="84667"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6" name="Oval 222"/>
          <p:cNvSpPr>
            <a:spLocks noChangeAspect="1" noChangeArrowheads="1"/>
          </p:cNvSpPr>
          <p:nvPr/>
        </p:nvSpPr>
        <p:spPr bwMode="auto">
          <a:xfrm>
            <a:off x="9859433" y="5029201"/>
            <a:ext cx="86784"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7" name="Oval 223"/>
          <p:cNvSpPr>
            <a:spLocks noChangeAspect="1" noChangeArrowheads="1"/>
          </p:cNvSpPr>
          <p:nvPr/>
        </p:nvSpPr>
        <p:spPr bwMode="auto">
          <a:xfrm>
            <a:off x="9781118" y="4997451"/>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8" name="Oval 224"/>
          <p:cNvSpPr>
            <a:spLocks noChangeAspect="1" noChangeArrowheads="1"/>
          </p:cNvSpPr>
          <p:nvPr/>
        </p:nvSpPr>
        <p:spPr bwMode="auto">
          <a:xfrm>
            <a:off x="9899651" y="4954589"/>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79" name="Oval 225"/>
          <p:cNvSpPr>
            <a:spLocks noChangeAspect="1" noChangeArrowheads="1"/>
          </p:cNvSpPr>
          <p:nvPr/>
        </p:nvSpPr>
        <p:spPr bwMode="auto">
          <a:xfrm>
            <a:off x="9829800" y="4926014"/>
            <a:ext cx="84667"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0" name="Oval 226"/>
          <p:cNvSpPr>
            <a:spLocks noChangeAspect="1" noChangeArrowheads="1"/>
          </p:cNvSpPr>
          <p:nvPr/>
        </p:nvSpPr>
        <p:spPr bwMode="auto">
          <a:xfrm>
            <a:off x="9948333" y="4873626"/>
            <a:ext cx="86784"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1" name="Oval 227"/>
          <p:cNvSpPr>
            <a:spLocks noChangeAspect="1" noChangeArrowheads="1"/>
          </p:cNvSpPr>
          <p:nvPr/>
        </p:nvSpPr>
        <p:spPr bwMode="auto">
          <a:xfrm>
            <a:off x="9870018" y="4851401"/>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2" name="Oval 228"/>
          <p:cNvSpPr>
            <a:spLocks noChangeAspect="1" noChangeArrowheads="1"/>
          </p:cNvSpPr>
          <p:nvPr/>
        </p:nvSpPr>
        <p:spPr bwMode="auto">
          <a:xfrm>
            <a:off x="9637185" y="5291139"/>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3" name="Oval 229"/>
          <p:cNvSpPr>
            <a:spLocks noChangeAspect="1" noChangeArrowheads="1"/>
          </p:cNvSpPr>
          <p:nvPr/>
        </p:nvSpPr>
        <p:spPr bwMode="auto">
          <a:xfrm>
            <a:off x="9563100" y="5253039"/>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4" name="Oval 230"/>
          <p:cNvSpPr>
            <a:spLocks noChangeAspect="1" noChangeArrowheads="1"/>
          </p:cNvSpPr>
          <p:nvPr/>
        </p:nvSpPr>
        <p:spPr bwMode="auto">
          <a:xfrm>
            <a:off x="9575800" y="5348289"/>
            <a:ext cx="84667"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5" name="Freeform 231"/>
          <p:cNvSpPr>
            <a:spLocks/>
          </p:cNvSpPr>
          <p:nvPr/>
        </p:nvSpPr>
        <p:spPr bwMode="auto">
          <a:xfrm rot="4206109">
            <a:off x="9634008" y="4827059"/>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86" name="Oval 232"/>
          <p:cNvSpPr>
            <a:spLocks noChangeAspect="1" noChangeArrowheads="1"/>
          </p:cNvSpPr>
          <p:nvPr/>
        </p:nvSpPr>
        <p:spPr bwMode="auto">
          <a:xfrm>
            <a:off x="9980085" y="4806951"/>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7" name="Oval 233"/>
          <p:cNvSpPr>
            <a:spLocks noChangeAspect="1" noChangeArrowheads="1"/>
          </p:cNvSpPr>
          <p:nvPr/>
        </p:nvSpPr>
        <p:spPr bwMode="auto">
          <a:xfrm>
            <a:off x="9908118" y="477837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8" name="Oval 234"/>
          <p:cNvSpPr>
            <a:spLocks noChangeAspect="1" noChangeArrowheads="1"/>
          </p:cNvSpPr>
          <p:nvPr/>
        </p:nvSpPr>
        <p:spPr bwMode="auto">
          <a:xfrm>
            <a:off x="8849785" y="5464176"/>
            <a:ext cx="86783" cy="73025"/>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89" name="Oval 235"/>
          <p:cNvSpPr>
            <a:spLocks noChangeAspect="1" noChangeArrowheads="1"/>
          </p:cNvSpPr>
          <p:nvPr/>
        </p:nvSpPr>
        <p:spPr bwMode="auto">
          <a:xfrm>
            <a:off x="8760885" y="5470526"/>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90" name="Oval 236"/>
          <p:cNvSpPr>
            <a:spLocks noChangeAspect="1" noChangeArrowheads="1"/>
          </p:cNvSpPr>
          <p:nvPr/>
        </p:nvSpPr>
        <p:spPr bwMode="auto">
          <a:xfrm>
            <a:off x="8669867" y="5480051"/>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91" name="Oval 237"/>
          <p:cNvSpPr>
            <a:spLocks noChangeAspect="1" noChangeArrowheads="1"/>
          </p:cNvSpPr>
          <p:nvPr/>
        </p:nvSpPr>
        <p:spPr bwMode="auto">
          <a:xfrm rot="-7891906">
            <a:off x="8819621" y="4858280"/>
            <a:ext cx="73025" cy="84667"/>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92" name="Oval 238"/>
          <p:cNvSpPr>
            <a:spLocks noChangeAspect="1" noChangeArrowheads="1"/>
          </p:cNvSpPr>
          <p:nvPr/>
        </p:nvSpPr>
        <p:spPr bwMode="auto">
          <a:xfrm rot="-7891906">
            <a:off x="8890530" y="4895322"/>
            <a:ext cx="73025" cy="86783"/>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93" name="Line 239"/>
          <p:cNvSpPr>
            <a:spLocks noChangeShapeType="1"/>
          </p:cNvSpPr>
          <p:nvPr/>
        </p:nvSpPr>
        <p:spPr bwMode="invGray">
          <a:xfrm rot="1745749" flipV="1">
            <a:off x="9031818" y="5095875"/>
            <a:ext cx="285749" cy="1524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694" name="Rectangle 240"/>
          <p:cNvSpPr>
            <a:spLocks noChangeArrowheads="1"/>
          </p:cNvSpPr>
          <p:nvPr/>
        </p:nvSpPr>
        <p:spPr bwMode="invGray">
          <a:xfrm>
            <a:off x="6584952" y="4899025"/>
            <a:ext cx="857249"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1200">
                <a:solidFill>
                  <a:srgbClr val="FFFFFF"/>
                </a:solidFill>
              </a:rPr>
              <a:t> mRNA</a:t>
            </a:r>
          </a:p>
        </p:txBody>
      </p:sp>
      <p:sp>
        <p:nvSpPr>
          <p:cNvPr id="19695" name="Freeform 241"/>
          <p:cNvSpPr>
            <a:spLocks/>
          </p:cNvSpPr>
          <p:nvPr/>
        </p:nvSpPr>
        <p:spPr bwMode="auto">
          <a:xfrm rot="3502918">
            <a:off x="9009592" y="456353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96" name="Freeform 242"/>
          <p:cNvSpPr>
            <a:spLocks/>
          </p:cNvSpPr>
          <p:nvPr/>
        </p:nvSpPr>
        <p:spPr bwMode="auto">
          <a:xfrm rot="3502918">
            <a:off x="9686926" y="468418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697" name="Oval 243"/>
          <p:cNvSpPr>
            <a:spLocks noChangeAspect="1" noChangeArrowheads="1"/>
          </p:cNvSpPr>
          <p:nvPr/>
        </p:nvSpPr>
        <p:spPr bwMode="auto">
          <a:xfrm>
            <a:off x="9501718" y="531177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98" name="Oval 244"/>
          <p:cNvSpPr>
            <a:spLocks noChangeAspect="1" noChangeArrowheads="1"/>
          </p:cNvSpPr>
          <p:nvPr/>
        </p:nvSpPr>
        <p:spPr bwMode="auto">
          <a:xfrm>
            <a:off x="9584268" y="5167313"/>
            <a:ext cx="65617"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699" name="Oval 245"/>
          <p:cNvSpPr>
            <a:spLocks noChangeAspect="1" noChangeArrowheads="1"/>
          </p:cNvSpPr>
          <p:nvPr/>
        </p:nvSpPr>
        <p:spPr bwMode="auto">
          <a:xfrm>
            <a:off x="9641417" y="5105401"/>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0" name="Oval 246"/>
          <p:cNvSpPr>
            <a:spLocks noChangeAspect="1" noChangeArrowheads="1"/>
          </p:cNvSpPr>
          <p:nvPr/>
        </p:nvSpPr>
        <p:spPr bwMode="auto">
          <a:xfrm>
            <a:off x="9694334" y="5038726"/>
            <a:ext cx="65617"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1" name="Oval 247"/>
          <p:cNvSpPr>
            <a:spLocks noChangeAspect="1" noChangeArrowheads="1"/>
          </p:cNvSpPr>
          <p:nvPr/>
        </p:nvSpPr>
        <p:spPr bwMode="auto">
          <a:xfrm>
            <a:off x="9734551" y="4975226"/>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2" name="Oval 248"/>
          <p:cNvSpPr>
            <a:spLocks noChangeAspect="1" noChangeArrowheads="1"/>
          </p:cNvSpPr>
          <p:nvPr/>
        </p:nvSpPr>
        <p:spPr bwMode="auto">
          <a:xfrm>
            <a:off x="9776884" y="4903788"/>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3" name="Oval 249"/>
          <p:cNvSpPr>
            <a:spLocks noChangeAspect="1" noChangeArrowheads="1"/>
          </p:cNvSpPr>
          <p:nvPr/>
        </p:nvSpPr>
        <p:spPr bwMode="auto">
          <a:xfrm>
            <a:off x="9823451" y="4829176"/>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4" name="Oval 250"/>
          <p:cNvSpPr>
            <a:spLocks noChangeAspect="1" noChangeArrowheads="1"/>
          </p:cNvSpPr>
          <p:nvPr/>
        </p:nvSpPr>
        <p:spPr bwMode="auto">
          <a:xfrm>
            <a:off x="9516534" y="5226051"/>
            <a:ext cx="65617"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5" name="Oval 251"/>
          <p:cNvSpPr>
            <a:spLocks noChangeAspect="1" noChangeArrowheads="1"/>
          </p:cNvSpPr>
          <p:nvPr/>
        </p:nvSpPr>
        <p:spPr bwMode="auto">
          <a:xfrm>
            <a:off x="9853084" y="4756151"/>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6" name="Oval 252"/>
          <p:cNvSpPr>
            <a:spLocks noChangeAspect="1" noChangeArrowheads="1"/>
          </p:cNvSpPr>
          <p:nvPr/>
        </p:nvSpPr>
        <p:spPr bwMode="auto">
          <a:xfrm>
            <a:off x="9442451" y="5284788"/>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7" name="Oval 253"/>
          <p:cNvSpPr>
            <a:spLocks noChangeAspect="1" noChangeArrowheads="1"/>
          </p:cNvSpPr>
          <p:nvPr/>
        </p:nvSpPr>
        <p:spPr bwMode="auto">
          <a:xfrm>
            <a:off x="8750301" y="4829176"/>
            <a:ext cx="65617"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8" name="Oval 254"/>
          <p:cNvSpPr>
            <a:spLocks noChangeAspect="1" noChangeArrowheads="1"/>
          </p:cNvSpPr>
          <p:nvPr/>
        </p:nvSpPr>
        <p:spPr bwMode="auto">
          <a:xfrm rot="-7891906">
            <a:off x="8712730" y="4979460"/>
            <a:ext cx="73025" cy="86783"/>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09" name="Oval 255"/>
          <p:cNvSpPr>
            <a:spLocks noChangeAspect="1" noChangeArrowheads="1"/>
          </p:cNvSpPr>
          <p:nvPr/>
        </p:nvSpPr>
        <p:spPr bwMode="auto">
          <a:xfrm rot="-7891906">
            <a:off x="8786813" y="5006446"/>
            <a:ext cx="73025" cy="86784"/>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0" name="Oval 256"/>
          <p:cNvSpPr>
            <a:spLocks noChangeAspect="1" noChangeArrowheads="1"/>
          </p:cNvSpPr>
          <p:nvPr/>
        </p:nvSpPr>
        <p:spPr bwMode="auto">
          <a:xfrm>
            <a:off x="8646584" y="4959351"/>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1" name="Oval 257"/>
          <p:cNvSpPr>
            <a:spLocks noChangeAspect="1" noChangeArrowheads="1"/>
          </p:cNvSpPr>
          <p:nvPr/>
        </p:nvSpPr>
        <p:spPr bwMode="auto">
          <a:xfrm rot="-7891906">
            <a:off x="8667221" y="5150380"/>
            <a:ext cx="73025" cy="84667"/>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2" name="Oval 258"/>
          <p:cNvSpPr>
            <a:spLocks noChangeAspect="1" noChangeArrowheads="1"/>
          </p:cNvSpPr>
          <p:nvPr/>
        </p:nvSpPr>
        <p:spPr bwMode="auto">
          <a:xfrm rot="-7891906">
            <a:off x="8748713" y="5166784"/>
            <a:ext cx="73025" cy="86784"/>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3" name="Oval 259"/>
          <p:cNvSpPr>
            <a:spLocks noChangeAspect="1" noChangeArrowheads="1"/>
          </p:cNvSpPr>
          <p:nvPr/>
        </p:nvSpPr>
        <p:spPr bwMode="auto">
          <a:xfrm>
            <a:off x="8593667" y="5145088"/>
            <a:ext cx="67733"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4" name="Oval 260"/>
          <p:cNvSpPr>
            <a:spLocks noChangeAspect="1" noChangeArrowheads="1"/>
          </p:cNvSpPr>
          <p:nvPr/>
        </p:nvSpPr>
        <p:spPr bwMode="auto">
          <a:xfrm>
            <a:off x="8600017" y="5489576"/>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5" name="Oval 261"/>
          <p:cNvSpPr>
            <a:spLocks noChangeAspect="1" noChangeArrowheads="1"/>
          </p:cNvSpPr>
          <p:nvPr/>
        </p:nvSpPr>
        <p:spPr bwMode="auto">
          <a:xfrm>
            <a:off x="8875185" y="5594351"/>
            <a:ext cx="86783" cy="73025"/>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6" name="Oval 262"/>
          <p:cNvSpPr>
            <a:spLocks noChangeAspect="1" noChangeArrowheads="1"/>
          </p:cNvSpPr>
          <p:nvPr/>
        </p:nvSpPr>
        <p:spPr bwMode="auto">
          <a:xfrm>
            <a:off x="8790518" y="5602289"/>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7" name="Oval 263"/>
          <p:cNvSpPr>
            <a:spLocks noChangeAspect="1" noChangeArrowheads="1"/>
          </p:cNvSpPr>
          <p:nvPr/>
        </p:nvSpPr>
        <p:spPr bwMode="auto">
          <a:xfrm>
            <a:off x="8701618" y="561657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8" name="Oval 264"/>
          <p:cNvSpPr>
            <a:spLocks noChangeAspect="1" noChangeArrowheads="1"/>
          </p:cNvSpPr>
          <p:nvPr/>
        </p:nvSpPr>
        <p:spPr bwMode="auto">
          <a:xfrm>
            <a:off x="8633884" y="5634038"/>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19" name="Oval 265"/>
          <p:cNvSpPr>
            <a:spLocks noChangeAspect="1" noChangeArrowheads="1"/>
          </p:cNvSpPr>
          <p:nvPr/>
        </p:nvSpPr>
        <p:spPr bwMode="auto">
          <a:xfrm>
            <a:off x="8826500" y="5329239"/>
            <a:ext cx="86784" cy="73025"/>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20" name="Oval 266"/>
          <p:cNvSpPr>
            <a:spLocks noChangeAspect="1" noChangeArrowheads="1"/>
          </p:cNvSpPr>
          <p:nvPr/>
        </p:nvSpPr>
        <p:spPr bwMode="auto">
          <a:xfrm>
            <a:off x="8741833" y="5324476"/>
            <a:ext cx="86784"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21" name="Oval 267"/>
          <p:cNvSpPr>
            <a:spLocks noChangeAspect="1" noChangeArrowheads="1"/>
          </p:cNvSpPr>
          <p:nvPr/>
        </p:nvSpPr>
        <p:spPr bwMode="auto">
          <a:xfrm>
            <a:off x="8659285" y="530542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22" name="Oval 268"/>
          <p:cNvSpPr>
            <a:spLocks noChangeAspect="1" noChangeArrowheads="1"/>
          </p:cNvSpPr>
          <p:nvPr/>
        </p:nvSpPr>
        <p:spPr bwMode="auto">
          <a:xfrm>
            <a:off x="8587317" y="5300663"/>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23" name="Line 269"/>
          <p:cNvSpPr>
            <a:spLocks noChangeShapeType="1"/>
          </p:cNvSpPr>
          <p:nvPr/>
        </p:nvSpPr>
        <p:spPr bwMode="invGray">
          <a:xfrm rot="-558366">
            <a:off x="7617884" y="4943476"/>
            <a:ext cx="903816" cy="301625"/>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724" name="Rectangle 270"/>
          <p:cNvSpPr>
            <a:spLocks noChangeArrowheads="1"/>
          </p:cNvSpPr>
          <p:nvPr/>
        </p:nvSpPr>
        <p:spPr bwMode="invGray">
          <a:xfrm>
            <a:off x="8443385" y="5680075"/>
            <a:ext cx="69638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1200">
                <a:solidFill>
                  <a:srgbClr val="FFFFFF"/>
                </a:solidFill>
              </a:rPr>
              <a:t>Gag</a:t>
            </a:r>
          </a:p>
        </p:txBody>
      </p:sp>
      <p:sp>
        <p:nvSpPr>
          <p:cNvPr id="19725" name="AutoShape 271"/>
          <p:cNvSpPr>
            <a:spLocks noChangeArrowheads="1"/>
          </p:cNvSpPr>
          <p:nvPr/>
        </p:nvSpPr>
        <p:spPr bwMode="auto">
          <a:xfrm>
            <a:off x="7406218" y="5629275"/>
            <a:ext cx="941916" cy="76200"/>
          </a:xfrm>
          <a:prstGeom prst="flowChartDisplay">
            <a:avLst/>
          </a:prstGeom>
          <a:gradFill rotWithShape="0">
            <a:gsLst>
              <a:gs pos="0">
                <a:srgbClr val="532900"/>
              </a:gs>
              <a:gs pos="100000">
                <a:srgbClr val="B35800"/>
              </a:gs>
            </a:gsLst>
            <a:path path="rect">
              <a:fillToRect l="50000" t="50000" r="50000" b="50000"/>
            </a:path>
          </a:gradFill>
          <a:ln w="3175">
            <a:solidFill>
              <a:schemeClr val="tx1"/>
            </a:solidFill>
            <a:miter lim="800000"/>
            <a:headEnd/>
            <a:tailEnd/>
          </a:ln>
        </p:spPr>
        <p:txBody>
          <a:bodyPr wrap="none" anchor="ctr"/>
          <a:lstStyle/>
          <a:p>
            <a:endParaRPr lang="fr-FR">
              <a:latin typeface="Calibri" pitchFamily="34" charset="0"/>
            </a:endParaRPr>
          </a:p>
        </p:txBody>
      </p:sp>
      <p:sp>
        <p:nvSpPr>
          <p:cNvPr id="19726" name="AutoShape 272"/>
          <p:cNvSpPr>
            <a:spLocks noChangeArrowheads="1"/>
          </p:cNvSpPr>
          <p:nvPr/>
        </p:nvSpPr>
        <p:spPr bwMode="auto">
          <a:xfrm>
            <a:off x="7224185" y="5781675"/>
            <a:ext cx="944033" cy="76200"/>
          </a:xfrm>
          <a:prstGeom prst="flowChartDisplay">
            <a:avLst/>
          </a:prstGeom>
          <a:gradFill rotWithShape="0">
            <a:gsLst>
              <a:gs pos="0">
                <a:srgbClr val="532900"/>
              </a:gs>
              <a:gs pos="100000">
                <a:srgbClr val="B35800"/>
              </a:gs>
            </a:gsLst>
            <a:path path="rect">
              <a:fillToRect l="50000" t="50000" r="50000" b="50000"/>
            </a:path>
          </a:gradFill>
          <a:ln w="3175">
            <a:solidFill>
              <a:schemeClr val="tx1"/>
            </a:solidFill>
            <a:miter lim="800000"/>
            <a:headEnd/>
            <a:tailEnd/>
          </a:ln>
        </p:spPr>
        <p:txBody>
          <a:bodyPr wrap="none" anchor="ctr"/>
          <a:lstStyle/>
          <a:p>
            <a:endParaRPr lang="fr-FR">
              <a:latin typeface="Calibri" pitchFamily="34" charset="0"/>
            </a:endParaRPr>
          </a:p>
        </p:txBody>
      </p:sp>
      <p:sp>
        <p:nvSpPr>
          <p:cNvPr id="19727" name="AutoShape 273"/>
          <p:cNvSpPr>
            <a:spLocks noChangeArrowheads="1"/>
          </p:cNvSpPr>
          <p:nvPr/>
        </p:nvSpPr>
        <p:spPr bwMode="auto">
          <a:xfrm>
            <a:off x="7135285" y="5934075"/>
            <a:ext cx="941916" cy="76200"/>
          </a:xfrm>
          <a:prstGeom prst="flowChartDisplay">
            <a:avLst/>
          </a:prstGeom>
          <a:gradFill rotWithShape="0">
            <a:gsLst>
              <a:gs pos="0">
                <a:srgbClr val="532900"/>
              </a:gs>
              <a:gs pos="100000">
                <a:srgbClr val="B35800"/>
              </a:gs>
            </a:gsLst>
            <a:path path="rect">
              <a:fillToRect l="50000" t="50000" r="50000" b="50000"/>
            </a:path>
          </a:gradFill>
          <a:ln w="3175">
            <a:solidFill>
              <a:schemeClr val="tx1"/>
            </a:solidFill>
            <a:miter lim="800000"/>
            <a:headEnd/>
            <a:tailEnd/>
          </a:ln>
        </p:spPr>
        <p:txBody>
          <a:bodyPr wrap="none" anchor="ctr"/>
          <a:lstStyle/>
          <a:p>
            <a:endParaRPr lang="fr-FR">
              <a:latin typeface="Calibri" pitchFamily="34" charset="0"/>
            </a:endParaRPr>
          </a:p>
        </p:txBody>
      </p:sp>
      <p:sp>
        <p:nvSpPr>
          <p:cNvPr id="19728" name="Rectangle 274"/>
          <p:cNvSpPr>
            <a:spLocks noChangeArrowheads="1"/>
          </p:cNvSpPr>
          <p:nvPr/>
        </p:nvSpPr>
        <p:spPr bwMode="invGray">
          <a:xfrm>
            <a:off x="7247468" y="5991225"/>
            <a:ext cx="90381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1200">
                <a:solidFill>
                  <a:srgbClr val="FFFFFF"/>
                </a:solidFill>
              </a:rPr>
              <a:t>Gag-Pol</a:t>
            </a:r>
          </a:p>
        </p:txBody>
      </p:sp>
      <p:sp>
        <p:nvSpPr>
          <p:cNvPr id="19729" name="Freeform 275"/>
          <p:cNvSpPr>
            <a:spLocks noChangeAspect="1"/>
          </p:cNvSpPr>
          <p:nvPr/>
        </p:nvSpPr>
        <p:spPr bwMode="auto">
          <a:xfrm>
            <a:off x="9694334" y="5445126"/>
            <a:ext cx="71967"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0" name="Freeform 276"/>
          <p:cNvSpPr>
            <a:spLocks noChangeAspect="1"/>
          </p:cNvSpPr>
          <p:nvPr/>
        </p:nvSpPr>
        <p:spPr bwMode="auto">
          <a:xfrm>
            <a:off x="9753601" y="5376863"/>
            <a:ext cx="74084"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1" name="Freeform 277"/>
          <p:cNvSpPr>
            <a:spLocks noChangeAspect="1"/>
          </p:cNvSpPr>
          <p:nvPr/>
        </p:nvSpPr>
        <p:spPr bwMode="auto">
          <a:xfrm>
            <a:off x="9812867" y="5308601"/>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2" name="Freeform 278"/>
          <p:cNvSpPr>
            <a:spLocks noChangeAspect="1"/>
          </p:cNvSpPr>
          <p:nvPr/>
        </p:nvSpPr>
        <p:spPr bwMode="auto">
          <a:xfrm>
            <a:off x="9874251" y="5240338"/>
            <a:ext cx="74083"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3" name="Freeform 279"/>
          <p:cNvSpPr>
            <a:spLocks noChangeAspect="1"/>
          </p:cNvSpPr>
          <p:nvPr/>
        </p:nvSpPr>
        <p:spPr bwMode="auto">
          <a:xfrm>
            <a:off x="9933517" y="5172076"/>
            <a:ext cx="74083"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4" name="Freeform 280"/>
          <p:cNvSpPr>
            <a:spLocks noChangeAspect="1"/>
          </p:cNvSpPr>
          <p:nvPr/>
        </p:nvSpPr>
        <p:spPr bwMode="auto">
          <a:xfrm>
            <a:off x="9994901" y="5103813"/>
            <a:ext cx="71967"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5" name="Freeform 281"/>
          <p:cNvSpPr>
            <a:spLocks noChangeAspect="1"/>
          </p:cNvSpPr>
          <p:nvPr/>
        </p:nvSpPr>
        <p:spPr bwMode="auto">
          <a:xfrm>
            <a:off x="10062634" y="4948238"/>
            <a:ext cx="71967"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6" name="Freeform 282"/>
          <p:cNvSpPr>
            <a:spLocks noChangeAspect="1"/>
          </p:cNvSpPr>
          <p:nvPr/>
        </p:nvSpPr>
        <p:spPr bwMode="auto">
          <a:xfrm>
            <a:off x="10096501" y="4873626"/>
            <a:ext cx="71967"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7" name="Freeform 283"/>
          <p:cNvSpPr>
            <a:spLocks noChangeAspect="1"/>
          </p:cNvSpPr>
          <p:nvPr/>
        </p:nvSpPr>
        <p:spPr bwMode="auto">
          <a:xfrm rot="-1358470">
            <a:off x="8957734" y="5356226"/>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8" name="Freeform 284"/>
          <p:cNvSpPr>
            <a:spLocks noChangeAspect="1"/>
          </p:cNvSpPr>
          <p:nvPr/>
        </p:nvSpPr>
        <p:spPr bwMode="auto">
          <a:xfrm rot="-1358470">
            <a:off x="8885767" y="5219701"/>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39" name="Oval 285"/>
          <p:cNvSpPr>
            <a:spLocks noChangeAspect="1" noChangeArrowheads="1"/>
          </p:cNvSpPr>
          <p:nvPr/>
        </p:nvSpPr>
        <p:spPr bwMode="auto">
          <a:xfrm>
            <a:off x="9772651" y="5262564"/>
            <a:ext cx="86783"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0" name="Oval 286"/>
          <p:cNvSpPr>
            <a:spLocks noChangeAspect="1" noChangeArrowheads="1"/>
          </p:cNvSpPr>
          <p:nvPr/>
        </p:nvSpPr>
        <p:spPr bwMode="auto">
          <a:xfrm>
            <a:off x="9831918" y="5195889"/>
            <a:ext cx="86783"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1" name="Oval 287"/>
          <p:cNvSpPr>
            <a:spLocks noChangeAspect="1" noChangeArrowheads="1"/>
          </p:cNvSpPr>
          <p:nvPr/>
        </p:nvSpPr>
        <p:spPr bwMode="auto">
          <a:xfrm>
            <a:off x="9884833" y="5126039"/>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2" name="Oval 288"/>
          <p:cNvSpPr>
            <a:spLocks noChangeAspect="1" noChangeArrowheads="1"/>
          </p:cNvSpPr>
          <p:nvPr/>
        </p:nvSpPr>
        <p:spPr bwMode="auto">
          <a:xfrm>
            <a:off x="9931400" y="5057776"/>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3" name="Oval 289"/>
          <p:cNvSpPr>
            <a:spLocks noChangeAspect="1" noChangeArrowheads="1"/>
          </p:cNvSpPr>
          <p:nvPr/>
        </p:nvSpPr>
        <p:spPr bwMode="auto">
          <a:xfrm>
            <a:off x="10020300" y="4908551"/>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4" name="Oval 290"/>
          <p:cNvSpPr>
            <a:spLocks noChangeAspect="1" noChangeArrowheads="1"/>
          </p:cNvSpPr>
          <p:nvPr/>
        </p:nvSpPr>
        <p:spPr bwMode="auto">
          <a:xfrm>
            <a:off x="9711267" y="5330826"/>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5" name="Oval 291"/>
          <p:cNvSpPr>
            <a:spLocks noChangeAspect="1" noChangeArrowheads="1"/>
          </p:cNvSpPr>
          <p:nvPr/>
        </p:nvSpPr>
        <p:spPr bwMode="auto">
          <a:xfrm>
            <a:off x="9643533" y="5392739"/>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6" name="Oval 292"/>
          <p:cNvSpPr>
            <a:spLocks noChangeAspect="1" noChangeArrowheads="1"/>
          </p:cNvSpPr>
          <p:nvPr/>
        </p:nvSpPr>
        <p:spPr bwMode="auto">
          <a:xfrm>
            <a:off x="10054167" y="4838701"/>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7" name="Freeform 293"/>
          <p:cNvSpPr>
            <a:spLocks noChangeAspect="1"/>
          </p:cNvSpPr>
          <p:nvPr/>
        </p:nvSpPr>
        <p:spPr bwMode="auto">
          <a:xfrm>
            <a:off x="10028767" y="5022851"/>
            <a:ext cx="71967"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48" name="Oval 294"/>
          <p:cNvSpPr>
            <a:spLocks noChangeAspect="1" noChangeArrowheads="1"/>
          </p:cNvSpPr>
          <p:nvPr/>
        </p:nvSpPr>
        <p:spPr bwMode="auto">
          <a:xfrm>
            <a:off x="9975851" y="4984751"/>
            <a:ext cx="86783"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49" name="Freeform 295"/>
          <p:cNvSpPr>
            <a:spLocks noChangeAspect="1"/>
          </p:cNvSpPr>
          <p:nvPr/>
        </p:nvSpPr>
        <p:spPr bwMode="auto">
          <a:xfrm rot="-1358470">
            <a:off x="8917517" y="5080001"/>
            <a:ext cx="74083"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50" name="Freeform 296"/>
          <p:cNvSpPr>
            <a:spLocks noChangeAspect="1"/>
          </p:cNvSpPr>
          <p:nvPr/>
        </p:nvSpPr>
        <p:spPr bwMode="auto">
          <a:xfrm rot="-1358470">
            <a:off x="9000067" y="4981576"/>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751" name="Oval 297"/>
          <p:cNvSpPr>
            <a:spLocks noChangeAspect="1" noChangeArrowheads="1"/>
          </p:cNvSpPr>
          <p:nvPr/>
        </p:nvSpPr>
        <p:spPr bwMode="auto">
          <a:xfrm rot="-7891906">
            <a:off x="8831264" y="5187422"/>
            <a:ext cx="73025" cy="86783"/>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52" name="Oval 298"/>
          <p:cNvSpPr>
            <a:spLocks noChangeAspect="1" noChangeArrowheads="1"/>
          </p:cNvSpPr>
          <p:nvPr/>
        </p:nvSpPr>
        <p:spPr bwMode="auto">
          <a:xfrm rot="-7891906">
            <a:off x="8863013" y="5041371"/>
            <a:ext cx="73025" cy="86784"/>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53" name="Oval 299"/>
          <p:cNvSpPr>
            <a:spLocks noChangeAspect="1" noChangeArrowheads="1"/>
          </p:cNvSpPr>
          <p:nvPr/>
        </p:nvSpPr>
        <p:spPr bwMode="auto">
          <a:xfrm rot="-7891906">
            <a:off x="8955088" y="4940830"/>
            <a:ext cx="73025" cy="84667"/>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19754" name="Line 300"/>
          <p:cNvSpPr>
            <a:spLocks noChangeShapeType="1"/>
          </p:cNvSpPr>
          <p:nvPr/>
        </p:nvSpPr>
        <p:spPr bwMode="auto">
          <a:xfrm rot="4135323" flipH="1">
            <a:off x="10305256" y="4857486"/>
            <a:ext cx="39688" cy="5926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755" name="Line 301"/>
          <p:cNvSpPr>
            <a:spLocks noChangeShapeType="1"/>
          </p:cNvSpPr>
          <p:nvPr/>
        </p:nvSpPr>
        <p:spPr bwMode="auto">
          <a:xfrm rot="4135323" flipH="1">
            <a:off x="10321661" y="4844786"/>
            <a:ext cx="42862"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756" name="Oval 302"/>
          <p:cNvSpPr>
            <a:spLocks noChangeArrowheads="1"/>
          </p:cNvSpPr>
          <p:nvPr/>
        </p:nvSpPr>
        <p:spPr bwMode="auto">
          <a:xfrm rot="5700051">
            <a:off x="10341505" y="4851930"/>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757" name="Oval 303"/>
          <p:cNvSpPr>
            <a:spLocks noChangeArrowheads="1"/>
          </p:cNvSpPr>
          <p:nvPr/>
        </p:nvSpPr>
        <p:spPr bwMode="auto">
          <a:xfrm rot="5700051">
            <a:off x="10353146" y="4802189"/>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758" name="Oval 304"/>
          <p:cNvSpPr>
            <a:spLocks noChangeAspect="1" noChangeArrowheads="1"/>
          </p:cNvSpPr>
          <p:nvPr/>
        </p:nvSpPr>
        <p:spPr bwMode="auto">
          <a:xfrm rot="5700051">
            <a:off x="10363465" y="4829970"/>
            <a:ext cx="77788"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759" name="Line 305"/>
          <p:cNvSpPr>
            <a:spLocks noChangeShapeType="1"/>
          </p:cNvSpPr>
          <p:nvPr/>
        </p:nvSpPr>
        <p:spPr bwMode="auto">
          <a:xfrm rot="4135323" flipH="1">
            <a:off x="10132748" y="5173927"/>
            <a:ext cx="39688" cy="6138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760" name="Line 306"/>
          <p:cNvSpPr>
            <a:spLocks noChangeShapeType="1"/>
          </p:cNvSpPr>
          <p:nvPr/>
        </p:nvSpPr>
        <p:spPr bwMode="auto">
          <a:xfrm rot="4135323" flipH="1">
            <a:off x="10148094" y="5162286"/>
            <a:ext cx="42862"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9761" name="Oval 307"/>
          <p:cNvSpPr>
            <a:spLocks noChangeArrowheads="1"/>
          </p:cNvSpPr>
          <p:nvPr/>
        </p:nvSpPr>
        <p:spPr bwMode="auto">
          <a:xfrm rot="5700051">
            <a:off x="10168997" y="5170488"/>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762" name="Oval 308"/>
          <p:cNvSpPr>
            <a:spLocks noChangeArrowheads="1"/>
          </p:cNvSpPr>
          <p:nvPr/>
        </p:nvSpPr>
        <p:spPr bwMode="auto">
          <a:xfrm rot="5700051">
            <a:off x="10179580" y="5119689"/>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19763" name="Oval 309"/>
          <p:cNvSpPr>
            <a:spLocks noChangeAspect="1" noChangeArrowheads="1"/>
          </p:cNvSpPr>
          <p:nvPr/>
        </p:nvSpPr>
        <p:spPr bwMode="auto">
          <a:xfrm rot="5700051">
            <a:off x="10190957" y="5146411"/>
            <a:ext cx="77788"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3442998" name="Freeform 310"/>
          <p:cNvSpPr>
            <a:spLocks noChangeAspect="1"/>
          </p:cNvSpPr>
          <p:nvPr/>
        </p:nvSpPr>
        <p:spPr bwMode="auto">
          <a:xfrm>
            <a:off x="3913717" y="3749676"/>
            <a:ext cx="381000" cy="347663"/>
          </a:xfrm>
          <a:custGeom>
            <a:avLst/>
            <a:gdLst/>
            <a:ahLst/>
            <a:cxnLst>
              <a:cxn ang="0">
                <a:pos x="168" y="24"/>
              </a:cxn>
              <a:cxn ang="0">
                <a:pos x="72" y="168"/>
              </a:cxn>
              <a:cxn ang="0">
                <a:pos x="24" y="312"/>
              </a:cxn>
              <a:cxn ang="0">
                <a:pos x="216" y="360"/>
              </a:cxn>
              <a:cxn ang="0">
                <a:pos x="312" y="312"/>
              </a:cxn>
              <a:cxn ang="0">
                <a:pos x="312" y="168"/>
              </a:cxn>
              <a:cxn ang="0">
                <a:pos x="264" y="24"/>
              </a:cxn>
              <a:cxn ang="0">
                <a:pos x="168" y="24"/>
              </a:cxn>
            </a:cxnLst>
            <a:rect l="0" t="0" r="r" b="b"/>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9C763C">
                  <a:gamma/>
                  <a:shade val="37255"/>
                  <a:invGamma/>
                </a:srgbClr>
              </a:gs>
            </a:gsLst>
            <a:path path="rect">
              <a:fillToRect l="100000" b="100000"/>
            </a:path>
          </a:gradFill>
          <a:ln w="22225" cap="flat" cmpd="sng">
            <a:solidFill>
              <a:srgbClr val="D8C6BC"/>
            </a:solidFill>
            <a:prstDash val="sysDot"/>
            <a:round/>
            <a:headEnd/>
            <a:tailEnd/>
          </a:ln>
          <a:effectLst>
            <a:outerShdw blurRad="63500" dist="203199" dir="6179810" algn="ctr" rotWithShape="0">
              <a:srgbClr val="786842">
                <a:alpha val="85001"/>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19765" name="Freeform 311"/>
          <p:cNvSpPr>
            <a:spLocks/>
          </p:cNvSpPr>
          <p:nvPr/>
        </p:nvSpPr>
        <p:spPr bwMode="auto">
          <a:xfrm>
            <a:off x="4199468" y="4052889"/>
            <a:ext cx="65617"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66" name="Freeform 312"/>
          <p:cNvSpPr>
            <a:spLocks/>
          </p:cNvSpPr>
          <p:nvPr/>
        </p:nvSpPr>
        <p:spPr bwMode="auto">
          <a:xfrm>
            <a:off x="4087284" y="4057650"/>
            <a:ext cx="65616"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67" name="Freeform 313"/>
          <p:cNvSpPr>
            <a:spLocks/>
          </p:cNvSpPr>
          <p:nvPr/>
        </p:nvSpPr>
        <p:spPr bwMode="auto">
          <a:xfrm>
            <a:off x="4133851" y="405288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68" name="Freeform 314"/>
          <p:cNvSpPr>
            <a:spLocks/>
          </p:cNvSpPr>
          <p:nvPr/>
        </p:nvSpPr>
        <p:spPr bwMode="auto">
          <a:xfrm>
            <a:off x="4036484" y="407193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69" name="Freeform 315"/>
          <p:cNvSpPr>
            <a:spLocks/>
          </p:cNvSpPr>
          <p:nvPr/>
        </p:nvSpPr>
        <p:spPr bwMode="auto">
          <a:xfrm>
            <a:off x="4064001" y="402907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0" name="Freeform 316"/>
          <p:cNvSpPr>
            <a:spLocks/>
          </p:cNvSpPr>
          <p:nvPr/>
        </p:nvSpPr>
        <p:spPr bwMode="auto">
          <a:xfrm>
            <a:off x="4004734" y="4075114"/>
            <a:ext cx="65617"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5582D"/>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1" name="Freeform 317"/>
          <p:cNvSpPr>
            <a:spLocks/>
          </p:cNvSpPr>
          <p:nvPr/>
        </p:nvSpPr>
        <p:spPr bwMode="auto">
          <a:xfrm>
            <a:off x="4064001" y="408622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2" name="Freeform 318"/>
          <p:cNvSpPr>
            <a:spLocks/>
          </p:cNvSpPr>
          <p:nvPr/>
        </p:nvSpPr>
        <p:spPr bwMode="auto">
          <a:xfrm>
            <a:off x="4142317" y="4081464"/>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3" name="Freeform 319"/>
          <p:cNvSpPr>
            <a:spLocks/>
          </p:cNvSpPr>
          <p:nvPr/>
        </p:nvSpPr>
        <p:spPr bwMode="auto">
          <a:xfrm>
            <a:off x="4233334" y="404177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4" name="Freeform 320"/>
          <p:cNvSpPr>
            <a:spLocks/>
          </p:cNvSpPr>
          <p:nvPr/>
        </p:nvSpPr>
        <p:spPr bwMode="auto">
          <a:xfrm>
            <a:off x="4087284" y="409098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5" name="Freeform 321"/>
          <p:cNvSpPr>
            <a:spLocks/>
          </p:cNvSpPr>
          <p:nvPr/>
        </p:nvSpPr>
        <p:spPr bwMode="auto">
          <a:xfrm>
            <a:off x="4195234" y="409257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6" name="Freeform 322"/>
          <p:cNvSpPr>
            <a:spLocks/>
          </p:cNvSpPr>
          <p:nvPr/>
        </p:nvSpPr>
        <p:spPr bwMode="auto">
          <a:xfrm>
            <a:off x="4006851" y="4029075"/>
            <a:ext cx="65616"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7" name="Freeform 323"/>
          <p:cNvSpPr>
            <a:spLocks/>
          </p:cNvSpPr>
          <p:nvPr/>
        </p:nvSpPr>
        <p:spPr bwMode="auto">
          <a:xfrm>
            <a:off x="3953934" y="4051300"/>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8" name="Freeform 324"/>
          <p:cNvSpPr>
            <a:spLocks/>
          </p:cNvSpPr>
          <p:nvPr/>
        </p:nvSpPr>
        <p:spPr bwMode="auto">
          <a:xfrm>
            <a:off x="4243917" y="408463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79" name="Freeform 325"/>
          <p:cNvSpPr>
            <a:spLocks/>
          </p:cNvSpPr>
          <p:nvPr/>
        </p:nvSpPr>
        <p:spPr bwMode="auto">
          <a:xfrm>
            <a:off x="3905251" y="4037013"/>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0" name="Freeform 326"/>
          <p:cNvSpPr>
            <a:spLocks noChangeAspect="1"/>
          </p:cNvSpPr>
          <p:nvPr/>
        </p:nvSpPr>
        <p:spPr bwMode="auto">
          <a:xfrm>
            <a:off x="4089400" y="41529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1" name="Freeform 327"/>
          <p:cNvSpPr>
            <a:spLocks noChangeAspect="1"/>
          </p:cNvSpPr>
          <p:nvPr/>
        </p:nvSpPr>
        <p:spPr bwMode="auto">
          <a:xfrm>
            <a:off x="4182533" y="4119564"/>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2" name="Freeform 328"/>
          <p:cNvSpPr>
            <a:spLocks noChangeAspect="1"/>
          </p:cNvSpPr>
          <p:nvPr/>
        </p:nvSpPr>
        <p:spPr bwMode="auto">
          <a:xfrm>
            <a:off x="4023784" y="4122739"/>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3" name="Freeform 329"/>
          <p:cNvSpPr>
            <a:spLocks noChangeAspect="1"/>
          </p:cNvSpPr>
          <p:nvPr/>
        </p:nvSpPr>
        <p:spPr bwMode="auto">
          <a:xfrm>
            <a:off x="4148667" y="4137026"/>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4" name="Freeform 330"/>
          <p:cNvSpPr>
            <a:spLocks noChangeAspect="1"/>
          </p:cNvSpPr>
          <p:nvPr/>
        </p:nvSpPr>
        <p:spPr bwMode="auto">
          <a:xfrm>
            <a:off x="4125385" y="411956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5" name="Freeform 331"/>
          <p:cNvSpPr>
            <a:spLocks noChangeAspect="1"/>
          </p:cNvSpPr>
          <p:nvPr/>
        </p:nvSpPr>
        <p:spPr bwMode="auto">
          <a:xfrm>
            <a:off x="3972985" y="4097338"/>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6" name="Freeform 332"/>
          <p:cNvSpPr>
            <a:spLocks noChangeAspect="1"/>
          </p:cNvSpPr>
          <p:nvPr/>
        </p:nvSpPr>
        <p:spPr bwMode="auto">
          <a:xfrm>
            <a:off x="4121152" y="4160839"/>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7" name="Freeform 333"/>
          <p:cNvSpPr>
            <a:spLocks noChangeAspect="1"/>
          </p:cNvSpPr>
          <p:nvPr/>
        </p:nvSpPr>
        <p:spPr bwMode="auto">
          <a:xfrm>
            <a:off x="3996267" y="413385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8" name="Freeform 334"/>
          <p:cNvSpPr>
            <a:spLocks noChangeAspect="1"/>
          </p:cNvSpPr>
          <p:nvPr/>
        </p:nvSpPr>
        <p:spPr bwMode="auto">
          <a:xfrm>
            <a:off x="4053418" y="4130675"/>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89" name="Freeform 335"/>
          <p:cNvSpPr>
            <a:spLocks noChangeAspect="1"/>
          </p:cNvSpPr>
          <p:nvPr/>
        </p:nvSpPr>
        <p:spPr bwMode="auto">
          <a:xfrm>
            <a:off x="4176185" y="415131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0" name="Freeform 336"/>
          <p:cNvSpPr>
            <a:spLocks noChangeAspect="1"/>
          </p:cNvSpPr>
          <p:nvPr/>
        </p:nvSpPr>
        <p:spPr bwMode="auto">
          <a:xfrm>
            <a:off x="4216400" y="41275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1" name="Freeform 337"/>
          <p:cNvSpPr>
            <a:spLocks noChangeAspect="1"/>
          </p:cNvSpPr>
          <p:nvPr/>
        </p:nvSpPr>
        <p:spPr bwMode="auto">
          <a:xfrm>
            <a:off x="3972985" y="4090989"/>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2" name="Freeform 338"/>
          <p:cNvSpPr>
            <a:spLocks noChangeAspect="1"/>
          </p:cNvSpPr>
          <p:nvPr/>
        </p:nvSpPr>
        <p:spPr bwMode="auto">
          <a:xfrm>
            <a:off x="3917952" y="4090989"/>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3" name="Freeform 339"/>
          <p:cNvSpPr>
            <a:spLocks noChangeAspect="1"/>
          </p:cNvSpPr>
          <p:nvPr/>
        </p:nvSpPr>
        <p:spPr bwMode="auto">
          <a:xfrm>
            <a:off x="3928533" y="4062414"/>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4" name="Freeform 340"/>
          <p:cNvSpPr>
            <a:spLocks noChangeAspect="1"/>
          </p:cNvSpPr>
          <p:nvPr/>
        </p:nvSpPr>
        <p:spPr bwMode="auto">
          <a:xfrm>
            <a:off x="3871385" y="406241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5" name="Freeform 341"/>
          <p:cNvSpPr>
            <a:spLocks noChangeAspect="1"/>
          </p:cNvSpPr>
          <p:nvPr/>
        </p:nvSpPr>
        <p:spPr bwMode="auto">
          <a:xfrm>
            <a:off x="3877733" y="4022725"/>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6" name="Freeform 342"/>
          <p:cNvSpPr>
            <a:spLocks noChangeAspect="1"/>
          </p:cNvSpPr>
          <p:nvPr/>
        </p:nvSpPr>
        <p:spPr bwMode="auto">
          <a:xfrm>
            <a:off x="3894667" y="4078289"/>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7" name="Freeform 343"/>
          <p:cNvSpPr>
            <a:spLocks noChangeAspect="1"/>
          </p:cNvSpPr>
          <p:nvPr/>
        </p:nvSpPr>
        <p:spPr bwMode="auto">
          <a:xfrm>
            <a:off x="3945467" y="41148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8" name="Freeform 344"/>
          <p:cNvSpPr>
            <a:spLocks noChangeAspect="1"/>
          </p:cNvSpPr>
          <p:nvPr/>
        </p:nvSpPr>
        <p:spPr bwMode="auto">
          <a:xfrm>
            <a:off x="4290485" y="4029076"/>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799" name="Freeform 345"/>
          <p:cNvSpPr>
            <a:spLocks noChangeAspect="1"/>
          </p:cNvSpPr>
          <p:nvPr/>
        </p:nvSpPr>
        <p:spPr bwMode="auto">
          <a:xfrm>
            <a:off x="4284133" y="4065589"/>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0" name="Freeform 346"/>
          <p:cNvSpPr>
            <a:spLocks noChangeAspect="1"/>
          </p:cNvSpPr>
          <p:nvPr/>
        </p:nvSpPr>
        <p:spPr bwMode="auto">
          <a:xfrm>
            <a:off x="4301067" y="417195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1" name="Freeform 347"/>
          <p:cNvSpPr>
            <a:spLocks noChangeAspect="1"/>
          </p:cNvSpPr>
          <p:nvPr/>
        </p:nvSpPr>
        <p:spPr bwMode="auto">
          <a:xfrm>
            <a:off x="4334934" y="4105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2" name="Freeform 348"/>
          <p:cNvSpPr>
            <a:spLocks noChangeAspect="1"/>
          </p:cNvSpPr>
          <p:nvPr/>
        </p:nvSpPr>
        <p:spPr bwMode="auto">
          <a:xfrm>
            <a:off x="4368800" y="41481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3" name="Freeform 349"/>
          <p:cNvSpPr>
            <a:spLocks noChangeAspect="1"/>
          </p:cNvSpPr>
          <p:nvPr/>
        </p:nvSpPr>
        <p:spPr bwMode="auto">
          <a:xfrm>
            <a:off x="3799418" y="40767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4" name="Freeform 350"/>
          <p:cNvSpPr>
            <a:spLocks noChangeAspect="1"/>
          </p:cNvSpPr>
          <p:nvPr/>
        </p:nvSpPr>
        <p:spPr bwMode="auto">
          <a:xfrm>
            <a:off x="3854451" y="41354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5" name="Freeform 351"/>
          <p:cNvSpPr>
            <a:spLocks noChangeAspect="1"/>
          </p:cNvSpPr>
          <p:nvPr/>
        </p:nvSpPr>
        <p:spPr bwMode="auto">
          <a:xfrm>
            <a:off x="3911600" y="41941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6" name="Freeform 352"/>
          <p:cNvSpPr>
            <a:spLocks noChangeAspect="1"/>
          </p:cNvSpPr>
          <p:nvPr/>
        </p:nvSpPr>
        <p:spPr bwMode="auto">
          <a:xfrm>
            <a:off x="3972985" y="423862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7" name="Freeform 353"/>
          <p:cNvSpPr>
            <a:spLocks noChangeAspect="1"/>
          </p:cNvSpPr>
          <p:nvPr/>
        </p:nvSpPr>
        <p:spPr bwMode="auto">
          <a:xfrm>
            <a:off x="4064000" y="42576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8" name="Freeform 354"/>
          <p:cNvSpPr>
            <a:spLocks noChangeAspect="1"/>
          </p:cNvSpPr>
          <p:nvPr/>
        </p:nvSpPr>
        <p:spPr bwMode="auto">
          <a:xfrm>
            <a:off x="4155018" y="42576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09" name="Freeform 355"/>
          <p:cNvSpPr>
            <a:spLocks noChangeAspect="1"/>
          </p:cNvSpPr>
          <p:nvPr/>
        </p:nvSpPr>
        <p:spPr bwMode="auto">
          <a:xfrm>
            <a:off x="4243918" y="42497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0" name="Freeform 356"/>
          <p:cNvSpPr>
            <a:spLocks noChangeAspect="1"/>
          </p:cNvSpPr>
          <p:nvPr/>
        </p:nvSpPr>
        <p:spPr bwMode="auto">
          <a:xfrm>
            <a:off x="4334934" y="42259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1" name="Freeform 357"/>
          <p:cNvSpPr>
            <a:spLocks noChangeAspect="1"/>
          </p:cNvSpPr>
          <p:nvPr/>
        </p:nvSpPr>
        <p:spPr bwMode="auto">
          <a:xfrm>
            <a:off x="4425951" y="41052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2" name="Freeform 358"/>
          <p:cNvSpPr>
            <a:spLocks noChangeAspect="1"/>
          </p:cNvSpPr>
          <p:nvPr/>
        </p:nvSpPr>
        <p:spPr bwMode="auto">
          <a:xfrm>
            <a:off x="4396318"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3" name="Freeform 359"/>
          <p:cNvSpPr>
            <a:spLocks noChangeAspect="1"/>
          </p:cNvSpPr>
          <p:nvPr/>
        </p:nvSpPr>
        <p:spPr bwMode="auto">
          <a:xfrm>
            <a:off x="3793067" y="414020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4" name="Freeform 360"/>
          <p:cNvSpPr>
            <a:spLocks noChangeAspect="1"/>
          </p:cNvSpPr>
          <p:nvPr/>
        </p:nvSpPr>
        <p:spPr bwMode="auto">
          <a:xfrm>
            <a:off x="3843867" y="419258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5" name="Freeform 361"/>
          <p:cNvSpPr>
            <a:spLocks noChangeAspect="1"/>
          </p:cNvSpPr>
          <p:nvPr/>
        </p:nvSpPr>
        <p:spPr bwMode="auto">
          <a:xfrm>
            <a:off x="3894667" y="42449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6" name="Freeform 362"/>
          <p:cNvSpPr>
            <a:spLocks noChangeAspect="1"/>
          </p:cNvSpPr>
          <p:nvPr/>
        </p:nvSpPr>
        <p:spPr bwMode="auto">
          <a:xfrm>
            <a:off x="4064000" y="42116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7" name="Freeform 363"/>
          <p:cNvSpPr>
            <a:spLocks noChangeAspect="1"/>
          </p:cNvSpPr>
          <p:nvPr/>
        </p:nvSpPr>
        <p:spPr bwMode="auto">
          <a:xfrm>
            <a:off x="4155018" y="42116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8" name="Freeform 364"/>
          <p:cNvSpPr>
            <a:spLocks noChangeAspect="1"/>
          </p:cNvSpPr>
          <p:nvPr/>
        </p:nvSpPr>
        <p:spPr bwMode="auto">
          <a:xfrm>
            <a:off x="4243918"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19" name="Freeform 365"/>
          <p:cNvSpPr>
            <a:spLocks noChangeAspect="1"/>
          </p:cNvSpPr>
          <p:nvPr/>
        </p:nvSpPr>
        <p:spPr bwMode="auto">
          <a:xfrm>
            <a:off x="3972985" y="41814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0" name="Freeform 366"/>
          <p:cNvSpPr>
            <a:spLocks noChangeAspect="1"/>
          </p:cNvSpPr>
          <p:nvPr/>
        </p:nvSpPr>
        <p:spPr bwMode="auto">
          <a:xfrm>
            <a:off x="4307418" y="4135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1" name="Freeform 367"/>
          <p:cNvSpPr>
            <a:spLocks noChangeAspect="1"/>
          </p:cNvSpPr>
          <p:nvPr/>
        </p:nvSpPr>
        <p:spPr bwMode="auto">
          <a:xfrm>
            <a:off x="4006852"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2" name="Freeform 368"/>
          <p:cNvSpPr>
            <a:spLocks noChangeAspect="1"/>
          </p:cNvSpPr>
          <p:nvPr/>
        </p:nvSpPr>
        <p:spPr bwMode="auto">
          <a:xfrm>
            <a:off x="4125385" y="424338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3" name="Freeform 369"/>
          <p:cNvSpPr>
            <a:spLocks noChangeAspect="1"/>
          </p:cNvSpPr>
          <p:nvPr/>
        </p:nvSpPr>
        <p:spPr bwMode="auto">
          <a:xfrm>
            <a:off x="4155018" y="4135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4" name="Freeform 370"/>
          <p:cNvSpPr>
            <a:spLocks noChangeAspect="1"/>
          </p:cNvSpPr>
          <p:nvPr/>
        </p:nvSpPr>
        <p:spPr bwMode="auto">
          <a:xfrm>
            <a:off x="4064000" y="417195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5" name="Freeform 371"/>
          <p:cNvSpPr>
            <a:spLocks noChangeAspect="1"/>
          </p:cNvSpPr>
          <p:nvPr/>
        </p:nvSpPr>
        <p:spPr bwMode="auto">
          <a:xfrm>
            <a:off x="3972985" y="41354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6" name="Freeform 372"/>
          <p:cNvSpPr>
            <a:spLocks noChangeAspect="1"/>
          </p:cNvSpPr>
          <p:nvPr/>
        </p:nvSpPr>
        <p:spPr bwMode="auto">
          <a:xfrm>
            <a:off x="4036485" y="4135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7" name="Freeform 373"/>
          <p:cNvSpPr>
            <a:spLocks noChangeAspect="1"/>
          </p:cNvSpPr>
          <p:nvPr/>
        </p:nvSpPr>
        <p:spPr bwMode="auto">
          <a:xfrm>
            <a:off x="4023785" y="41402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8" name="Freeform 374"/>
          <p:cNvSpPr>
            <a:spLocks noChangeAspect="1"/>
          </p:cNvSpPr>
          <p:nvPr/>
        </p:nvSpPr>
        <p:spPr bwMode="auto">
          <a:xfrm>
            <a:off x="4040718" y="415448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29" name="Freeform 375"/>
          <p:cNvSpPr>
            <a:spLocks noChangeAspect="1"/>
          </p:cNvSpPr>
          <p:nvPr/>
        </p:nvSpPr>
        <p:spPr bwMode="auto">
          <a:xfrm>
            <a:off x="4216400" y="41687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0" name="Freeform 376"/>
          <p:cNvSpPr>
            <a:spLocks noChangeAspect="1"/>
          </p:cNvSpPr>
          <p:nvPr/>
        </p:nvSpPr>
        <p:spPr bwMode="auto">
          <a:xfrm>
            <a:off x="4182534" y="41830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1" name="Freeform 377"/>
          <p:cNvSpPr>
            <a:spLocks noChangeAspect="1"/>
          </p:cNvSpPr>
          <p:nvPr/>
        </p:nvSpPr>
        <p:spPr bwMode="auto">
          <a:xfrm>
            <a:off x="3989918" y="4157664"/>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2" name="Freeform 378"/>
          <p:cNvSpPr>
            <a:spLocks noChangeAspect="1"/>
          </p:cNvSpPr>
          <p:nvPr/>
        </p:nvSpPr>
        <p:spPr bwMode="auto">
          <a:xfrm>
            <a:off x="4064000" y="415131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3" name="Freeform 379"/>
          <p:cNvSpPr>
            <a:spLocks noChangeAspect="1"/>
          </p:cNvSpPr>
          <p:nvPr/>
        </p:nvSpPr>
        <p:spPr bwMode="auto">
          <a:xfrm>
            <a:off x="4205818" y="42735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4" name="Freeform 380"/>
          <p:cNvSpPr>
            <a:spLocks noChangeAspect="1"/>
          </p:cNvSpPr>
          <p:nvPr/>
        </p:nvSpPr>
        <p:spPr bwMode="auto">
          <a:xfrm>
            <a:off x="4080934" y="43021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5" name="Freeform 381"/>
          <p:cNvSpPr>
            <a:spLocks noChangeAspect="1"/>
          </p:cNvSpPr>
          <p:nvPr/>
        </p:nvSpPr>
        <p:spPr bwMode="auto">
          <a:xfrm>
            <a:off x="4006851" y="43021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6" name="Freeform 382"/>
          <p:cNvSpPr>
            <a:spLocks noChangeAspect="1"/>
          </p:cNvSpPr>
          <p:nvPr/>
        </p:nvSpPr>
        <p:spPr bwMode="auto">
          <a:xfrm>
            <a:off x="4138084" y="43021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7" name="Freeform 383"/>
          <p:cNvSpPr>
            <a:spLocks noChangeAspect="1"/>
          </p:cNvSpPr>
          <p:nvPr/>
        </p:nvSpPr>
        <p:spPr bwMode="auto">
          <a:xfrm>
            <a:off x="4318000" y="43021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8" name="Freeform 384"/>
          <p:cNvSpPr>
            <a:spLocks noChangeAspect="1"/>
          </p:cNvSpPr>
          <p:nvPr/>
        </p:nvSpPr>
        <p:spPr bwMode="auto">
          <a:xfrm>
            <a:off x="4379384" y="429260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39" name="Freeform 385"/>
          <p:cNvSpPr>
            <a:spLocks noChangeAspect="1"/>
          </p:cNvSpPr>
          <p:nvPr/>
        </p:nvSpPr>
        <p:spPr bwMode="auto">
          <a:xfrm>
            <a:off x="4193118" y="43338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0" name="Freeform 386"/>
          <p:cNvSpPr>
            <a:spLocks noChangeAspect="1"/>
          </p:cNvSpPr>
          <p:nvPr/>
        </p:nvSpPr>
        <p:spPr bwMode="auto">
          <a:xfrm>
            <a:off x="3793067" y="404495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1" name="Freeform 387"/>
          <p:cNvSpPr>
            <a:spLocks noChangeAspect="1"/>
          </p:cNvSpPr>
          <p:nvPr/>
        </p:nvSpPr>
        <p:spPr bwMode="auto">
          <a:xfrm>
            <a:off x="3833284" y="40306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2" name="Freeform 388"/>
          <p:cNvSpPr>
            <a:spLocks noChangeAspect="1"/>
          </p:cNvSpPr>
          <p:nvPr/>
        </p:nvSpPr>
        <p:spPr bwMode="auto">
          <a:xfrm>
            <a:off x="3917951" y="41544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3" name="Freeform 389"/>
          <p:cNvSpPr>
            <a:spLocks noChangeAspect="1"/>
          </p:cNvSpPr>
          <p:nvPr/>
        </p:nvSpPr>
        <p:spPr bwMode="auto">
          <a:xfrm>
            <a:off x="3956051" y="43068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4" name="Freeform 390"/>
          <p:cNvSpPr>
            <a:spLocks noChangeAspect="1"/>
          </p:cNvSpPr>
          <p:nvPr/>
        </p:nvSpPr>
        <p:spPr bwMode="auto">
          <a:xfrm>
            <a:off x="4047067" y="43338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5" name="Freeform 391"/>
          <p:cNvSpPr>
            <a:spLocks noChangeAspect="1"/>
          </p:cNvSpPr>
          <p:nvPr/>
        </p:nvSpPr>
        <p:spPr bwMode="auto">
          <a:xfrm>
            <a:off x="4260851" y="43338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6" name="Freeform 392"/>
          <p:cNvSpPr>
            <a:spLocks noChangeAspect="1"/>
          </p:cNvSpPr>
          <p:nvPr/>
        </p:nvSpPr>
        <p:spPr bwMode="auto">
          <a:xfrm>
            <a:off x="4155018" y="433863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7" name="Freeform 393"/>
          <p:cNvSpPr>
            <a:spLocks noChangeAspect="1"/>
          </p:cNvSpPr>
          <p:nvPr/>
        </p:nvSpPr>
        <p:spPr bwMode="auto">
          <a:xfrm>
            <a:off x="4243918" y="410051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8" name="Freeform 394"/>
          <p:cNvSpPr>
            <a:spLocks noChangeAspect="1"/>
          </p:cNvSpPr>
          <p:nvPr/>
        </p:nvSpPr>
        <p:spPr bwMode="auto">
          <a:xfrm>
            <a:off x="4210051" y="4092575"/>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49" name="Freeform 395"/>
          <p:cNvSpPr>
            <a:spLocks noChangeAspect="1"/>
          </p:cNvSpPr>
          <p:nvPr/>
        </p:nvSpPr>
        <p:spPr bwMode="auto">
          <a:xfrm>
            <a:off x="3962400" y="4084639"/>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0" name="Freeform 396"/>
          <p:cNvSpPr>
            <a:spLocks noChangeAspect="1"/>
          </p:cNvSpPr>
          <p:nvPr/>
        </p:nvSpPr>
        <p:spPr bwMode="auto">
          <a:xfrm>
            <a:off x="3928533" y="40386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1" name="Freeform 397"/>
          <p:cNvSpPr>
            <a:spLocks noChangeAspect="1"/>
          </p:cNvSpPr>
          <p:nvPr/>
        </p:nvSpPr>
        <p:spPr bwMode="auto">
          <a:xfrm>
            <a:off x="4036485" y="4046538"/>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2" name="Freeform 398"/>
          <p:cNvSpPr>
            <a:spLocks noChangeAspect="1"/>
          </p:cNvSpPr>
          <p:nvPr/>
        </p:nvSpPr>
        <p:spPr bwMode="auto">
          <a:xfrm>
            <a:off x="4087285" y="4054476"/>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3" name="Freeform 399"/>
          <p:cNvSpPr>
            <a:spLocks noChangeAspect="1"/>
          </p:cNvSpPr>
          <p:nvPr/>
        </p:nvSpPr>
        <p:spPr bwMode="auto">
          <a:xfrm>
            <a:off x="4138085" y="4062414"/>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4" name="Freeform 400"/>
          <p:cNvSpPr>
            <a:spLocks noChangeAspect="1"/>
          </p:cNvSpPr>
          <p:nvPr/>
        </p:nvSpPr>
        <p:spPr bwMode="auto">
          <a:xfrm>
            <a:off x="4188885" y="4048126"/>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5" name="Freeform 401"/>
          <p:cNvSpPr>
            <a:spLocks noChangeAspect="1"/>
          </p:cNvSpPr>
          <p:nvPr/>
        </p:nvSpPr>
        <p:spPr bwMode="auto">
          <a:xfrm>
            <a:off x="4188885" y="4108451"/>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6" name="Freeform 402"/>
          <p:cNvSpPr>
            <a:spLocks noChangeAspect="1"/>
          </p:cNvSpPr>
          <p:nvPr/>
        </p:nvSpPr>
        <p:spPr bwMode="auto">
          <a:xfrm>
            <a:off x="3884085" y="4090989"/>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7" name="Freeform 403"/>
          <p:cNvSpPr>
            <a:spLocks noChangeAspect="1"/>
          </p:cNvSpPr>
          <p:nvPr/>
        </p:nvSpPr>
        <p:spPr bwMode="auto">
          <a:xfrm>
            <a:off x="4385734" y="40592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8" name="Freeform 404"/>
          <p:cNvSpPr>
            <a:spLocks noChangeAspect="1"/>
          </p:cNvSpPr>
          <p:nvPr/>
        </p:nvSpPr>
        <p:spPr bwMode="auto">
          <a:xfrm>
            <a:off x="4487334" y="41354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59" name="Freeform 405"/>
          <p:cNvSpPr>
            <a:spLocks noChangeAspect="1"/>
          </p:cNvSpPr>
          <p:nvPr/>
        </p:nvSpPr>
        <p:spPr bwMode="auto">
          <a:xfrm>
            <a:off x="3972985" y="40592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0" name="Freeform 406"/>
          <p:cNvSpPr>
            <a:spLocks noChangeAspect="1"/>
          </p:cNvSpPr>
          <p:nvPr/>
        </p:nvSpPr>
        <p:spPr bwMode="auto">
          <a:xfrm>
            <a:off x="4074585" y="40592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1" name="Freeform 407"/>
          <p:cNvSpPr>
            <a:spLocks noChangeAspect="1"/>
          </p:cNvSpPr>
          <p:nvPr/>
        </p:nvSpPr>
        <p:spPr bwMode="auto">
          <a:xfrm>
            <a:off x="3972985" y="41052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2" name="Freeform 408"/>
          <p:cNvSpPr>
            <a:spLocks noChangeAspect="1"/>
          </p:cNvSpPr>
          <p:nvPr/>
        </p:nvSpPr>
        <p:spPr bwMode="auto">
          <a:xfrm>
            <a:off x="4074585" y="41052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3" name="Freeform 409"/>
          <p:cNvSpPr>
            <a:spLocks noChangeAspect="1"/>
          </p:cNvSpPr>
          <p:nvPr/>
        </p:nvSpPr>
        <p:spPr bwMode="auto">
          <a:xfrm>
            <a:off x="4023785" y="4151314"/>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4" name="Freeform 410"/>
          <p:cNvSpPr>
            <a:spLocks noChangeAspect="1"/>
          </p:cNvSpPr>
          <p:nvPr/>
        </p:nvSpPr>
        <p:spPr bwMode="auto">
          <a:xfrm>
            <a:off x="4125385" y="4151314"/>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5" name="Freeform 411"/>
          <p:cNvSpPr>
            <a:spLocks noChangeAspect="1"/>
          </p:cNvSpPr>
          <p:nvPr/>
        </p:nvSpPr>
        <p:spPr bwMode="auto">
          <a:xfrm>
            <a:off x="4064000" y="42116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6" name="Freeform 412"/>
          <p:cNvSpPr>
            <a:spLocks noChangeAspect="1"/>
          </p:cNvSpPr>
          <p:nvPr/>
        </p:nvSpPr>
        <p:spPr bwMode="auto">
          <a:xfrm>
            <a:off x="4165600" y="42116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7" name="Freeform 413"/>
          <p:cNvSpPr>
            <a:spLocks noChangeAspect="1"/>
          </p:cNvSpPr>
          <p:nvPr/>
        </p:nvSpPr>
        <p:spPr bwMode="auto">
          <a:xfrm>
            <a:off x="3884085" y="41814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8" name="Freeform 414"/>
          <p:cNvSpPr>
            <a:spLocks noChangeAspect="1"/>
          </p:cNvSpPr>
          <p:nvPr/>
        </p:nvSpPr>
        <p:spPr bwMode="auto">
          <a:xfrm>
            <a:off x="3985685" y="41814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69" name="Freeform 415"/>
          <p:cNvSpPr>
            <a:spLocks noChangeAspect="1"/>
          </p:cNvSpPr>
          <p:nvPr/>
        </p:nvSpPr>
        <p:spPr bwMode="auto">
          <a:xfrm>
            <a:off x="4110567" y="3970338"/>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870" name="Freeform 416"/>
          <p:cNvSpPr>
            <a:spLocks noChangeAspect="1"/>
          </p:cNvSpPr>
          <p:nvPr/>
        </p:nvSpPr>
        <p:spPr bwMode="auto">
          <a:xfrm>
            <a:off x="4284134" y="40862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1" name="Freeform 417"/>
          <p:cNvSpPr>
            <a:spLocks noChangeAspect="1"/>
          </p:cNvSpPr>
          <p:nvPr/>
        </p:nvSpPr>
        <p:spPr bwMode="auto">
          <a:xfrm>
            <a:off x="4271434" y="40306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2" name="Freeform 418"/>
          <p:cNvSpPr>
            <a:spLocks noChangeAspect="1"/>
          </p:cNvSpPr>
          <p:nvPr/>
        </p:nvSpPr>
        <p:spPr bwMode="auto">
          <a:xfrm>
            <a:off x="4292600" y="40179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3" name="Freeform 419"/>
          <p:cNvSpPr>
            <a:spLocks noChangeAspect="1"/>
          </p:cNvSpPr>
          <p:nvPr/>
        </p:nvSpPr>
        <p:spPr bwMode="auto">
          <a:xfrm>
            <a:off x="4275667" y="401478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4" name="Freeform 420"/>
          <p:cNvSpPr>
            <a:spLocks noChangeAspect="1"/>
          </p:cNvSpPr>
          <p:nvPr/>
        </p:nvSpPr>
        <p:spPr bwMode="auto">
          <a:xfrm>
            <a:off x="4326467" y="40211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5" name="Freeform 421"/>
          <p:cNvSpPr>
            <a:spLocks noChangeAspect="1"/>
          </p:cNvSpPr>
          <p:nvPr/>
        </p:nvSpPr>
        <p:spPr bwMode="auto">
          <a:xfrm>
            <a:off x="4334934" y="40592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6" name="Freeform 422"/>
          <p:cNvSpPr>
            <a:spLocks noChangeAspect="1"/>
          </p:cNvSpPr>
          <p:nvPr/>
        </p:nvSpPr>
        <p:spPr bwMode="auto">
          <a:xfrm>
            <a:off x="4292601" y="40290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7" name="Freeform 423"/>
          <p:cNvSpPr>
            <a:spLocks noChangeAspect="1"/>
          </p:cNvSpPr>
          <p:nvPr/>
        </p:nvSpPr>
        <p:spPr bwMode="auto">
          <a:xfrm>
            <a:off x="3911600" y="40306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8" name="Freeform 424"/>
          <p:cNvSpPr>
            <a:spLocks noChangeAspect="1"/>
          </p:cNvSpPr>
          <p:nvPr/>
        </p:nvSpPr>
        <p:spPr bwMode="auto">
          <a:xfrm>
            <a:off x="3903134" y="40513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79" name="Freeform 425"/>
          <p:cNvSpPr>
            <a:spLocks noChangeAspect="1"/>
          </p:cNvSpPr>
          <p:nvPr/>
        </p:nvSpPr>
        <p:spPr bwMode="auto">
          <a:xfrm>
            <a:off x="4002618" y="40719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0" name="Freeform 426"/>
          <p:cNvSpPr>
            <a:spLocks noChangeAspect="1"/>
          </p:cNvSpPr>
          <p:nvPr/>
        </p:nvSpPr>
        <p:spPr bwMode="auto">
          <a:xfrm>
            <a:off x="3953934" y="40386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1" name="Freeform 427"/>
          <p:cNvSpPr>
            <a:spLocks noChangeAspect="1"/>
          </p:cNvSpPr>
          <p:nvPr/>
        </p:nvSpPr>
        <p:spPr bwMode="auto">
          <a:xfrm>
            <a:off x="4197351" y="415131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2" name="Freeform 428"/>
          <p:cNvSpPr>
            <a:spLocks noChangeAspect="1"/>
          </p:cNvSpPr>
          <p:nvPr/>
        </p:nvSpPr>
        <p:spPr bwMode="auto">
          <a:xfrm>
            <a:off x="3884085" y="40036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3" name="Freeform 429"/>
          <p:cNvSpPr>
            <a:spLocks noChangeAspect="1"/>
          </p:cNvSpPr>
          <p:nvPr/>
        </p:nvSpPr>
        <p:spPr bwMode="auto">
          <a:xfrm>
            <a:off x="3892551" y="398621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4" name="Freeform 430"/>
          <p:cNvSpPr>
            <a:spLocks noChangeAspect="1"/>
          </p:cNvSpPr>
          <p:nvPr/>
        </p:nvSpPr>
        <p:spPr bwMode="auto">
          <a:xfrm>
            <a:off x="3911600" y="39909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5" name="Freeform 431"/>
          <p:cNvSpPr>
            <a:spLocks noChangeAspect="1"/>
          </p:cNvSpPr>
          <p:nvPr/>
        </p:nvSpPr>
        <p:spPr bwMode="auto">
          <a:xfrm>
            <a:off x="3909485" y="4008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6" name="Freeform 432"/>
          <p:cNvSpPr>
            <a:spLocks noChangeAspect="1"/>
          </p:cNvSpPr>
          <p:nvPr/>
        </p:nvSpPr>
        <p:spPr bwMode="auto">
          <a:xfrm>
            <a:off x="3898900" y="40036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7" name="Freeform 433"/>
          <p:cNvSpPr>
            <a:spLocks noChangeAspect="1"/>
          </p:cNvSpPr>
          <p:nvPr/>
        </p:nvSpPr>
        <p:spPr bwMode="auto">
          <a:xfrm>
            <a:off x="3860800" y="3978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8" name="Freeform 434"/>
          <p:cNvSpPr>
            <a:spLocks noChangeAspect="1"/>
          </p:cNvSpPr>
          <p:nvPr/>
        </p:nvSpPr>
        <p:spPr bwMode="auto">
          <a:xfrm>
            <a:off x="3803652" y="398145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89" name="Freeform 435"/>
          <p:cNvSpPr>
            <a:spLocks noChangeAspect="1"/>
          </p:cNvSpPr>
          <p:nvPr/>
        </p:nvSpPr>
        <p:spPr bwMode="auto">
          <a:xfrm>
            <a:off x="3754968" y="40973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0" name="Freeform 436"/>
          <p:cNvSpPr>
            <a:spLocks noChangeAspect="1"/>
          </p:cNvSpPr>
          <p:nvPr/>
        </p:nvSpPr>
        <p:spPr bwMode="auto">
          <a:xfrm>
            <a:off x="3750734" y="398780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1" name="Freeform 437"/>
          <p:cNvSpPr>
            <a:spLocks noChangeAspect="1"/>
          </p:cNvSpPr>
          <p:nvPr/>
        </p:nvSpPr>
        <p:spPr bwMode="auto">
          <a:xfrm>
            <a:off x="3744385" y="4043363"/>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2" name="Freeform 438"/>
          <p:cNvSpPr>
            <a:spLocks noChangeAspect="1"/>
          </p:cNvSpPr>
          <p:nvPr/>
        </p:nvSpPr>
        <p:spPr bwMode="auto">
          <a:xfrm>
            <a:off x="4370918" y="401002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3" name="Freeform 439"/>
          <p:cNvSpPr>
            <a:spLocks noChangeAspect="1"/>
          </p:cNvSpPr>
          <p:nvPr/>
        </p:nvSpPr>
        <p:spPr bwMode="auto">
          <a:xfrm>
            <a:off x="4425951" y="402748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4" name="Freeform 440"/>
          <p:cNvSpPr>
            <a:spLocks noChangeAspect="1"/>
          </p:cNvSpPr>
          <p:nvPr/>
        </p:nvSpPr>
        <p:spPr bwMode="auto">
          <a:xfrm>
            <a:off x="4472518" y="40767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5" name="Freeform 441"/>
          <p:cNvSpPr>
            <a:spLocks noChangeAspect="1"/>
          </p:cNvSpPr>
          <p:nvPr/>
        </p:nvSpPr>
        <p:spPr bwMode="auto">
          <a:xfrm>
            <a:off x="4421718" y="415448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6" name="Freeform 442"/>
          <p:cNvSpPr>
            <a:spLocks noChangeAspect="1"/>
          </p:cNvSpPr>
          <p:nvPr/>
        </p:nvSpPr>
        <p:spPr bwMode="auto">
          <a:xfrm>
            <a:off x="4487334" y="42132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7" name="Freeform 443"/>
          <p:cNvSpPr>
            <a:spLocks noChangeAspect="1"/>
          </p:cNvSpPr>
          <p:nvPr/>
        </p:nvSpPr>
        <p:spPr bwMode="auto">
          <a:xfrm>
            <a:off x="4523318" y="41052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8" name="Freeform 444"/>
          <p:cNvSpPr>
            <a:spLocks noChangeAspect="1"/>
          </p:cNvSpPr>
          <p:nvPr/>
        </p:nvSpPr>
        <p:spPr bwMode="auto">
          <a:xfrm>
            <a:off x="4497918" y="402431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899" name="Freeform 445"/>
          <p:cNvSpPr>
            <a:spLocks noChangeAspect="1"/>
          </p:cNvSpPr>
          <p:nvPr/>
        </p:nvSpPr>
        <p:spPr bwMode="auto">
          <a:xfrm>
            <a:off x="4529667" y="40401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0" name="Freeform 446"/>
          <p:cNvSpPr>
            <a:spLocks noChangeAspect="1"/>
          </p:cNvSpPr>
          <p:nvPr/>
        </p:nvSpPr>
        <p:spPr bwMode="auto">
          <a:xfrm>
            <a:off x="3776134" y="39258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1" name="Freeform 447"/>
          <p:cNvSpPr>
            <a:spLocks noChangeAspect="1"/>
          </p:cNvSpPr>
          <p:nvPr/>
        </p:nvSpPr>
        <p:spPr bwMode="auto">
          <a:xfrm>
            <a:off x="3829051" y="39290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2" name="Freeform 448"/>
          <p:cNvSpPr>
            <a:spLocks noChangeAspect="1"/>
          </p:cNvSpPr>
          <p:nvPr/>
        </p:nvSpPr>
        <p:spPr bwMode="auto">
          <a:xfrm>
            <a:off x="3881967" y="3932238"/>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3" name="Freeform 449"/>
          <p:cNvSpPr>
            <a:spLocks noChangeAspect="1"/>
          </p:cNvSpPr>
          <p:nvPr/>
        </p:nvSpPr>
        <p:spPr bwMode="auto">
          <a:xfrm>
            <a:off x="3702051" y="39671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4" name="Freeform 450"/>
          <p:cNvSpPr>
            <a:spLocks noChangeAspect="1"/>
          </p:cNvSpPr>
          <p:nvPr/>
        </p:nvSpPr>
        <p:spPr bwMode="auto">
          <a:xfrm>
            <a:off x="3776134" y="395763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5" name="Freeform 451"/>
          <p:cNvSpPr>
            <a:spLocks noChangeAspect="1"/>
          </p:cNvSpPr>
          <p:nvPr/>
        </p:nvSpPr>
        <p:spPr bwMode="auto">
          <a:xfrm>
            <a:off x="3850218" y="394811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6" name="Freeform 452"/>
          <p:cNvSpPr>
            <a:spLocks noChangeAspect="1"/>
          </p:cNvSpPr>
          <p:nvPr/>
        </p:nvSpPr>
        <p:spPr bwMode="auto">
          <a:xfrm>
            <a:off x="3886200" y="3903663"/>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7" name="Freeform 453"/>
          <p:cNvSpPr>
            <a:spLocks noChangeAspect="1"/>
          </p:cNvSpPr>
          <p:nvPr/>
        </p:nvSpPr>
        <p:spPr bwMode="auto">
          <a:xfrm>
            <a:off x="3685117" y="40290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8" name="Freeform 454"/>
          <p:cNvSpPr>
            <a:spLocks noChangeAspect="1"/>
          </p:cNvSpPr>
          <p:nvPr/>
        </p:nvSpPr>
        <p:spPr bwMode="auto">
          <a:xfrm>
            <a:off x="3702051" y="408305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09" name="Freeform 455"/>
          <p:cNvSpPr>
            <a:spLocks noChangeAspect="1"/>
          </p:cNvSpPr>
          <p:nvPr/>
        </p:nvSpPr>
        <p:spPr bwMode="auto">
          <a:xfrm>
            <a:off x="3729567" y="41544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0" name="Freeform 456"/>
          <p:cNvSpPr>
            <a:spLocks noChangeAspect="1"/>
          </p:cNvSpPr>
          <p:nvPr/>
        </p:nvSpPr>
        <p:spPr bwMode="auto">
          <a:xfrm>
            <a:off x="3776134" y="42259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1" name="Freeform 457"/>
          <p:cNvSpPr>
            <a:spLocks noChangeAspect="1"/>
          </p:cNvSpPr>
          <p:nvPr/>
        </p:nvSpPr>
        <p:spPr bwMode="auto">
          <a:xfrm>
            <a:off x="3822700" y="42973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2" name="Freeform 458"/>
          <p:cNvSpPr>
            <a:spLocks noChangeAspect="1"/>
          </p:cNvSpPr>
          <p:nvPr/>
        </p:nvSpPr>
        <p:spPr bwMode="auto">
          <a:xfrm>
            <a:off x="3845984" y="424815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3" name="Freeform 459"/>
          <p:cNvSpPr>
            <a:spLocks noChangeAspect="1"/>
          </p:cNvSpPr>
          <p:nvPr/>
        </p:nvSpPr>
        <p:spPr bwMode="auto">
          <a:xfrm>
            <a:off x="3884084" y="42941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4" name="Freeform 460"/>
          <p:cNvSpPr>
            <a:spLocks noChangeAspect="1"/>
          </p:cNvSpPr>
          <p:nvPr/>
        </p:nvSpPr>
        <p:spPr bwMode="auto">
          <a:xfrm>
            <a:off x="4089400" y="436403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5" name="Freeform 461"/>
          <p:cNvSpPr>
            <a:spLocks noChangeAspect="1"/>
          </p:cNvSpPr>
          <p:nvPr/>
        </p:nvSpPr>
        <p:spPr bwMode="auto">
          <a:xfrm>
            <a:off x="3913718" y="40798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6" name="Freeform 462"/>
          <p:cNvSpPr>
            <a:spLocks noChangeAspect="1"/>
          </p:cNvSpPr>
          <p:nvPr/>
        </p:nvSpPr>
        <p:spPr bwMode="auto">
          <a:xfrm>
            <a:off x="3894667" y="40465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7" name="Freeform 463"/>
          <p:cNvSpPr>
            <a:spLocks noChangeAspect="1"/>
          </p:cNvSpPr>
          <p:nvPr/>
        </p:nvSpPr>
        <p:spPr bwMode="auto">
          <a:xfrm>
            <a:off x="3867151" y="40322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8" name="Freeform 464"/>
          <p:cNvSpPr>
            <a:spLocks noChangeAspect="1"/>
          </p:cNvSpPr>
          <p:nvPr/>
        </p:nvSpPr>
        <p:spPr bwMode="auto">
          <a:xfrm>
            <a:off x="4311652" y="40544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19" name="Freeform 465"/>
          <p:cNvSpPr>
            <a:spLocks noChangeAspect="1"/>
          </p:cNvSpPr>
          <p:nvPr/>
        </p:nvSpPr>
        <p:spPr bwMode="auto">
          <a:xfrm>
            <a:off x="4243918" y="40640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20" name="Freeform 466"/>
          <p:cNvSpPr>
            <a:spLocks noChangeAspect="1"/>
          </p:cNvSpPr>
          <p:nvPr/>
        </p:nvSpPr>
        <p:spPr bwMode="auto">
          <a:xfrm>
            <a:off x="4269318" y="40703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3443155" name="Oval 467"/>
          <p:cNvSpPr>
            <a:spLocks noChangeArrowheads="1"/>
          </p:cNvSpPr>
          <p:nvPr/>
        </p:nvSpPr>
        <p:spPr bwMode="auto">
          <a:xfrm>
            <a:off x="3894668" y="4057650"/>
            <a:ext cx="91017"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56" name="Oval 468"/>
          <p:cNvSpPr>
            <a:spLocks noChangeArrowheads="1"/>
          </p:cNvSpPr>
          <p:nvPr/>
        </p:nvSpPr>
        <p:spPr bwMode="auto">
          <a:xfrm>
            <a:off x="4334934" y="4067175"/>
            <a:ext cx="91017"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57" name="Oval 469"/>
          <p:cNvSpPr>
            <a:spLocks noChangeArrowheads="1"/>
          </p:cNvSpPr>
          <p:nvPr/>
        </p:nvSpPr>
        <p:spPr bwMode="auto">
          <a:xfrm>
            <a:off x="4362451" y="4152900"/>
            <a:ext cx="91016"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58" name="Oval 470"/>
          <p:cNvSpPr>
            <a:spLocks noChangeArrowheads="1"/>
          </p:cNvSpPr>
          <p:nvPr/>
        </p:nvSpPr>
        <p:spPr bwMode="auto">
          <a:xfrm>
            <a:off x="3884085" y="4000500"/>
            <a:ext cx="88900"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59" name="Oval 471"/>
          <p:cNvSpPr>
            <a:spLocks noChangeArrowheads="1"/>
          </p:cNvSpPr>
          <p:nvPr/>
        </p:nvSpPr>
        <p:spPr bwMode="auto">
          <a:xfrm>
            <a:off x="3860801" y="4029075"/>
            <a:ext cx="91017"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60" name="Oval 472"/>
          <p:cNvSpPr>
            <a:spLocks noChangeArrowheads="1"/>
          </p:cNvSpPr>
          <p:nvPr/>
        </p:nvSpPr>
        <p:spPr bwMode="auto">
          <a:xfrm>
            <a:off x="3884085" y="3943350"/>
            <a:ext cx="88900"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61" name="Oval 473"/>
          <p:cNvSpPr>
            <a:spLocks noChangeArrowheads="1"/>
          </p:cNvSpPr>
          <p:nvPr/>
        </p:nvSpPr>
        <p:spPr bwMode="auto">
          <a:xfrm>
            <a:off x="3867151" y="3981450"/>
            <a:ext cx="88900"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62" name="Oval 474"/>
          <p:cNvSpPr>
            <a:spLocks noChangeArrowheads="1"/>
          </p:cNvSpPr>
          <p:nvPr/>
        </p:nvSpPr>
        <p:spPr bwMode="auto">
          <a:xfrm>
            <a:off x="3928534" y="3986213"/>
            <a:ext cx="91017" cy="76200"/>
          </a:xfrm>
          <a:prstGeom prst="ellipse">
            <a:avLst/>
          </a:prstGeom>
          <a:solidFill>
            <a:srgbClr val="937038">
              <a:alpha val="39999"/>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63" name="Oval 475"/>
          <p:cNvSpPr>
            <a:spLocks noChangeArrowheads="1"/>
          </p:cNvSpPr>
          <p:nvPr/>
        </p:nvSpPr>
        <p:spPr bwMode="auto">
          <a:xfrm>
            <a:off x="3922184" y="4100513"/>
            <a:ext cx="91016"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64" name="Oval 476"/>
          <p:cNvSpPr>
            <a:spLocks noChangeArrowheads="1"/>
          </p:cNvSpPr>
          <p:nvPr/>
        </p:nvSpPr>
        <p:spPr bwMode="auto">
          <a:xfrm>
            <a:off x="3901018" y="3910013"/>
            <a:ext cx="88900" cy="76200"/>
          </a:xfrm>
          <a:prstGeom prst="ellipse">
            <a:avLst/>
          </a:prstGeom>
          <a:solidFill>
            <a:srgbClr val="937038">
              <a:alpha val="63136"/>
            </a:srgbClr>
          </a:solidFill>
          <a:ln w="12700">
            <a:noFill/>
            <a:round/>
            <a:headEnd/>
            <a:tailEnd/>
          </a:ln>
          <a:effectLst>
            <a:outerShdw dist="76200" dir="10800000" algn="ctr" rotWithShape="0">
              <a:srgbClr val="807751">
                <a:alpha val="74997"/>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19931" name="Freeform 477"/>
          <p:cNvSpPr>
            <a:spLocks noChangeAspect="1"/>
          </p:cNvSpPr>
          <p:nvPr/>
        </p:nvSpPr>
        <p:spPr bwMode="auto">
          <a:xfrm>
            <a:off x="3894667" y="402431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2" name="Freeform 478"/>
          <p:cNvSpPr>
            <a:spLocks noChangeAspect="1"/>
          </p:cNvSpPr>
          <p:nvPr/>
        </p:nvSpPr>
        <p:spPr bwMode="auto">
          <a:xfrm>
            <a:off x="3884085" y="40592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3" name="Freeform 479"/>
          <p:cNvSpPr>
            <a:spLocks noChangeAspect="1"/>
          </p:cNvSpPr>
          <p:nvPr/>
        </p:nvSpPr>
        <p:spPr bwMode="auto">
          <a:xfrm>
            <a:off x="3917951" y="40513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4" name="Freeform 480"/>
          <p:cNvSpPr>
            <a:spLocks noChangeAspect="1"/>
          </p:cNvSpPr>
          <p:nvPr/>
        </p:nvSpPr>
        <p:spPr bwMode="auto">
          <a:xfrm>
            <a:off x="3934885" y="40195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5" name="Freeform 481"/>
          <p:cNvSpPr>
            <a:spLocks noChangeAspect="1"/>
          </p:cNvSpPr>
          <p:nvPr/>
        </p:nvSpPr>
        <p:spPr bwMode="auto">
          <a:xfrm>
            <a:off x="3905252" y="41100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6" name="Freeform 482"/>
          <p:cNvSpPr>
            <a:spLocks noChangeAspect="1"/>
          </p:cNvSpPr>
          <p:nvPr/>
        </p:nvSpPr>
        <p:spPr bwMode="auto">
          <a:xfrm>
            <a:off x="3894667" y="41449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7" name="Freeform 483"/>
          <p:cNvSpPr>
            <a:spLocks noChangeAspect="1"/>
          </p:cNvSpPr>
          <p:nvPr/>
        </p:nvSpPr>
        <p:spPr bwMode="auto">
          <a:xfrm>
            <a:off x="3928534" y="41370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8" name="Freeform 484"/>
          <p:cNvSpPr>
            <a:spLocks noChangeAspect="1"/>
          </p:cNvSpPr>
          <p:nvPr/>
        </p:nvSpPr>
        <p:spPr bwMode="auto">
          <a:xfrm>
            <a:off x="3945467" y="4105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39" name="Freeform 485"/>
          <p:cNvSpPr>
            <a:spLocks noChangeAspect="1"/>
          </p:cNvSpPr>
          <p:nvPr/>
        </p:nvSpPr>
        <p:spPr bwMode="auto">
          <a:xfrm>
            <a:off x="3917951" y="392906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alpha val="79999"/>
            </a:srgbClr>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0" name="Freeform 486"/>
          <p:cNvSpPr>
            <a:spLocks noChangeAspect="1"/>
          </p:cNvSpPr>
          <p:nvPr/>
        </p:nvSpPr>
        <p:spPr bwMode="auto">
          <a:xfrm>
            <a:off x="3905252" y="3963988"/>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1" name="Freeform 487"/>
          <p:cNvSpPr>
            <a:spLocks noChangeAspect="1"/>
          </p:cNvSpPr>
          <p:nvPr/>
        </p:nvSpPr>
        <p:spPr bwMode="auto">
          <a:xfrm>
            <a:off x="3939118" y="395605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2" name="Freeform 488"/>
          <p:cNvSpPr>
            <a:spLocks noChangeAspect="1"/>
          </p:cNvSpPr>
          <p:nvPr/>
        </p:nvSpPr>
        <p:spPr bwMode="auto">
          <a:xfrm>
            <a:off x="3956052" y="39243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3" name="Freeform 489"/>
          <p:cNvSpPr>
            <a:spLocks noChangeAspect="1"/>
          </p:cNvSpPr>
          <p:nvPr/>
        </p:nvSpPr>
        <p:spPr bwMode="auto">
          <a:xfrm>
            <a:off x="3824818" y="39957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836332"/>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4" name="Freeform 490"/>
          <p:cNvSpPr>
            <a:spLocks noChangeAspect="1"/>
          </p:cNvSpPr>
          <p:nvPr/>
        </p:nvSpPr>
        <p:spPr bwMode="auto">
          <a:xfrm>
            <a:off x="3814234" y="40306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5" name="Freeform 491"/>
          <p:cNvSpPr>
            <a:spLocks noChangeAspect="1"/>
          </p:cNvSpPr>
          <p:nvPr/>
        </p:nvSpPr>
        <p:spPr bwMode="auto">
          <a:xfrm>
            <a:off x="3848100" y="40227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6" name="Freeform 492"/>
          <p:cNvSpPr>
            <a:spLocks noChangeAspect="1"/>
          </p:cNvSpPr>
          <p:nvPr/>
        </p:nvSpPr>
        <p:spPr bwMode="auto">
          <a:xfrm>
            <a:off x="3865033" y="39909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7" name="Freeform 493"/>
          <p:cNvSpPr>
            <a:spLocks noChangeAspect="1"/>
          </p:cNvSpPr>
          <p:nvPr/>
        </p:nvSpPr>
        <p:spPr bwMode="auto">
          <a:xfrm>
            <a:off x="3992034" y="407511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948" name="Freeform 494"/>
          <p:cNvSpPr>
            <a:spLocks noChangeAspect="1"/>
          </p:cNvSpPr>
          <p:nvPr/>
        </p:nvSpPr>
        <p:spPr bwMode="auto">
          <a:xfrm>
            <a:off x="4256618" y="417671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49" name="Freeform 495"/>
          <p:cNvSpPr>
            <a:spLocks noChangeAspect="1"/>
          </p:cNvSpPr>
          <p:nvPr/>
        </p:nvSpPr>
        <p:spPr bwMode="auto">
          <a:xfrm>
            <a:off x="4243918"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0" name="Freeform 496"/>
          <p:cNvSpPr>
            <a:spLocks noChangeAspect="1"/>
          </p:cNvSpPr>
          <p:nvPr/>
        </p:nvSpPr>
        <p:spPr bwMode="auto">
          <a:xfrm>
            <a:off x="4277785" y="42037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1" name="Freeform 497"/>
          <p:cNvSpPr>
            <a:spLocks noChangeAspect="1"/>
          </p:cNvSpPr>
          <p:nvPr/>
        </p:nvSpPr>
        <p:spPr bwMode="auto">
          <a:xfrm>
            <a:off x="4294718" y="417195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2" name="Freeform 498"/>
          <p:cNvSpPr>
            <a:spLocks noChangeAspect="1"/>
          </p:cNvSpPr>
          <p:nvPr/>
        </p:nvSpPr>
        <p:spPr bwMode="auto">
          <a:xfrm>
            <a:off x="3803652" y="41100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3" name="Freeform 499"/>
          <p:cNvSpPr>
            <a:spLocks noChangeAspect="1"/>
          </p:cNvSpPr>
          <p:nvPr/>
        </p:nvSpPr>
        <p:spPr bwMode="auto">
          <a:xfrm>
            <a:off x="3793067" y="41449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4" name="Freeform 500"/>
          <p:cNvSpPr>
            <a:spLocks noChangeAspect="1"/>
          </p:cNvSpPr>
          <p:nvPr/>
        </p:nvSpPr>
        <p:spPr bwMode="auto">
          <a:xfrm>
            <a:off x="3826934" y="41370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5" name="Freeform 501"/>
          <p:cNvSpPr>
            <a:spLocks noChangeAspect="1"/>
          </p:cNvSpPr>
          <p:nvPr/>
        </p:nvSpPr>
        <p:spPr bwMode="auto">
          <a:xfrm>
            <a:off x="3843867" y="4105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6" name="Freeform 502"/>
          <p:cNvSpPr>
            <a:spLocks noChangeAspect="1"/>
          </p:cNvSpPr>
          <p:nvPr/>
        </p:nvSpPr>
        <p:spPr bwMode="auto">
          <a:xfrm>
            <a:off x="4267200" y="417671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7" name="Freeform 503"/>
          <p:cNvSpPr>
            <a:spLocks noChangeAspect="1"/>
          </p:cNvSpPr>
          <p:nvPr/>
        </p:nvSpPr>
        <p:spPr bwMode="auto">
          <a:xfrm>
            <a:off x="4256618" y="42116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8" name="Freeform 504"/>
          <p:cNvSpPr>
            <a:spLocks noChangeAspect="1"/>
          </p:cNvSpPr>
          <p:nvPr/>
        </p:nvSpPr>
        <p:spPr bwMode="auto">
          <a:xfrm>
            <a:off x="4290485" y="42037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59" name="Freeform 505"/>
          <p:cNvSpPr>
            <a:spLocks noChangeAspect="1"/>
          </p:cNvSpPr>
          <p:nvPr/>
        </p:nvSpPr>
        <p:spPr bwMode="auto">
          <a:xfrm>
            <a:off x="4307418" y="41719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19960" name="Freeform 506"/>
          <p:cNvSpPr>
            <a:spLocks/>
          </p:cNvSpPr>
          <p:nvPr/>
        </p:nvSpPr>
        <p:spPr bwMode="auto">
          <a:xfrm>
            <a:off x="3496733" y="3254375"/>
            <a:ext cx="431800"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3A2C16"/>
              </a:gs>
            </a:gsLst>
            <a:path path="rect">
              <a:fillToRect l="100000" b="100000"/>
            </a:path>
          </a:gradFill>
          <a:ln w="22225">
            <a:solidFill>
              <a:srgbClr val="D8C6BC"/>
            </a:solidFill>
            <a:prstDash val="sysDot"/>
            <a:round/>
            <a:headEnd/>
            <a:tailEnd/>
          </a:ln>
        </p:spPr>
        <p:txBody>
          <a:bodyPr wrap="none" anchor="ctr"/>
          <a:lstStyle/>
          <a:p>
            <a:endParaRPr lang="fr-FR"/>
          </a:p>
        </p:txBody>
      </p:sp>
      <p:sp>
        <p:nvSpPr>
          <p:cNvPr id="19961" name="Freeform 507"/>
          <p:cNvSpPr>
            <a:spLocks noChangeAspect="1"/>
          </p:cNvSpPr>
          <p:nvPr/>
        </p:nvSpPr>
        <p:spPr bwMode="auto">
          <a:xfrm>
            <a:off x="3632200" y="3409951"/>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962" name="Freeform 508"/>
          <p:cNvSpPr>
            <a:spLocks noChangeAspect="1"/>
          </p:cNvSpPr>
          <p:nvPr/>
        </p:nvSpPr>
        <p:spPr bwMode="auto">
          <a:xfrm>
            <a:off x="3752851" y="3370263"/>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9963" name="Arc 509"/>
          <p:cNvSpPr>
            <a:spLocks/>
          </p:cNvSpPr>
          <p:nvPr/>
        </p:nvSpPr>
        <p:spPr bwMode="auto">
          <a:xfrm rot="-1163170">
            <a:off x="3892551" y="3416300"/>
            <a:ext cx="332316" cy="312738"/>
          </a:xfrm>
          <a:custGeom>
            <a:avLst/>
            <a:gdLst>
              <a:gd name="T0" fmla="*/ 2147483647 w 21600"/>
              <a:gd name="T1" fmla="*/ 0 h 34208"/>
              <a:gd name="T2" fmla="*/ 2147483647 w 21600"/>
              <a:gd name="T3" fmla="*/ 2147483647 h 34208"/>
              <a:gd name="T4" fmla="*/ 0 w 21600"/>
              <a:gd name="T5" fmla="*/ 2147483647 h 34208"/>
              <a:gd name="T6" fmla="*/ 0 60000 65536"/>
              <a:gd name="T7" fmla="*/ 0 60000 65536"/>
              <a:gd name="T8" fmla="*/ 0 60000 65536"/>
              <a:gd name="T9" fmla="*/ 0 w 21600"/>
              <a:gd name="T10" fmla="*/ 0 h 34208"/>
              <a:gd name="T11" fmla="*/ 21600 w 21600"/>
              <a:gd name="T12" fmla="*/ 34208 h 34208"/>
            </a:gdLst>
            <a:ahLst/>
            <a:cxnLst>
              <a:cxn ang="T6">
                <a:pos x="T0" y="T1"/>
              </a:cxn>
              <a:cxn ang="T7">
                <a:pos x="T2" y="T3"/>
              </a:cxn>
              <a:cxn ang="T8">
                <a:pos x="T4" y="T5"/>
              </a:cxn>
            </a:cxnLst>
            <a:rect l="T9" t="T10" r="T11" b="T12"/>
            <a:pathLst>
              <a:path w="21600" h="34208" fill="none" extrusionOk="0">
                <a:moveTo>
                  <a:pt x="7383" y="-1"/>
                </a:moveTo>
                <a:cubicBezTo>
                  <a:pt x="15918" y="3103"/>
                  <a:pt x="21600" y="11215"/>
                  <a:pt x="21600" y="20298"/>
                </a:cubicBezTo>
                <a:cubicBezTo>
                  <a:pt x="21600" y="25387"/>
                  <a:pt x="19802" y="30314"/>
                  <a:pt x="16524" y="34208"/>
                </a:cubicBezTo>
              </a:path>
              <a:path w="21600" h="34208" stroke="0" extrusionOk="0">
                <a:moveTo>
                  <a:pt x="7383" y="-1"/>
                </a:moveTo>
                <a:cubicBezTo>
                  <a:pt x="15918" y="3103"/>
                  <a:pt x="21600" y="11215"/>
                  <a:pt x="21600" y="20298"/>
                </a:cubicBezTo>
                <a:cubicBezTo>
                  <a:pt x="21600" y="25387"/>
                  <a:pt x="19802" y="30314"/>
                  <a:pt x="16524" y="34208"/>
                </a:cubicBezTo>
                <a:lnTo>
                  <a:pt x="0" y="20298"/>
                </a:lnTo>
                <a:lnTo>
                  <a:pt x="7383" y="-1"/>
                </a:lnTo>
                <a:close/>
              </a:path>
            </a:pathLst>
          </a:custGeom>
          <a:noFill/>
          <a:ln w="15875">
            <a:solidFill>
              <a:srgbClr val="FFFFFF"/>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3443198" name="Freeform 510"/>
          <p:cNvSpPr>
            <a:spLocks/>
          </p:cNvSpPr>
          <p:nvPr/>
        </p:nvSpPr>
        <p:spPr bwMode="auto">
          <a:xfrm>
            <a:off x="9302751" y="4257675"/>
            <a:ext cx="630767" cy="457200"/>
          </a:xfrm>
          <a:custGeom>
            <a:avLst/>
            <a:gdLst>
              <a:gd name="T0" fmla="*/ 613 w 1837"/>
              <a:gd name="T1" fmla="*/ 57 h 1532"/>
              <a:gd name="T2" fmla="*/ 469 w 1837"/>
              <a:gd name="T3" fmla="*/ 137 h 1532"/>
              <a:gd name="T4" fmla="*/ 421 w 1837"/>
              <a:gd name="T5" fmla="*/ 201 h 1532"/>
              <a:gd name="T6" fmla="*/ 261 w 1837"/>
              <a:gd name="T7" fmla="*/ 265 h 1532"/>
              <a:gd name="T8" fmla="*/ 109 w 1837"/>
              <a:gd name="T9" fmla="*/ 489 h 1532"/>
              <a:gd name="T10" fmla="*/ 37 w 1837"/>
              <a:gd name="T11" fmla="*/ 753 h 1532"/>
              <a:gd name="T12" fmla="*/ 133 w 1837"/>
              <a:gd name="T13" fmla="*/ 1041 h 1532"/>
              <a:gd name="T14" fmla="*/ 189 w 1837"/>
              <a:gd name="T15" fmla="*/ 1273 h 1532"/>
              <a:gd name="T16" fmla="*/ 565 w 1837"/>
              <a:gd name="T17" fmla="*/ 1433 h 1532"/>
              <a:gd name="T18" fmla="*/ 741 w 1837"/>
              <a:gd name="T19" fmla="*/ 1497 h 1532"/>
              <a:gd name="T20" fmla="*/ 845 w 1837"/>
              <a:gd name="T21" fmla="*/ 1473 h 1532"/>
              <a:gd name="T22" fmla="*/ 1229 w 1837"/>
              <a:gd name="T23" fmla="*/ 1505 h 1532"/>
              <a:gd name="T24" fmla="*/ 1517 w 1837"/>
              <a:gd name="T25" fmla="*/ 1425 h 1532"/>
              <a:gd name="T26" fmla="*/ 1605 w 1837"/>
              <a:gd name="T27" fmla="*/ 1369 h 1532"/>
              <a:gd name="T28" fmla="*/ 1669 w 1837"/>
              <a:gd name="T29" fmla="*/ 1289 h 1532"/>
              <a:gd name="T30" fmla="*/ 1749 w 1837"/>
              <a:gd name="T31" fmla="*/ 1129 h 1532"/>
              <a:gd name="T32" fmla="*/ 1829 w 1837"/>
              <a:gd name="T33" fmla="*/ 1001 h 1532"/>
              <a:gd name="T34" fmla="*/ 1821 w 1837"/>
              <a:gd name="T35" fmla="*/ 705 h 1532"/>
              <a:gd name="T36" fmla="*/ 1637 w 1837"/>
              <a:gd name="T37" fmla="*/ 377 h 1532"/>
              <a:gd name="T38" fmla="*/ 1549 w 1837"/>
              <a:gd name="T39" fmla="*/ 305 h 1532"/>
              <a:gd name="T40" fmla="*/ 1405 w 1837"/>
              <a:gd name="T41" fmla="*/ 161 h 1532"/>
              <a:gd name="T42" fmla="*/ 1325 w 1837"/>
              <a:gd name="T43" fmla="*/ 121 h 1532"/>
              <a:gd name="T44" fmla="*/ 1085 w 1837"/>
              <a:gd name="T45" fmla="*/ 57 h 1532"/>
              <a:gd name="T46" fmla="*/ 1133 w 1837"/>
              <a:gd name="T47" fmla="*/ 177 h 1532"/>
              <a:gd name="T48" fmla="*/ 1237 w 1837"/>
              <a:gd name="T49" fmla="*/ 265 h 1532"/>
              <a:gd name="T50" fmla="*/ 1277 w 1837"/>
              <a:gd name="T51" fmla="*/ 345 h 1532"/>
              <a:gd name="T52" fmla="*/ 1301 w 1837"/>
              <a:gd name="T53" fmla="*/ 417 h 1532"/>
              <a:gd name="T54" fmla="*/ 1229 w 1837"/>
              <a:gd name="T55" fmla="*/ 513 h 1532"/>
              <a:gd name="T56" fmla="*/ 1181 w 1837"/>
              <a:gd name="T57" fmla="*/ 641 h 1532"/>
              <a:gd name="T58" fmla="*/ 1125 w 1837"/>
              <a:gd name="T59" fmla="*/ 753 h 1532"/>
              <a:gd name="T60" fmla="*/ 1085 w 1837"/>
              <a:gd name="T61" fmla="*/ 793 h 1532"/>
              <a:gd name="T62" fmla="*/ 949 w 1837"/>
              <a:gd name="T63" fmla="*/ 897 h 1532"/>
              <a:gd name="T64" fmla="*/ 925 w 1837"/>
              <a:gd name="T65" fmla="*/ 897 h 1532"/>
              <a:gd name="T66" fmla="*/ 813 w 1837"/>
              <a:gd name="T67" fmla="*/ 841 h 1532"/>
              <a:gd name="T68" fmla="*/ 717 w 1837"/>
              <a:gd name="T69" fmla="*/ 641 h 1532"/>
              <a:gd name="T70" fmla="*/ 605 w 1837"/>
              <a:gd name="T71" fmla="*/ 545 h 1532"/>
              <a:gd name="T72" fmla="*/ 565 w 1837"/>
              <a:gd name="T73" fmla="*/ 505 h 1532"/>
              <a:gd name="T74" fmla="*/ 557 w 1837"/>
              <a:gd name="T75" fmla="*/ 401 h 1532"/>
              <a:gd name="T76" fmla="*/ 645 w 1837"/>
              <a:gd name="T77" fmla="*/ 329 h 1532"/>
              <a:gd name="T78" fmla="*/ 709 w 1837"/>
              <a:gd name="T79" fmla="*/ 281 h 1532"/>
              <a:gd name="T80" fmla="*/ 773 w 1837"/>
              <a:gd name="T81" fmla="*/ 177 h 1532"/>
              <a:gd name="T82" fmla="*/ 733 w 1837"/>
              <a:gd name="T83" fmla="*/ 81 h 1532"/>
              <a:gd name="T84" fmla="*/ 605 w 1837"/>
              <a:gd name="T85" fmla="*/ 65 h 15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7"/>
              <a:gd name="T130" fmla="*/ 0 h 1532"/>
              <a:gd name="T131" fmla="*/ 1837 w 1837"/>
              <a:gd name="T132" fmla="*/ 1532 h 15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7" h="1532">
                <a:moveTo>
                  <a:pt x="701" y="25"/>
                </a:moveTo>
                <a:cubicBezTo>
                  <a:pt x="672" y="36"/>
                  <a:pt x="638" y="39"/>
                  <a:pt x="613" y="57"/>
                </a:cubicBezTo>
                <a:cubicBezTo>
                  <a:pt x="581" y="77"/>
                  <a:pt x="598" y="69"/>
                  <a:pt x="565" y="81"/>
                </a:cubicBezTo>
                <a:cubicBezTo>
                  <a:pt x="538" y="107"/>
                  <a:pt x="504" y="125"/>
                  <a:pt x="469" y="137"/>
                </a:cubicBezTo>
                <a:cubicBezTo>
                  <a:pt x="453" y="183"/>
                  <a:pt x="473" y="140"/>
                  <a:pt x="437" y="177"/>
                </a:cubicBezTo>
                <a:cubicBezTo>
                  <a:pt x="430" y="183"/>
                  <a:pt x="428" y="194"/>
                  <a:pt x="421" y="201"/>
                </a:cubicBezTo>
                <a:cubicBezTo>
                  <a:pt x="415" y="205"/>
                  <a:pt x="367" y="216"/>
                  <a:pt x="365" y="217"/>
                </a:cubicBezTo>
                <a:cubicBezTo>
                  <a:pt x="329" y="227"/>
                  <a:pt x="291" y="244"/>
                  <a:pt x="261" y="265"/>
                </a:cubicBezTo>
                <a:cubicBezTo>
                  <a:pt x="246" y="323"/>
                  <a:pt x="233" y="374"/>
                  <a:pt x="181" y="409"/>
                </a:cubicBezTo>
                <a:cubicBezTo>
                  <a:pt x="171" y="437"/>
                  <a:pt x="134" y="471"/>
                  <a:pt x="109" y="489"/>
                </a:cubicBezTo>
                <a:cubicBezTo>
                  <a:pt x="70" y="605"/>
                  <a:pt x="118" y="446"/>
                  <a:pt x="85" y="649"/>
                </a:cubicBezTo>
                <a:cubicBezTo>
                  <a:pt x="79" y="684"/>
                  <a:pt x="48" y="718"/>
                  <a:pt x="37" y="753"/>
                </a:cubicBezTo>
                <a:cubicBezTo>
                  <a:pt x="28" y="840"/>
                  <a:pt x="0" y="920"/>
                  <a:pt x="85" y="977"/>
                </a:cubicBezTo>
                <a:cubicBezTo>
                  <a:pt x="95" y="1009"/>
                  <a:pt x="119" y="1010"/>
                  <a:pt x="133" y="1041"/>
                </a:cubicBezTo>
                <a:cubicBezTo>
                  <a:pt x="145" y="1069"/>
                  <a:pt x="159" y="1112"/>
                  <a:pt x="165" y="1145"/>
                </a:cubicBezTo>
                <a:cubicBezTo>
                  <a:pt x="167" y="1158"/>
                  <a:pt x="174" y="1258"/>
                  <a:pt x="189" y="1273"/>
                </a:cubicBezTo>
                <a:cubicBezTo>
                  <a:pt x="197" y="1281"/>
                  <a:pt x="210" y="1283"/>
                  <a:pt x="221" y="1289"/>
                </a:cubicBezTo>
                <a:cubicBezTo>
                  <a:pt x="292" y="1395"/>
                  <a:pt x="457" y="1392"/>
                  <a:pt x="565" y="1433"/>
                </a:cubicBezTo>
                <a:cubicBezTo>
                  <a:pt x="607" y="1449"/>
                  <a:pt x="649" y="1466"/>
                  <a:pt x="693" y="1481"/>
                </a:cubicBezTo>
                <a:cubicBezTo>
                  <a:pt x="709" y="1486"/>
                  <a:pt x="741" y="1497"/>
                  <a:pt x="741" y="1497"/>
                </a:cubicBezTo>
                <a:cubicBezTo>
                  <a:pt x="759" y="1494"/>
                  <a:pt x="778" y="1493"/>
                  <a:pt x="797" y="1489"/>
                </a:cubicBezTo>
                <a:cubicBezTo>
                  <a:pt x="813" y="1485"/>
                  <a:pt x="845" y="1473"/>
                  <a:pt x="845" y="1473"/>
                </a:cubicBezTo>
                <a:cubicBezTo>
                  <a:pt x="923" y="1480"/>
                  <a:pt x="998" y="1493"/>
                  <a:pt x="1069" y="1529"/>
                </a:cubicBezTo>
                <a:cubicBezTo>
                  <a:pt x="1197" y="1519"/>
                  <a:pt x="1145" y="1532"/>
                  <a:pt x="1229" y="1505"/>
                </a:cubicBezTo>
                <a:cubicBezTo>
                  <a:pt x="1245" y="1499"/>
                  <a:pt x="1277" y="1489"/>
                  <a:pt x="1277" y="1489"/>
                </a:cubicBezTo>
                <a:cubicBezTo>
                  <a:pt x="1322" y="1397"/>
                  <a:pt x="1420" y="1429"/>
                  <a:pt x="1517" y="1425"/>
                </a:cubicBezTo>
                <a:cubicBezTo>
                  <a:pt x="1543" y="1416"/>
                  <a:pt x="1562" y="1401"/>
                  <a:pt x="1589" y="1393"/>
                </a:cubicBezTo>
                <a:cubicBezTo>
                  <a:pt x="1594" y="1385"/>
                  <a:pt x="1598" y="1375"/>
                  <a:pt x="1605" y="1369"/>
                </a:cubicBezTo>
                <a:cubicBezTo>
                  <a:pt x="1611" y="1362"/>
                  <a:pt x="1623" y="1361"/>
                  <a:pt x="1629" y="1353"/>
                </a:cubicBezTo>
                <a:cubicBezTo>
                  <a:pt x="1676" y="1276"/>
                  <a:pt x="1614" y="1325"/>
                  <a:pt x="1669" y="1289"/>
                </a:cubicBezTo>
                <a:cubicBezTo>
                  <a:pt x="1680" y="1259"/>
                  <a:pt x="1685" y="1197"/>
                  <a:pt x="1701" y="1177"/>
                </a:cubicBezTo>
                <a:cubicBezTo>
                  <a:pt x="1714" y="1159"/>
                  <a:pt x="1749" y="1129"/>
                  <a:pt x="1749" y="1129"/>
                </a:cubicBezTo>
                <a:cubicBezTo>
                  <a:pt x="1763" y="1070"/>
                  <a:pt x="1744" y="1117"/>
                  <a:pt x="1781" y="1081"/>
                </a:cubicBezTo>
                <a:cubicBezTo>
                  <a:pt x="1802" y="1059"/>
                  <a:pt x="1812" y="1025"/>
                  <a:pt x="1829" y="1001"/>
                </a:cubicBezTo>
                <a:cubicBezTo>
                  <a:pt x="1831" y="958"/>
                  <a:pt x="1837" y="915"/>
                  <a:pt x="1837" y="873"/>
                </a:cubicBezTo>
                <a:cubicBezTo>
                  <a:pt x="1837" y="858"/>
                  <a:pt x="1829" y="739"/>
                  <a:pt x="1821" y="705"/>
                </a:cubicBezTo>
                <a:cubicBezTo>
                  <a:pt x="1800" y="622"/>
                  <a:pt x="1807" y="710"/>
                  <a:pt x="1789" y="617"/>
                </a:cubicBezTo>
                <a:cubicBezTo>
                  <a:pt x="1767" y="507"/>
                  <a:pt x="1753" y="415"/>
                  <a:pt x="1637" y="377"/>
                </a:cubicBezTo>
                <a:cubicBezTo>
                  <a:pt x="1622" y="362"/>
                  <a:pt x="1613" y="342"/>
                  <a:pt x="1597" y="329"/>
                </a:cubicBezTo>
                <a:cubicBezTo>
                  <a:pt x="1583" y="317"/>
                  <a:pt x="1563" y="314"/>
                  <a:pt x="1549" y="305"/>
                </a:cubicBezTo>
                <a:cubicBezTo>
                  <a:pt x="1530" y="277"/>
                  <a:pt x="1512" y="259"/>
                  <a:pt x="1485" y="241"/>
                </a:cubicBezTo>
                <a:cubicBezTo>
                  <a:pt x="1473" y="205"/>
                  <a:pt x="1435" y="182"/>
                  <a:pt x="1405" y="161"/>
                </a:cubicBezTo>
                <a:lnTo>
                  <a:pt x="1325" y="121"/>
                </a:lnTo>
                <a:cubicBezTo>
                  <a:pt x="1325" y="121"/>
                  <a:pt x="1325" y="121"/>
                  <a:pt x="1325" y="121"/>
                </a:cubicBezTo>
                <a:cubicBezTo>
                  <a:pt x="1260" y="78"/>
                  <a:pt x="1212" y="72"/>
                  <a:pt x="1141" y="49"/>
                </a:cubicBezTo>
                <a:cubicBezTo>
                  <a:pt x="1122" y="51"/>
                  <a:pt x="1102" y="49"/>
                  <a:pt x="1085" y="57"/>
                </a:cubicBezTo>
                <a:cubicBezTo>
                  <a:pt x="1054" y="70"/>
                  <a:pt x="1069" y="133"/>
                  <a:pt x="1085" y="153"/>
                </a:cubicBezTo>
                <a:cubicBezTo>
                  <a:pt x="1096" y="167"/>
                  <a:pt x="1117" y="171"/>
                  <a:pt x="1133" y="177"/>
                </a:cubicBezTo>
                <a:cubicBezTo>
                  <a:pt x="1146" y="218"/>
                  <a:pt x="1157" y="198"/>
                  <a:pt x="1189" y="225"/>
                </a:cubicBezTo>
                <a:cubicBezTo>
                  <a:pt x="1250" y="276"/>
                  <a:pt x="1177" y="225"/>
                  <a:pt x="1237" y="265"/>
                </a:cubicBezTo>
                <a:lnTo>
                  <a:pt x="1277" y="345"/>
                </a:lnTo>
                <a:cubicBezTo>
                  <a:pt x="1277" y="345"/>
                  <a:pt x="1277" y="345"/>
                  <a:pt x="1277" y="345"/>
                </a:cubicBezTo>
                <a:cubicBezTo>
                  <a:pt x="1282" y="361"/>
                  <a:pt x="1287" y="377"/>
                  <a:pt x="1293" y="393"/>
                </a:cubicBezTo>
                <a:cubicBezTo>
                  <a:pt x="1295" y="401"/>
                  <a:pt x="1301" y="417"/>
                  <a:pt x="1301" y="417"/>
                </a:cubicBezTo>
                <a:cubicBezTo>
                  <a:pt x="1298" y="432"/>
                  <a:pt x="1299" y="482"/>
                  <a:pt x="1277" y="497"/>
                </a:cubicBezTo>
                <a:cubicBezTo>
                  <a:pt x="1262" y="505"/>
                  <a:pt x="1229" y="513"/>
                  <a:pt x="1229" y="513"/>
                </a:cubicBezTo>
                <a:cubicBezTo>
                  <a:pt x="1206" y="547"/>
                  <a:pt x="1178" y="559"/>
                  <a:pt x="1165" y="601"/>
                </a:cubicBezTo>
                <a:cubicBezTo>
                  <a:pt x="1170" y="614"/>
                  <a:pt x="1176" y="627"/>
                  <a:pt x="1181" y="641"/>
                </a:cubicBezTo>
                <a:cubicBezTo>
                  <a:pt x="1186" y="656"/>
                  <a:pt x="1197" y="689"/>
                  <a:pt x="1197" y="689"/>
                </a:cubicBezTo>
                <a:cubicBezTo>
                  <a:pt x="1175" y="732"/>
                  <a:pt x="1163" y="727"/>
                  <a:pt x="1125" y="753"/>
                </a:cubicBezTo>
                <a:cubicBezTo>
                  <a:pt x="1119" y="761"/>
                  <a:pt x="1115" y="770"/>
                  <a:pt x="1109" y="777"/>
                </a:cubicBezTo>
                <a:cubicBezTo>
                  <a:pt x="1102" y="783"/>
                  <a:pt x="1091" y="785"/>
                  <a:pt x="1085" y="793"/>
                </a:cubicBezTo>
                <a:cubicBezTo>
                  <a:pt x="1077" y="802"/>
                  <a:pt x="1077" y="816"/>
                  <a:pt x="1069" y="825"/>
                </a:cubicBezTo>
                <a:cubicBezTo>
                  <a:pt x="1040" y="853"/>
                  <a:pt x="988" y="883"/>
                  <a:pt x="949" y="897"/>
                </a:cubicBezTo>
                <a:cubicBezTo>
                  <a:pt x="943" y="905"/>
                  <a:pt x="942" y="921"/>
                  <a:pt x="933" y="921"/>
                </a:cubicBezTo>
                <a:cubicBezTo>
                  <a:pt x="924" y="921"/>
                  <a:pt x="928" y="904"/>
                  <a:pt x="925" y="897"/>
                </a:cubicBezTo>
                <a:cubicBezTo>
                  <a:pt x="920" y="888"/>
                  <a:pt x="917" y="878"/>
                  <a:pt x="909" y="873"/>
                </a:cubicBezTo>
                <a:cubicBezTo>
                  <a:pt x="881" y="855"/>
                  <a:pt x="839" y="858"/>
                  <a:pt x="813" y="841"/>
                </a:cubicBezTo>
                <a:cubicBezTo>
                  <a:pt x="787" y="823"/>
                  <a:pt x="766" y="802"/>
                  <a:pt x="741" y="785"/>
                </a:cubicBezTo>
                <a:cubicBezTo>
                  <a:pt x="728" y="746"/>
                  <a:pt x="726" y="663"/>
                  <a:pt x="717" y="641"/>
                </a:cubicBezTo>
                <a:cubicBezTo>
                  <a:pt x="706" y="615"/>
                  <a:pt x="668" y="592"/>
                  <a:pt x="645" y="577"/>
                </a:cubicBezTo>
                <a:cubicBezTo>
                  <a:pt x="599" y="508"/>
                  <a:pt x="660" y="589"/>
                  <a:pt x="605" y="545"/>
                </a:cubicBezTo>
                <a:cubicBezTo>
                  <a:pt x="597" y="538"/>
                  <a:pt x="595" y="527"/>
                  <a:pt x="589" y="521"/>
                </a:cubicBezTo>
                <a:cubicBezTo>
                  <a:pt x="582" y="514"/>
                  <a:pt x="573" y="510"/>
                  <a:pt x="565" y="505"/>
                </a:cubicBezTo>
                <a:cubicBezTo>
                  <a:pt x="559" y="489"/>
                  <a:pt x="546" y="473"/>
                  <a:pt x="549" y="457"/>
                </a:cubicBezTo>
                <a:cubicBezTo>
                  <a:pt x="551" y="438"/>
                  <a:pt x="551" y="419"/>
                  <a:pt x="557" y="401"/>
                </a:cubicBezTo>
                <a:cubicBezTo>
                  <a:pt x="566" y="369"/>
                  <a:pt x="573" y="380"/>
                  <a:pt x="597" y="369"/>
                </a:cubicBezTo>
                <a:cubicBezTo>
                  <a:pt x="649" y="342"/>
                  <a:pt x="591" y="364"/>
                  <a:pt x="645" y="329"/>
                </a:cubicBezTo>
                <a:cubicBezTo>
                  <a:pt x="646" y="328"/>
                  <a:pt x="692" y="305"/>
                  <a:pt x="693" y="305"/>
                </a:cubicBezTo>
                <a:cubicBezTo>
                  <a:pt x="698" y="297"/>
                  <a:pt x="702" y="287"/>
                  <a:pt x="709" y="281"/>
                </a:cubicBezTo>
                <a:cubicBezTo>
                  <a:pt x="715" y="274"/>
                  <a:pt x="727" y="272"/>
                  <a:pt x="733" y="265"/>
                </a:cubicBezTo>
                <a:cubicBezTo>
                  <a:pt x="755" y="232"/>
                  <a:pt x="762" y="209"/>
                  <a:pt x="773" y="177"/>
                </a:cubicBezTo>
                <a:cubicBezTo>
                  <a:pt x="770" y="150"/>
                  <a:pt x="775" y="121"/>
                  <a:pt x="765" y="97"/>
                </a:cubicBezTo>
                <a:cubicBezTo>
                  <a:pt x="760" y="85"/>
                  <a:pt x="743" y="87"/>
                  <a:pt x="733" y="81"/>
                </a:cubicBezTo>
                <a:cubicBezTo>
                  <a:pt x="716" y="71"/>
                  <a:pt x="685" y="49"/>
                  <a:pt x="685" y="49"/>
                </a:cubicBezTo>
                <a:cubicBezTo>
                  <a:pt x="609" y="57"/>
                  <a:pt x="630" y="39"/>
                  <a:pt x="605" y="65"/>
                </a:cubicBezTo>
                <a:cubicBezTo>
                  <a:pt x="718" y="17"/>
                  <a:pt x="725" y="0"/>
                  <a:pt x="661" y="65"/>
                </a:cubicBezTo>
              </a:path>
            </a:pathLst>
          </a:custGeom>
          <a:gradFill rotWithShape="0">
            <a:gsLst>
              <a:gs pos="0">
                <a:srgbClr val="20254F"/>
              </a:gs>
              <a:gs pos="100000">
                <a:srgbClr val="080913"/>
              </a:gs>
            </a:gsLst>
            <a:path path="rect">
              <a:fillToRect l="50000" t="50000" r="50000" b="50000"/>
            </a:path>
          </a:gradFill>
          <a:ln w="3175">
            <a:solidFill>
              <a:schemeClr val="accent1">
                <a:alpha val="65097"/>
              </a:schemeClr>
            </a:solidFill>
            <a:round/>
            <a:headEnd/>
            <a:tailEnd/>
          </a:ln>
          <a:effectLst>
            <a:outerShdw dist="76199" dir="2700000" algn="ctr" rotWithShape="0">
              <a:srgbClr val="3D6CFF">
                <a:alpha val="85001"/>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3199" name="Freeform 511"/>
          <p:cNvSpPr>
            <a:spLocks/>
          </p:cNvSpPr>
          <p:nvPr/>
        </p:nvSpPr>
        <p:spPr bwMode="auto">
          <a:xfrm rot="1000746">
            <a:off x="4064000" y="4427538"/>
            <a:ext cx="704851" cy="679450"/>
          </a:xfrm>
          <a:custGeom>
            <a:avLst/>
            <a:gdLst/>
            <a:ahLst/>
            <a:cxnLst>
              <a:cxn ang="0">
                <a:pos x="42" y="289"/>
              </a:cxn>
              <a:cxn ang="0">
                <a:pos x="114" y="737"/>
              </a:cxn>
              <a:cxn ang="0">
                <a:pos x="162" y="857"/>
              </a:cxn>
              <a:cxn ang="0">
                <a:pos x="322" y="1009"/>
              </a:cxn>
              <a:cxn ang="0">
                <a:pos x="450" y="1073"/>
              </a:cxn>
              <a:cxn ang="0">
                <a:pos x="498" y="1089"/>
              </a:cxn>
              <a:cxn ang="0">
                <a:pos x="522" y="1097"/>
              </a:cxn>
              <a:cxn ang="0">
                <a:pos x="586" y="1145"/>
              </a:cxn>
              <a:cxn ang="0">
                <a:pos x="650" y="1193"/>
              </a:cxn>
              <a:cxn ang="0">
                <a:pos x="746" y="1257"/>
              </a:cxn>
              <a:cxn ang="0">
                <a:pos x="1050" y="1233"/>
              </a:cxn>
              <a:cxn ang="0">
                <a:pos x="1154" y="1201"/>
              </a:cxn>
              <a:cxn ang="0">
                <a:pos x="1202" y="1185"/>
              </a:cxn>
              <a:cxn ang="0">
                <a:pos x="1346" y="1105"/>
              </a:cxn>
              <a:cxn ang="0">
                <a:pos x="1386" y="1033"/>
              </a:cxn>
              <a:cxn ang="0">
                <a:pos x="1402" y="1009"/>
              </a:cxn>
              <a:cxn ang="0">
                <a:pos x="1458" y="849"/>
              </a:cxn>
              <a:cxn ang="0">
                <a:pos x="1474" y="801"/>
              </a:cxn>
              <a:cxn ang="0">
                <a:pos x="1482" y="777"/>
              </a:cxn>
              <a:cxn ang="0">
                <a:pos x="1474" y="441"/>
              </a:cxn>
              <a:cxn ang="0">
                <a:pos x="1322" y="329"/>
              </a:cxn>
              <a:cxn ang="0">
                <a:pos x="1274" y="313"/>
              </a:cxn>
              <a:cxn ang="0">
                <a:pos x="1194" y="321"/>
              </a:cxn>
              <a:cxn ang="0">
                <a:pos x="1162" y="329"/>
              </a:cxn>
              <a:cxn ang="0">
                <a:pos x="1098" y="529"/>
              </a:cxn>
              <a:cxn ang="0">
                <a:pos x="1010" y="569"/>
              </a:cxn>
              <a:cxn ang="0">
                <a:pos x="810" y="561"/>
              </a:cxn>
              <a:cxn ang="0">
                <a:pos x="794" y="537"/>
              </a:cxn>
              <a:cxn ang="0">
                <a:pos x="786" y="361"/>
              </a:cxn>
              <a:cxn ang="0">
                <a:pos x="706" y="265"/>
              </a:cxn>
              <a:cxn ang="0">
                <a:pos x="698" y="233"/>
              </a:cxn>
              <a:cxn ang="0">
                <a:pos x="650" y="201"/>
              </a:cxn>
              <a:cxn ang="0">
                <a:pos x="586" y="153"/>
              </a:cxn>
              <a:cxn ang="0">
                <a:pos x="322" y="41"/>
              </a:cxn>
              <a:cxn ang="0">
                <a:pos x="146" y="25"/>
              </a:cxn>
              <a:cxn ang="0">
                <a:pos x="114" y="33"/>
              </a:cxn>
              <a:cxn ang="0">
                <a:pos x="66" y="49"/>
              </a:cxn>
              <a:cxn ang="0">
                <a:pos x="10" y="145"/>
              </a:cxn>
              <a:cxn ang="0">
                <a:pos x="42" y="233"/>
              </a:cxn>
              <a:cxn ang="0">
                <a:pos x="50" y="257"/>
              </a:cxn>
              <a:cxn ang="0">
                <a:pos x="42" y="289"/>
              </a:cxn>
            </a:cxnLst>
            <a:rect l="0" t="0" r="r" b="b"/>
            <a:pathLst>
              <a:path w="1482" h="1257">
                <a:moveTo>
                  <a:pt x="42" y="289"/>
                </a:moveTo>
                <a:cubicBezTo>
                  <a:pt x="45" y="431"/>
                  <a:pt x="0" y="624"/>
                  <a:pt x="114" y="737"/>
                </a:cubicBezTo>
                <a:cubicBezTo>
                  <a:pt x="129" y="776"/>
                  <a:pt x="137" y="823"/>
                  <a:pt x="162" y="857"/>
                </a:cubicBezTo>
                <a:cubicBezTo>
                  <a:pt x="198" y="909"/>
                  <a:pt x="265" y="977"/>
                  <a:pt x="322" y="1009"/>
                </a:cubicBezTo>
                <a:cubicBezTo>
                  <a:pt x="363" y="1033"/>
                  <a:pt x="407" y="1054"/>
                  <a:pt x="450" y="1073"/>
                </a:cubicBezTo>
                <a:cubicBezTo>
                  <a:pt x="465" y="1080"/>
                  <a:pt x="482" y="1084"/>
                  <a:pt x="498" y="1089"/>
                </a:cubicBezTo>
                <a:cubicBezTo>
                  <a:pt x="506" y="1092"/>
                  <a:pt x="522" y="1097"/>
                  <a:pt x="522" y="1097"/>
                </a:cubicBezTo>
                <a:cubicBezTo>
                  <a:pt x="541" y="1126"/>
                  <a:pt x="557" y="1127"/>
                  <a:pt x="586" y="1145"/>
                </a:cubicBezTo>
                <a:cubicBezTo>
                  <a:pt x="604" y="1173"/>
                  <a:pt x="618" y="1183"/>
                  <a:pt x="650" y="1193"/>
                </a:cubicBezTo>
                <a:cubicBezTo>
                  <a:pt x="678" y="1222"/>
                  <a:pt x="707" y="1245"/>
                  <a:pt x="746" y="1257"/>
                </a:cubicBezTo>
                <a:cubicBezTo>
                  <a:pt x="847" y="1251"/>
                  <a:pt x="948" y="1241"/>
                  <a:pt x="1050" y="1233"/>
                </a:cubicBezTo>
                <a:cubicBezTo>
                  <a:pt x="1084" y="1222"/>
                  <a:pt x="1119" y="1213"/>
                  <a:pt x="1154" y="1201"/>
                </a:cubicBezTo>
                <a:cubicBezTo>
                  <a:pt x="1170" y="1196"/>
                  <a:pt x="1202" y="1185"/>
                  <a:pt x="1202" y="1185"/>
                </a:cubicBezTo>
                <a:cubicBezTo>
                  <a:pt x="1235" y="1136"/>
                  <a:pt x="1298" y="1137"/>
                  <a:pt x="1346" y="1105"/>
                </a:cubicBezTo>
                <a:cubicBezTo>
                  <a:pt x="1360" y="1063"/>
                  <a:pt x="1349" y="1089"/>
                  <a:pt x="1386" y="1033"/>
                </a:cubicBezTo>
                <a:cubicBezTo>
                  <a:pt x="1391" y="1025"/>
                  <a:pt x="1402" y="1009"/>
                  <a:pt x="1402" y="1009"/>
                </a:cubicBezTo>
                <a:cubicBezTo>
                  <a:pt x="1413" y="950"/>
                  <a:pt x="1439" y="906"/>
                  <a:pt x="1458" y="849"/>
                </a:cubicBezTo>
                <a:cubicBezTo>
                  <a:pt x="1463" y="833"/>
                  <a:pt x="1468" y="817"/>
                  <a:pt x="1474" y="801"/>
                </a:cubicBezTo>
                <a:cubicBezTo>
                  <a:pt x="1476" y="793"/>
                  <a:pt x="1482" y="777"/>
                  <a:pt x="1482" y="777"/>
                </a:cubicBezTo>
                <a:cubicBezTo>
                  <a:pt x="1479" y="665"/>
                  <a:pt x="1481" y="553"/>
                  <a:pt x="1474" y="441"/>
                </a:cubicBezTo>
                <a:cubicBezTo>
                  <a:pt x="1471" y="405"/>
                  <a:pt x="1352" y="342"/>
                  <a:pt x="1322" y="329"/>
                </a:cubicBezTo>
                <a:cubicBezTo>
                  <a:pt x="1306" y="323"/>
                  <a:pt x="1274" y="313"/>
                  <a:pt x="1274" y="313"/>
                </a:cubicBezTo>
                <a:cubicBezTo>
                  <a:pt x="1247" y="316"/>
                  <a:pt x="1220" y="318"/>
                  <a:pt x="1194" y="321"/>
                </a:cubicBezTo>
                <a:cubicBezTo>
                  <a:pt x="1183" y="323"/>
                  <a:pt x="1169" y="321"/>
                  <a:pt x="1162" y="329"/>
                </a:cubicBezTo>
                <a:cubicBezTo>
                  <a:pt x="1124" y="374"/>
                  <a:pt x="1143" y="484"/>
                  <a:pt x="1098" y="529"/>
                </a:cubicBezTo>
                <a:cubicBezTo>
                  <a:pt x="1077" y="550"/>
                  <a:pt x="1035" y="559"/>
                  <a:pt x="1010" y="569"/>
                </a:cubicBezTo>
                <a:cubicBezTo>
                  <a:pt x="943" y="567"/>
                  <a:pt x="875" y="571"/>
                  <a:pt x="810" y="561"/>
                </a:cubicBezTo>
                <a:cubicBezTo>
                  <a:pt x="800" y="560"/>
                  <a:pt x="795" y="547"/>
                  <a:pt x="794" y="537"/>
                </a:cubicBezTo>
                <a:cubicBezTo>
                  <a:pt x="787" y="479"/>
                  <a:pt x="795" y="419"/>
                  <a:pt x="786" y="361"/>
                </a:cubicBezTo>
                <a:cubicBezTo>
                  <a:pt x="784" y="355"/>
                  <a:pt x="713" y="271"/>
                  <a:pt x="706" y="265"/>
                </a:cubicBezTo>
                <a:cubicBezTo>
                  <a:pt x="703" y="255"/>
                  <a:pt x="705" y="242"/>
                  <a:pt x="698" y="233"/>
                </a:cubicBezTo>
                <a:cubicBezTo>
                  <a:pt x="685" y="219"/>
                  <a:pt x="650" y="201"/>
                  <a:pt x="650" y="201"/>
                </a:cubicBezTo>
                <a:cubicBezTo>
                  <a:pt x="629" y="171"/>
                  <a:pt x="613" y="176"/>
                  <a:pt x="586" y="153"/>
                </a:cubicBezTo>
                <a:cubicBezTo>
                  <a:pt x="511" y="91"/>
                  <a:pt x="418" y="58"/>
                  <a:pt x="322" y="41"/>
                </a:cubicBezTo>
                <a:cubicBezTo>
                  <a:pt x="259" y="0"/>
                  <a:pt x="241" y="20"/>
                  <a:pt x="146" y="25"/>
                </a:cubicBezTo>
                <a:cubicBezTo>
                  <a:pt x="135" y="28"/>
                  <a:pt x="124" y="30"/>
                  <a:pt x="114" y="33"/>
                </a:cubicBezTo>
                <a:cubicBezTo>
                  <a:pt x="97" y="38"/>
                  <a:pt x="66" y="49"/>
                  <a:pt x="66" y="49"/>
                </a:cubicBezTo>
                <a:cubicBezTo>
                  <a:pt x="43" y="83"/>
                  <a:pt x="31" y="113"/>
                  <a:pt x="10" y="145"/>
                </a:cubicBezTo>
                <a:cubicBezTo>
                  <a:pt x="32" y="201"/>
                  <a:pt x="21" y="172"/>
                  <a:pt x="42" y="233"/>
                </a:cubicBezTo>
                <a:cubicBezTo>
                  <a:pt x="44" y="241"/>
                  <a:pt x="50" y="257"/>
                  <a:pt x="50" y="257"/>
                </a:cubicBezTo>
                <a:cubicBezTo>
                  <a:pt x="40" y="332"/>
                  <a:pt x="42" y="343"/>
                  <a:pt x="42" y="289"/>
                </a:cubicBezTo>
                <a:close/>
              </a:path>
            </a:pathLst>
          </a:custGeom>
          <a:gradFill rotWithShape="0">
            <a:gsLst>
              <a:gs pos="0">
                <a:srgbClr val="007972">
                  <a:alpha val="31000"/>
                </a:srgbClr>
              </a:gs>
              <a:gs pos="100000">
                <a:srgbClr val="007972">
                  <a:gamma/>
                  <a:shade val="46275"/>
                  <a:invGamma/>
                </a:srgbClr>
              </a:gs>
            </a:gsLst>
            <a:path path="rect">
              <a:fillToRect l="50000" t="50000" r="50000" b="50000"/>
            </a:path>
          </a:gradFill>
          <a:ln w="12700" cap="flat" cmpd="sng">
            <a:solidFill>
              <a:srgbClr val="FFFFFF">
                <a:alpha val="25999"/>
              </a:srgbClr>
            </a:solidFill>
            <a:prstDash val="solid"/>
            <a:round/>
            <a:headEnd/>
            <a:tailEnd/>
          </a:ln>
          <a:effectLst>
            <a:outerShdw blurRad="63500" dist="88899" dir="2700000" algn="ctr" rotWithShape="0">
              <a:srgbClr val="4B6CA5">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19966" name="Rectangle 512"/>
          <p:cNvSpPr>
            <a:spLocks noChangeArrowheads="1"/>
          </p:cNvSpPr>
          <p:nvPr/>
        </p:nvSpPr>
        <p:spPr bwMode="invGray">
          <a:xfrm>
            <a:off x="4705352" y="4716463"/>
            <a:ext cx="1390649"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600">
                <a:solidFill>
                  <a:srgbClr val="FFFFFF"/>
                </a:solidFill>
              </a:rPr>
              <a:t>HIV DNA</a:t>
            </a:r>
          </a:p>
        </p:txBody>
      </p:sp>
      <p:sp>
        <p:nvSpPr>
          <p:cNvPr id="19967" name="Line 513"/>
          <p:cNvSpPr>
            <a:spLocks noChangeShapeType="1"/>
          </p:cNvSpPr>
          <p:nvPr/>
        </p:nvSpPr>
        <p:spPr bwMode="invGray">
          <a:xfrm>
            <a:off x="4108452" y="4589463"/>
            <a:ext cx="791633" cy="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443202" name="Freeform 514"/>
          <p:cNvSpPr>
            <a:spLocks/>
          </p:cNvSpPr>
          <p:nvPr/>
        </p:nvSpPr>
        <p:spPr bwMode="auto">
          <a:xfrm>
            <a:off x="5463117" y="4181475"/>
            <a:ext cx="632883" cy="609600"/>
          </a:xfrm>
          <a:custGeom>
            <a:avLst/>
            <a:gdLst>
              <a:gd name="T0" fmla="*/ 488 w 1276"/>
              <a:gd name="T1" fmla="*/ 10 h 1314"/>
              <a:gd name="T2" fmla="*/ 396 w 1276"/>
              <a:gd name="T3" fmla="*/ 10 h 1314"/>
              <a:gd name="T4" fmla="*/ 304 w 1276"/>
              <a:gd name="T5" fmla="*/ 54 h 1314"/>
              <a:gd name="T6" fmla="*/ 276 w 1276"/>
              <a:gd name="T7" fmla="*/ 178 h 1314"/>
              <a:gd name="T8" fmla="*/ 328 w 1276"/>
              <a:gd name="T9" fmla="*/ 290 h 1314"/>
              <a:gd name="T10" fmla="*/ 420 w 1276"/>
              <a:gd name="T11" fmla="*/ 390 h 1314"/>
              <a:gd name="T12" fmla="*/ 436 w 1276"/>
              <a:gd name="T13" fmla="*/ 474 h 1314"/>
              <a:gd name="T14" fmla="*/ 316 w 1276"/>
              <a:gd name="T15" fmla="*/ 510 h 1314"/>
              <a:gd name="T16" fmla="*/ 224 w 1276"/>
              <a:gd name="T17" fmla="*/ 554 h 1314"/>
              <a:gd name="T18" fmla="*/ 124 w 1276"/>
              <a:gd name="T19" fmla="*/ 674 h 1314"/>
              <a:gd name="T20" fmla="*/ 4 w 1276"/>
              <a:gd name="T21" fmla="*/ 862 h 1314"/>
              <a:gd name="T22" fmla="*/ 4 w 1276"/>
              <a:gd name="T23" fmla="*/ 994 h 1314"/>
              <a:gd name="T24" fmla="*/ 104 w 1276"/>
              <a:gd name="T25" fmla="*/ 1210 h 1314"/>
              <a:gd name="T26" fmla="*/ 176 w 1276"/>
              <a:gd name="T27" fmla="*/ 1274 h 1314"/>
              <a:gd name="T28" fmla="*/ 236 w 1276"/>
              <a:gd name="T29" fmla="*/ 1294 h 1314"/>
              <a:gd name="T30" fmla="*/ 396 w 1276"/>
              <a:gd name="T31" fmla="*/ 1286 h 1314"/>
              <a:gd name="T32" fmla="*/ 652 w 1276"/>
              <a:gd name="T33" fmla="*/ 1218 h 1314"/>
              <a:gd name="T34" fmla="*/ 760 w 1276"/>
              <a:gd name="T35" fmla="*/ 1270 h 1314"/>
              <a:gd name="T36" fmla="*/ 936 w 1276"/>
              <a:gd name="T37" fmla="*/ 1302 h 1314"/>
              <a:gd name="T38" fmla="*/ 1112 w 1276"/>
              <a:gd name="T39" fmla="*/ 1274 h 1314"/>
              <a:gd name="T40" fmla="*/ 1172 w 1276"/>
              <a:gd name="T41" fmla="*/ 1234 h 1314"/>
              <a:gd name="T42" fmla="*/ 1212 w 1276"/>
              <a:gd name="T43" fmla="*/ 1146 h 1314"/>
              <a:gd name="T44" fmla="*/ 1252 w 1276"/>
              <a:gd name="T45" fmla="*/ 982 h 1314"/>
              <a:gd name="T46" fmla="*/ 1200 w 1276"/>
              <a:gd name="T47" fmla="*/ 762 h 1314"/>
              <a:gd name="T48" fmla="*/ 1124 w 1276"/>
              <a:gd name="T49" fmla="*/ 626 h 1314"/>
              <a:gd name="T50" fmla="*/ 1040 w 1276"/>
              <a:gd name="T51" fmla="*/ 542 h 1314"/>
              <a:gd name="T52" fmla="*/ 888 w 1276"/>
              <a:gd name="T53" fmla="*/ 498 h 1314"/>
              <a:gd name="T54" fmla="*/ 860 w 1276"/>
              <a:gd name="T55" fmla="*/ 470 h 1314"/>
              <a:gd name="T56" fmla="*/ 856 w 1276"/>
              <a:gd name="T57" fmla="*/ 438 h 1314"/>
              <a:gd name="T58" fmla="*/ 868 w 1276"/>
              <a:gd name="T59" fmla="*/ 410 h 1314"/>
              <a:gd name="T60" fmla="*/ 956 w 1276"/>
              <a:gd name="T61" fmla="*/ 282 h 1314"/>
              <a:gd name="T62" fmla="*/ 984 w 1276"/>
              <a:gd name="T63" fmla="*/ 222 h 1314"/>
              <a:gd name="T64" fmla="*/ 964 w 1276"/>
              <a:gd name="T65" fmla="*/ 66 h 1314"/>
              <a:gd name="T66" fmla="*/ 888 w 1276"/>
              <a:gd name="T67" fmla="*/ 26 h 1314"/>
              <a:gd name="T68" fmla="*/ 860 w 1276"/>
              <a:gd name="T69" fmla="*/ 6 h 1314"/>
              <a:gd name="T70" fmla="*/ 760 w 1276"/>
              <a:gd name="T71" fmla="*/ 150 h 1314"/>
              <a:gd name="T72" fmla="*/ 744 w 1276"/>
              <a:gd name="T73" fmla="*/ 230 h 1314"/>
              <a:gd name="T74" fmla="*/ 632 w 1276"/>
              <a:gd name="T75" fmla="*/ 238 h 1314"/>
              <a:gd name="T76" fmla="*/ 536 w 1276"/>
              <a:gd name="T77" fmla="*/ 246 h 1314"/>
              <a:gd name="T78" fmla="*/ 516 w 1276"/>
              <a:gd name="T79" fmla="*/ 154 h 1314"/>
              <a:gd name="T80" fmla="*/ 492 w 1276"/>
              <a:gd name="T81" fmla="*/ 22 h 1314"/>
              <a:gd name="T82" fmla="*/ 484 w 1276"/>
              <a:gd name="T83" fmla="*/ 2 h 13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76"/>
              <a:gd name="T127" fmla="*/ 0 h 1314"/>
              <a:gd name="T128" fmla="*/ 1276 w 1276"/>
              <a:gd name="T129" fmla="*/ 1314 h 13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76" h="1314">
                <a:moveTo>
                  <a:pt x="496" y="22"/>
                </a:moveTo>
                <a:cubicBezTo>
                  <a:pt x="493" y="18"/>
                  <a:pt x="492" y="12"/>
                  <a:pt x="488" y="10"/>
                </a:cubicBezTo>
                <a:cubicBezTo>
                  <a:pt x="480" y="5"/>
                  <a:pt x="464" y="2"/>
                  <a:pt x="464" y="2"/>
                </a:cubicBezTo>
                <a:cubicBezTo>
                  <a:pt x="441" y="4"/>
                  <a:pt x="418" y="4"/>
                  <a:pt x="396" y="10"/>
                </a:cubicBezTo>
                <a:cubicBezTo>
                  <a:pt x="378" y="14"/>
                  <a:pt x="372" y="36"/>
                  <a:pt x="360" y="46"/>
                </a:cubicBezTo>
                <a:cubicBezTo>
                  <a:pt x="345" y="57"/>
                  <a:pt x="322" y="52"/>
                  <a:pt x="304" y="54"/>
                </a:cubicBezTo>
                <a:cubicBezTo>
                  <a:pt x="289" y="63"/>
                  <a:pt x="281" y="61"/>
                  <a:pt x="276" y="78"/>
                </a:cubicBezTo>
                <a:cubicBezTo>
                  <a:pt x="271" y="118"/>
                  <a:pt x="267" y="131"/>
                  <a:pt x="276" y="178"/>
                </a:cubicBezTo>
                <a:cubicBezTo>
                  <a:pt x="277" y="188"/>
                  <a:pt x="283" y="196"/>
                  <a:pt x="288" y="206"/>
                </a:cubicBezTo>
                <a:cubicBezTo>
                  <a:pt x="292" y="215"/>
                  <a:pt x="318" y="281"/>
                  <a:pt x="328" y="290"/>
                </a:cubicBezTo>
                <a:cubicBezTo>
                  <a:pt x="363" y="320"/>
                  <a:pt x="341" y="290"/>
                  <a:pt x="368" y="322"/>
                </a:cubicBezTo>
                <a:cubicBezTo>
                  <a:pt x="386" y="343"/>
                  <a:pt x="402" y="367"/>
                  <a:pt x="420" y="390"/>
                </a:cubicBezTo>
                <a:cubicBezTo>
                  <a:pt x="424" y="407"/>
                  <a:pt x="434" y="417"/>
                  <a:pt x="440" y="434"/>
                </a:cubicBezTo>
                <a:cubicBezTo>
                  <a:pt x="438" y="447"/>
                  <a:pt x="441" y="461"/>
                  <a:pt x="436" y="474"/>
                </a:cubicBezTo>
                <a:cubicBezTo>
                  <a:pt x="433" y="480"/>
                  <a:pt x="396" y="487"/>
                  <a:pt x="388" y="490"/>
                </a:cubicBezTo>
                <a:cubicBezTo>
                  <a:pt x="368" y="494"/>
                  <a:pt x="334" y="497"/>
                  <a:pt x="316" y="510"/>
                </a:cubicBezTo>
                <a:cubicBezTo>
                  <a:pt x="298" y="521"/>
                  <a:pt x="275" y="529"/>
                  <a:pt x="256" y="538"/>
                </a:cubicBezTo>
                <a:cubicBezTo>
                  <a:pt x="245" y="542"/>
                  <a:pt x="224" y="554"/>
                  <a:pt x="224" y="554"/>
                </a:cubicBezTo>
                <a:cubicBezTo>
                  <a:pt x="217" y="578"/>
                  <a:pt x="194" y="590"/>
                  <a:pt x="172" y="598"/>
                </a:cubicBezTo>
                <a:cubicBezTo>
                  <a:pt x="155" y="623"/>
                  <a:pt x="140" y="649"/>
                  <a:pt x="124" y="674"/>
                </a:cubicBezTo>
                <a:cubicBezTo>
                  <a:pt x="115" y="711"/>
                  <a:pt x="102" y="741"/>
                  <a:pt x="64" y="754"/>
                </a:cubicBezTo>
                <a:cubicBezTo>
                  <a:pt x="33" y="784"/>
                  <a:pt x="27" y="827"/>
                  <a:pt x="4" y="862"/>
                </a:cubicBezTo>
                <a:cubicBezTo>
                  <a:pt x="2" y="871"/>
                  <a:pt x="0" y="880"/>
                  <a:pt x="0" y="890"/>
                </a:cubicBezTo>
                <a:cubicBezTo>
                  <a:pt x="0" y="924"/>
                  <a:pt x="1" y="959"/>
                  <a:pt x="4" y="994"/>
                </a:cubicBezTo>
                <a:cubicBezTo>
                  <a:pt x="6" y="1032"/>
                  <a:pt x="48" y="1060"/>
                  <a:pt x="68" y="1090"/>
                </a:cubicBezTo>
                <a:cubicBezTo>
                  <a:pt x="62" y="1136"/>
                  <a:pt x="62" y="1182"/>
                  <a:pt x="104" y="1210"/>
                </a:cubicBezTo>
                <a:cubicBezTo>
                  <a:pt x="108" y="1222"/>
                  <a:pt x="132" y="1238"/>
                  <a:pt x="132" y="1238"/>
                </a:cubicBezTo>
                <a:cubicBezTo>
                  <a:pt x="143" y="1254"/>
                  <a:pt x="162" y="1257"/>
                  <a:pt x="176" y="1274"/>
                </a:cubicBezTo>
                <a:cubicBezTo>
                  <a:pt x="180" y="1279"/>
                  <a:pt x="181" y="1287"/>
                  <a:pt x="188" y="1290"/>
                </a:cubicBezTo>
                <a:cubicBezTo>
                  <a:pt x="203" y="1295"/>
                  <a:pt x="220" y="1292"/>
                  <a:pt x="236" y="1294"/>
                </a:cubicBezTo>
                <a:cubicBezTo>
                  <a:pt x="259" y="1309"/>
                  <a:pt x="289" y="1305"/>
                  <a:pt x="316" y="1314"/>
                </a:cubicBezTo>
                <a:cubicBezTo>
                  <a:pt x="352" y="1306"/>
                  <a:pt x="364" y="1301"/>
                  <a:pt x="396" y="1286"/>
                </a:cubicBezTo>
                <a:cubicBezTo>
                  <a:pt x="440" y="1288"/>
                  <a:pt x="476" y="1299"/>
                  <a:pt x="516" y="1286"/>
                </a:cubicBezTo>
                <a:cubicBezTo>
                  <a:pt x="560" y="1253"/>
                  <a:pt x="599" y="1228"/>
                  <a:pt x="652" y="1218"/>
                </a:cubicBezTo>
                <a:cubicBezTo>
                  <a:pt x="685" y="1226"/>
                  <a:pt x="684" y="1247"/>
                  <a:pt x="708" y="1262"/>
                </a:cubicBezTo>
                <a:cubicBezTo>
                  <a:pt x="722" y="1271"/>
                  <a:pt x="742" y="1267"/>
                  <a:pt x="760" y="1270"/>
                </a:cubicBezTo>
                <a:cubicBezTo>
                  <a:pt x="795" y="1284"/>
                  <a:pt x="863" y="1280"/>
                  <a:pt x="896" y="1282"/>
                </a:cubicBezTo>
                <a:cubicBezTo>
                  <a:pt x="910" y="1286"/>
                  <a:pt x="923" y="1293"/>
                  <a:pt x="936" y="1302"/>
                </a:cubicBezTo>
                <a:cubicBezTo>
                  <a:pt x="974" y="1300"/>
                  <a:pt x="1013" y="1301"/>
                  <a:pt x="1052" y="1298"/>
                </a:cubicBezTo>
                <a:cubicBezTo>
                  <a:pt x="1068" y="1296"/>
                  <a:pt x="1093" y="1277"/>
                  <a:pt x="1112" y="1274"/>
                </a:cubicBezTo>
                <a:cubicBezTo>
                  <a:pt x="1125" y="1265"/>
                  <a:pt x="1135" y="1259"/>
                  <a:pt x="1148" y="1250"/>
                </a:cubicBezTo>
                <a:cubicBezTo>
                  <a:pt x="1155" y="1244"/>
                  <a:pt x="1172" y="1234"/>
                  <a:pt x="1172" y="1234"/>
                </a:cubicBezTo>
                <a:cubicBezTo>
                  <a:pt x="1176" y="1210"/>
                  <a:pt x="1184" y="1190"/>
                  <a:pt x="1196" y="1170"/>
                </a:cubicBezTo>
                <a:cubicBezTo>
                  <a:pt x="1200" y="1161"/>
                  <a:pt x="1212" y="1146"/>
                  <a:pt x="1212" y="1146"/>
                </a:cubicBezTo>
                <a:cubicBezTo>
                  <a:pt x="1221" y="1106"/>
                  <a:pt x="1211" y="1071"/>
                  <a:pt x="1236" y="1038"/>
                </a:cubicBezTo>
                <a:cubicBezTo>
                  <a:pt x="1242" y="1019"/>
                  <a:pt x="1247" y="1000"/>
                  <a:pt x="1252" y="982"/>
                </a:cubicBezTo>
                <a:cubicBezTo>
                  <a:pt x="1256" y="932"/>
                  <a:pt x="1276" y="842"/>
                  <a:pt x="1228" y="810"/>
                </a:cubicBezTo>
                <a:cubicBezTo>
                  <a:pt x="1222" y="792"/>
                  <a:pt x="1213" y="775"/>
                  <a:pt x="1200" y="762"/>
                </a:cubicBezTo>
                <a:cubicBezTo>
                  <a:pt x="1193" y="743"/>
                  <a:pt x="1186" y="742"/>
                  <a:pt x="1168" y="738"/>
                </a:cubicBezTo>
                <a:cubicBezTo>
                  <a:pt x="1133" y="715"/>
                  <a:pt x="1149" y="657"/>
                  <a:pt x="1124" y="626"/>
                </a:cubicBezTo>
                <a:cubicBezTo>
                  <a:pt x="1116" y="617"/>
                  <a:pt x="1104" y="614"/>
                  <a:pt x="1096" y="606"/>
                </a:cubicBezTo>
                <a:cubicBezTo>
                  <a:pt x="1076" y="586"/>
                  <a:pt x="1059" y="561"/>
                  <a:pt x="1040" y="542"/>
                </a:cubicBezTo>
                <a:cubicBezTo>
                  <a:pt x="1027" y="503"/>
                  <a:pt x="938" y="507"/>
                  <a:pt x="912" y="506"/>
                </a:cubicBezTo>
                <a:cubicBezTo>
                  <a:pt x="904" y="503"/>
                  <a:pt x="894" y="502"/>
                  <a:pt x="888" y="498"/>
                </a:cubicBezTo>
                <a:cubicBezTo>
                  <a:pt x="884" y="495"/>
                  <a:pt x="886" y="488"/>
                  <a:pt x="884" y="486"/>
                </a:cubicBezTo>
                <a:cubicBezTo>
                  <a:pt x="877" y="479"/>
                  <a:pt x="860" y="470"/>
                  <a:pt x="860" y="470"/>
                </a:cubicBezTo>
                <a:cubicBezTo>
                  <a:pt x="850" y="440"/>
                  <a:pt x="860" y="475"/>
                  <a:pt x="860" y="414"/>
                </a:cubicBezTo>
                <a:cubicBezTo>
                  <a:pt x="860" y="405"/>
                  <a:pt x="856" y="429"/>
                  <a:pt x="856" y="438"/>
                </a:cubicBezTo>
                <a:cubicBezTo>
                  <a:pt x="856" y="443"/>
                  <a:pt x="857" y="427"/>
                  <a:pt x="860" y="422"/>
                </a:cubicBezTo>
                <a:cubicBezTo>
                  <a:pt x="861" y="417"/>
                  <a:pt x="866" y="414"/>
                  <a:pt x="868" y="410"/>
                </a:cubicBezTo>
                <a:cubicBezTo>
                  <a:pt x="871" y="402"/>
                  <a:pt x="868" y="390"/>
                  <a:pt x="876" y="386"/>
                </a:cubicBezTo>
                <a:cubicBezTo>
                  <a:pt x="913" y="360"/>
                  <a:pt x="924" y="313"/>
                  <a:pt x="956" y="282"/>
                </a:cubicBezTo>
                <a:cubicBezTo>
                  <a:pt x="976" y="229"/>
                  <a:pt x="950" y="288"/>
                  <a:pt x="976" y="250"/>
                </a:cubicBezTo>
                <a:cubicBezTo>
                  <a:pt x="978" y="246"/>
                  <a:pt x="983" y="224"/>
                  <a:pt x="984" y="222"/>
                </a:cubicBezTo>
                <a:cubicBezTo>
                  <a:pt x="992" y="193"/>
                  <a:pt x="1003" y="162"/>
                  <a:pt x="1020" y="138"/>
                </a:cubicBezTo>
                <a:cubicBezTo>
                  <a:pt x="1035" y="77"/>
                  <a:pt x="1016" y="71"/>
                  <a:pt x="964" y="66"/>
                </a:cubicBezTo>
                <a:cubicBezTo>
                  <a:pt x="953" y="62"/>
                  <a:pt x="942" y="62"/>
                  <a:pt x="932" y="58"/>
                </a:cubicBezTo>
                <a:cubicBezTo>
                  <a:pt x="914" y="50"/>
                  <a:pt x="903" y="36"/>
                  <a:pt x="888" y="26"/>
                </a:cubicBezTo>
                <a:cubicBezTo>
                  <a:pt x="886" y="22"/>
                  <a:pt x="887" y="16"/>
                  <a:pt x="884" y="14"/>
                </a:cubicBezTo>
                <a:cubicBezTo>
                  <a:pt x="877" y="9"/>
                  <a:pt x="860" y="6"/>
                  <a:pt x="860" y="6"/>
                </a:cubicBezTo>
                <a:cubicBezTo>
                  <a:pt x="795" y="10"/>
                  <a:pt x="807" y="6"/>
                  <a:pt x="772" y="42"/>
                </a:cubicBezTo>
                <a:cubicBezTo>
                  <a:pt x="766" y="77"/>
                  <a:pt x="771" y="115"/>
                  <a:pt x="760" y="150"/>
                </a:cubicBezTo>
                <a:cubicBezTo>
                  <a:pt x="758" y="166"/>
                  <a:pt x="758" y="182"/>
                  <a:pt x="756" y="198"/>
                </a:cubicBezTo>
                <a:cubicBezTo>
                  <a:pt x="754" y="209"/>
                  <a:pt x="755" y="227"/>
                  <a:pt x="744" y="230"/>
                </a:cubicBezTo>
                <a:cubicBezTo>
                  <a:pt x="724" y="234"/>
                  <a:pt x="704" y="232"/>
                  <a:pt x="684" y="234"/>
                </a:cubicBezTo>
                <a:cubicBezTo>
                  <a:pt x="662" y="248"/>
                  <a:pt x="655" y="243"/>
                  <a:pt x="632" y="238"/>
                </a:cubicBezTo>
                <a:cubicBezTo>
                  <a:pt x="603" y="219"/>
                  <a:pt x="575" y="228"/>
                  <a:pt x="544" y="234"/>
                </a:cubicBezTo>
                <a:cubicBezTo>
                  <a:pt x="541" y="238"/>
                  <a:pt x="539" y="249"/>
                  <a:pt x="536" y="246"/>
                </a:cubicBezTo>
                <a:cubicBezTo>
                  <a:pt x="530" y="240"/>
                  <a:pt x="533" y="229"/>
                  <a:pt x="532" y="222"/>
                </a:cubicBezTo>
                <a:cubicBezTo>
                  <a:pt x="526" y="199"/>
                  <a:pt x="521" y="176"/>
                  <a:pt x="516" y="154"/>
                </a:cubicBezTo>
                <a:cubicBezTo>
                  <a:pt x="517" y="129"/>
                  <a:pt x="537" y="43"/>
                  <a:pt x="500" y="34"/>
                </a:cubicBezTo>
                <a:cubicBezTo>
                  <a:pt x="497" y="30"/>
                  <a:pt x="495" y="25"/>
                  <a:pt x="492" y="22"/>
                </a:cubicBezTo>
                <a:cubicBezTo>
                  <a:pt x="488" y="19"/>
                  <a:pt x="481" y="21"/>
                  <a:pt x="480" y="18"/>
                </a:cubicBezTo>
                <a:cubicBezTo>
                  <a:pt x="477" y="12"/>
                  <a:pt x="478" y="0"/>
                  <a:pt x="484" y="2"/>
                </a:cubicBezTo>
                <a:cubicBezTo>
                  <a:pt x="491" y="3"/>
                  <a:pt x="492" y="15"/>
                  <a:pt x="496" y="22"/>
                </a:cubicBezTo>
                <a:close/>
              </a:path>
            </a:pathLst>
          </a:custGeom>
          <a:gradFill rotWithShape="0">
            <a:gsLst>
              <a:gs pos="0">
                <a:srgbClr val="75587A"/>
              </a:gs>
              <a:gs pos="100000">
                <a:srgbClr val="362938"/>
              </a:gs>
            </a:gsLst>
            <a:path path="rect">
              <a:fillToRect l="50000" t="50000" r="50000" b="50000"/>
            </a:path>
          </a:gradFill>
          <a:ln w="19050">
            <a:solidFill>
              <a:srgbClr val="31397B"/>
            </a:solidFill>
            <a:round/>
            <a:headEnd/>
            <a:tailEnd/>
          </a:ln>
          <a:effectLst>
            <a:outerShdw dist="76199" dir="2700000" algn="ctr" rotWithShape="0">
              <a:schemeClr val="accent1">
                <a:alpha val="74997"/>
              </a:schemeClr>
            </a:outerShdw>
          </a:effectLst>
        </p:spPr>
        <p:txBody>
          <a:bodyPr wrap="none" anchor="ctr"/>
          <a:lstStyle/>
          <a:p>
            <a:pPr fontAlgn="auto">
              <a:spcBef>
                <a:spcPts val="0"/>
              </a:spcBef>
              <a:spcAft>
                <a:spcPts val="0"/>
              </a:spcAft>
              <a:defRPr/>
            </a:pPr>
            <a:endParaRPr lang="fr-FR">
              <a:latin typeface="+mn-lt"/>
              <a:cs typeface="+mn-cs"/>
            </a:endParaRPr>
          </a:p>
        </p:txBody>
      </p:sp>
      <p:sp>
        <p:nvSpPr>
          <p:cNvPr id="19969" name="Line 515"/>
          <p:cNvSpPr>
            <a:spLocks noChangeShapeType="1"/>
          </p:cNvSpPr>
          <p:nvPr/>
        </p:nvSpPr>
        <p:spPr bwMode="invGray">
          <a:xfrm flipV="1">
            <a:off x="5441951" y="4546600"/>
            <a:ext cx="931333" cy="635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970" name="Rectangle 528"/>
          <p:cNvSpPr>
            <a:spLocks noChangeArrowheads="1"/>
          </p:cNvSpPr>
          <p:nvPr/>
        </p:nvSpPr>
        <p:spPr bwMode="invGray">
          <a:xfrm>
            <a:off x="361951" y="1143000"/>
            <a:ext cx="11559116" cy="5486400"/>
          </a:xfrm>
          <a:prstGeom prst="rect">
            <a:avLst/>
          </a:prstGeom>
          <a:solidFill>
            <a:schemeClr val="tx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r>
              <a:rPr lang="en-US" sz="2400">
                <a:latin typeface="Calibri" pitchFamily="34" charset="0"/>
              </a:rPr>
              <a:t> </a:t>
            </a:r>
          </a:p>
        </p:txBody>
      </p:sp>
      <p:sp>
        <p:nvSpPr>
          <p:cNvPr id="19971" name="Rectangle 519"/>
          <p:cNvSpPr>
            <a:spLocks noChangeArrowheads="1"/>
          </p:cNvSpPr>
          <p:nvPr/>
        </p:nvSpPr>
        <p:spPr bwMode="invGray">
          <a:xfrm>
            <a:off x="1263651" y="1219201"/>
            <a:ext cx="1623483"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2000">
                <a:solidFill>
                  <a:srgbClr val="FFFF00"/>
                </a:solidFill>
              </a:rPr>
              <a:t>HUMAN</a:t>
            </a:r>
          </a:p>
        </p:txBody>
      </p:sp>
      <p:sp>
        <p:nvSpPr>
          <p:cNvPr id="19972" name="Freeform 522"/>
          <p:cNvSpPr>
            <a:spLocks/>
          </p:cNvSpPr>
          <p:nvPr/>
        </p:nvSpPr>
        <p:spPr bwMode="invGray">
          <a:xfrm>
            <a:off x="1534584" y="1676400"/>
            <a:ext cx="1083733" cy="762000"/>
          </a:xfrm>
          <a:custGeom>
            <a:avLst/>
            <a:gdLst>
              <a:gd name="T0" fmla="*/ 2147483647 w 370"/>
              <a:gd name="T1" fmla="*/ 2147483647 h 303"/>
              <a:gd name="T2" fmla="*/ 2147483647 w 370"/>
              <a:gd name="T3" fmla="*/ 2147483647 h 303"/>
              <a:gd name="T4" fmla="*/ 2147483647 w 370"/>
              <a:gd name="T5" fmla="*/ 2147483647 h 303"/>
              <a:gd name="T6" fmla="*/ 2147483647 w 370"/>
              <a:gd name="T7" fmla="*/ 2147483647 h 303"/>
              <a:gd name="T8" fmla="*/ 2147483647 w 370"/>
              <a:gd name="T9" fmla="*/ 2147483647 h 303"/>
              <a:gd name="T10" fmla="*/ 2147483647 w 370"/>
              <a:gd name="T11" fmla="*/ 2147483647 h 303"/>
              <a:gd name="T12" fmla="*/ 2147483647 w 370"/>
              <a:gd name="T13" fmla="*/ 2147483647 h 303"/>
              <a:gd name="T14" fmla="*/ 2147483647 w 370"/>
              <a:gd name="T15" fmla="*/ 2147483647 h 303"/>
              <a:gd name="T16" fmla="*/ 2147483647 w 370"/>
              <a:gd name="T17" fmla="*/ 2147483647 h 303"/>
              <a:gd name="T18" fmla="*/ 2147483647 w 370"/>
              <a:gd name="T19" fmla="*/ 2147483647 h 303"/>
              <a:gd name="T20" fmla="*/ 2147483647 w 370"/>
              <a:gd name="T21" fmla="*/ 2147483647 h 303"/>
              <a:gd name="T22" fmla="*/ 2147483647 w 370"/>
              <a:gd name="T23" fmla="*/ 2147483647 h 303"/>
              <a:gd name="T24" fmla="*/ 2147483647 w 370"/>
              <a:gd name="T25" fmla="*/ 2147483647 h 303"/>
              <a:gd name="T26" fmla="*/ 2147483647 w 370"/>
              <a:gd name="T27" fmla="*/ 2147483647 h 3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303"/>
              <a:gd name="T44" fmla="*/ 370 w 370"/>
              <a:gd name="T45" fmla="*/ 303 h 30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303">
                <a:moveTo>
                  <a:pt x="7" y="71"/>
                </a:moveTo>
                <a:cubicBezTo>
                  <a:pt x="9" y="121"/>
                  <a:pt x="0" y="174"/>
                  <a:pt x="15" y="223"/>
                </a:cubicBezTo>
                <a:cubicBezTo>
                  <a:pt x="20" y="241"/>
                  <a:pt x="51" y="239"/>
                  <a:pt x="63" y="255"/>
                </a:cubicBezTo>
                <a:cubicBezTo>
                  <a:pt x="92" y="294"/>
                  <a:pt x="75" y="279"/>
                  <a:pt x="111" y="303"/>
                </a:cubicBezTo>
                <a:cubicBezTo>
                  <a:pt x="193" y="269"/>
                  <a:pt x="228" y="276"/>
                  <a:pt x="335" y="271"/>
                </a:cubicBezTo>
                <a:cubicBezTo>
                  <a:pt x="339" y="238"/>
                  <a:pt x="370" y="90"/>
                  <a:pt x="335" y="55"/>
                </a:cubicBezTo>
                <a:cubicBezTo>
                  <a:pt x="313" y="33"/>
                  <a:pt x="276" y="42"/>
                  <a:pt x="247" y="39"/>
                </a:cubicBezTo>
                <a:cubicBezTo>
                  <a:pt x="191" y="2"/>
                  <a:pt x="217" y="0"/>
                  <a:pt x="175" y="15"/>
                </a:cubicBezTo>
                <a:cubicBezTo>
                  <a:pt x="172" y="31"/>
                  <a:pt x="180" y="54"/>
                  <a:pt x="167" y="63"/>
                </a:cubicBezTo>
                <a:cubicBezTo>
                  <a:pt x="105" y="101"/>
                  <a:pt x="119" y="46"/>
                  <a:pt x="95" y="31"/>
                </a:cubicBezTo>
                <a:cubicBezTo>
                  <a:pt x="80" y="22"/>
                  <a:pt x="63" y="20"/>
                  <a:pt x="47" y="15"/>
                </a:cubicBezTo>
                <a:cubicBezTo>
                  <a:pt x="39" y="12"/>
                  <a:pt x="23" y="7"/>
                  <a:pt x="23" y="7"/>
                </a:cubicBezTo>
                <a:cubicBezTo>
                  <a:pt x="17" y="15"/>
                  <a:pt x="7" y="21"/>
                  <a:pt x="7" y="31"/>
                </a:cubicBezTo>
                <a:cubicBezTo>
                  <a:pt x="3" y="67"/>
                  <a:pt x="27" y="111"/>
                  <a:pt x="7" y="71"/>
                </a:cubicBezTo>
                <a:close/>
              </a:path>
            </a:pathLst>
          </a:custGeom>
          <a:gradFill rotWithShape="0">
            <a:gsLst>
              <a:gs pos="0">
                <a:srgbClr val="5D1C1F"/>
              </a:gs>
              <a:gs pos="100000">
                <a:srgbClr val="C83D43"/>
              </a:gs>
            </a:gsLst>
            <a:path path="rect">
              <a:fillToRect l="50000" t="50000" r="50000" b="50000"/>
            </a:path>
          </a:gradFill>
          <a:ln w="12700">
            <a:solidFill>
              <a:srgbClr val="5B1C1E"/>
            </a:solidFill>
            <a:round/>
            <a:headEnd/>
            <a:tailEnd/>
          </a:ln>
        </p:spPr>
        <p:txBody>
          <a:bodyPr wrap="none" anchor="ctr"/>
          <a:lstStyle/>
          <a:p>
            <a:endParaRPr lang="fr-FR"/>
          </a:p>
        </p:txBody>
      </p:sp>
      <p:sp>
        <p:nvSpPr>
          <p:cNvPr id="19973" name="Rectangle 523"/>
          <p:cNvSpPr>
            <a:spLocks noChangeArrowheads="1"/>
          </p:cNvSpPr>
          <p:nvPr/>
        </p:nvSpPr>
        <p:spPr bwMode="auto">
          <a:xfrm>
            <a:off x="1445684" y="2436814"/>
            <a:ext cx="10257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a:spcBef>
                <a:spcPct val="50000"/>
              </a:spcBef>
            </a:pPr>
            <a:r>
              <a:rPr lang="en-US" sz="1400">
                <a:solidFill>
                  <a:srgbClr val="FFFF00"/>
                </a:solidFill>
              </a:rPr>
              <a:t>APOBEC 3G</a:t>
            </a:r>
          </a:p>
        </p:txBody>
      </p:sp>
      <p:sp>
        <p:nvSpPr>
          <p:cNvPr id="19974" name="Rectangle 524"/>
          <p:cNvSpPr>
            <a:spLocks noChangeArrowheads="1"/>
          </p:cNvSpPr>
          <p:nvPr/>
        </p:nvSpPr>
        <p:spPr bwMode="invGray">
          <a:xfrm>
            <a:off x="8674101" y="1295401"/>
            <a:ext cx="1621367"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2000">
                <a:solidFill>
                  <a:srgbClr val="FFFF00"/>
                </a:solidFill>
              </a:rPr>
              <a:t>HUMAN</a:t>
            </a:r>
          </a:p>
        </p:txBody>
      </p:sp>
      <p:sp>
        <p:nvSpPr>
          <p:cNvPr id="19975" name="Freeform 516"/>
          <p:cNvSpPr>
            <a:spLocks/>
          </p:cNvSpPr>
          <p:nvPr/>
        </p:nvSpPr>
        <p:spPr bwMode="invGray">
          <a:xfrm>
            <a:off x="4785784" y="3124200"/>
            <a:ext cx="1083733" cy="762000"/>
          </a:xfrm>
          <a:custGeom>
            <a:avLst/>
            <a:gdLst>
              <a:gd name="T0" fmla="*/ 2147483647 w 370"/>
              <a:gd name="T1" fmla="*/ 2147483647 h 303"/>
              <a:gd name="T2" fmla="*/ 2147483647 w 370"/>
              <a:gd name="T3" fmla="*/ 2147483647 h 303"/>
              <a:gd name="T4" fmla="*/ 2147483647 w 370"/>
              <a:gd name="T5" fmla="*/ 2147483647 h 303"/>
              <a:gd name="T6" fmla="*/ 2147483647 w 370"/>
              <a:gd name="T7" fmla="*/ 2147483647 h 303"/>
              <a:gd name="T8" fmla="*/ 2147483647 w 370"/>
              <a:gd name="T9" fmla="*/ 2147483647 h 303"/>
              <a:gd name="T10" fmla="*/ 2147483647 w 370"/>
              <a:gd name="T11" fmla="*/ 2147483647 h 303"/>
              <a:gd name="T12" fmla="*/ 2147483647 w 370"/>
              <a:gd name="T13" fmla="*/ 2147483647 h 303"/>
              <a:gd name="T14" fmla="*/ 2147483647 w 370"/>
              <a:gd name="T15" fmla="*/ 2147483647 h 303"/>
              <a:gd name="T16" fmla="*/ 2147483647 w 370"/>
              <a:gd name="T17" fmla="*/ 2147483647 h 303"/>
              <a:gd name="T18" fmla="*/ 2147483647 w 370"/>
              <a:gd name="T19" fmla="*/ 2147483647 h 303"/>
              <a:gd name="T20" fmla="*/ 2147483647 w 370"/>
              <a:gd name="T21" fmla="*/ 2147483647 h 303"/>
              <a:gd name="T22" fmla="*/ 2147483647 w 370"/>
              <a:gd name="T23" fmla="*/ 2147483647 h 303"/>
              <a:gd name="T24" fmla="*/ 2147483647 w 370"/>
              <a:gd name="T25" fmla="*/ 2147483647 h 303"/>
              <a:gd name="T26" fmla="*/ 2147483647 w 370"/>
              <a:gd name="T27" fmla="*/ 2147483647 h 3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303"/>
              <a:gd name="T44" fmla="*/ 370 w 370"/>
              <a:gd name="T45" fmla="*/ 303 h 30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303">
                <a:moveTo>
                  <a:pt x="7" y="71"/>
                </a:moveTo>
                <a:cubicBezTo>
                  <a:pt x="9" y="121"/>
                  <a:pt x="0" y="174"/>
                  <a:pt x="15" y="223"/>
                </a:cubicBezTo>
                <a:cubicBezTo>
                  <a:pt x="20" y="241"/>
                  <a:pt x="51" y="239"/>
                  <a:pt x="63" y="255"/>
                </a:cubicBezTo>
                <a:cubicBezTo>
                  <a:pt x="92" y="294"/>
                  <a:pt x="75" y="279"/>
                  <a:pt x="111" y="303"/>
                </a:cubicBezTo>
                <a:cubicBezTo>
                  <a:pt x="193" y="269"/>
                  <a:pt x="228" y="276"/>
                  <a:pt x="335" y="271"/>
                </a:cubicBezTo>
                <a:cubicBezTo>
                  <a:pt x="339" y="238"/>
                  <a:pt x="370" y="90"/>
                  <a:pt x="335" y="55"/>
                </a:cubicBezTo>
                <a:cubicBezTo>
                  <a:pt x="313" y="33"/>
                  <a:pt x="276" y="42"/>
                  <a:pt x="247" y="39"/>
                </a:cubicBezTo>
                <a:cubicBezTo>
                  <a:pt x="191" y="2"/>
                  <a:pt x="217" y="0"/>
                  <a:pt x="175" y="15"/>
                </a:cubicBezTo>
                <a:cubicBezTo>
                  <a:pt x="172" y="31"/>
                  <a:pt x="180" y="54"/>
                  <a:pt x="167" y="63"/>
                </a:cubicBezTo>
                <a:cubicBezTo>
                  <a:pt x="105" y="101"/>
                  <a:pt x="119" y="46"/>
                  <a:pt x="95" y="31"/>
                </a:cubicBezTo>
                <a:cubicBezTo>
                  <a:pt x="80" y="22"/>
                  <a:pt x="63" y="20"/>
                  <a:pt x="47" y="15"/>
                </a:cubicBezTo>
                <a:cubicBezTo>
                  <a:pt x="39" y="12"/>
                  <a:pt x="23" y="7"/>
                  <a:pt x="23" y="7"/>
                </a:cubicBezTo>
                <a:cubicBezTo>
                  <a:pt x="17" y="15"/>
                  <a:pt x="7" y="21"/>
                  <a:pt x="7" y="31"/>
                </a:cubicBezTo>
                <a:cubicBezTo>
                  <a:pt x="3" y="67"/>
                  <a:pt x="27" y="111"/>
                  <a:pt x="7" y="71"/>
                </a:cubicBezTo>
                <a:close/>
              </a:path>
            </a:pathLst>
          </a:custGeom>
          <a:gradFill rotWithShape="0">
            <a:gsLst>
              <a:gs pos="0">
                <a:srgbClr val="5D1C1F"/>
              </a:gs>
              <a:gs pos="100000">
                <a:srgbClr val="C83D43"/>
              </a:gs>
            </a:gsLst>
            <a:path path="rect">
              <a:fillToRect l="50000" t="50000" r="50000" b="50000"/>
            </a:path>
          </a:gradFill>
          <a:ln w="12700">
            <a:solidFill>
              <a:srgbClr val="5B1C1E"/>
            </a:solidFill>
            <a:round/>
            <a:headEnd/>
            <a:tailEnd/>
          </a:ln>
        </p:spPr>
        <p:txBody>
          <a:bodyPr wrap="none" anchor="ctr"/>
          <a:lstStyle/>
          <a:p>
            <a:endParaRPr lang="fr-FR"/>
          </a:p>
        </p:txBody>
      </p:sp>
      <p:sp>
        <p:nvSpPr>
          <p:cNvPr id="19976" name="Rectangle 517"/>
          <p:cNvSpPr>
            <a:spLocks noChangeArrowheads="1"/>
          </p:cNvSpPr>
          <p:nvPr/>
        </p:nvSpPr>
        <p:spPr bwMode="auto">
          <a:xfrm>
            <a:off x="4605867" y="2819401"/>
            <a:ext cx="10257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a:spcBef>
                <a:spcPct val="50000"/>
              </a:spcBef>
            </a:pPr>
            <a:r>
              <a:rPr lang="en-US" sz="1400">
                <a:solidFill>
                  <a:srgbClr val="FFFF00"/>
                </a:solidFill>
              </a:rPr>
              <a:t>APOBEC 3G</a:t>
            </a:r>
          </a:p>
        </p:txBody>
      </p:sp>
      <p:sp>
        <p:nvSpPr>
          <p:cNvPr id="19977" name="Line 518"/>
          <p:cNvSpPr>
            <a:spLocks noChangeShapeType="1"/>
          </p:cNvSpPr>
          <p:nvPr/>
        </p:nvSpPr>
        <p:spPr bwMode="invGray">
          <a:xfrm rot="5400000">
            <a:off x="4986338" y="4138613"/>
            <a:ext cx="504825" cy="0"/>
          </a:xfrm>
          <a:prstGeom prst="line">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978" name="Freeform 520"/>
          <p:cNvSpPr>
            <a:spLocks/>
          </p:cNvSpPr>
          <p:nvPr/>
        </p:nvSpPr>
        <p:spPr bwMode="invGray">
          <a:xfrm>
            <a:off x="8489951" y="3124200"/>
            <a:ext cx="982133" cy="76835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19979" name="Rectangle 521"/>
          <p:cNvSpPr>
            <a:spLocks noChangeArrowheads="1"/>
          </p:cNvSpPr>
          <p:nvPr/>
        </p:nvSpPr>
        <p:spPr bwMode="auto">
          <a:xfrm>
            <a:off x="8307918" y="2955926"/>
            <a:ext cx="126576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60" tIns="45468" rIns="92560" bIns="45468"/>
          <a:lstStyle/>
          <a:p>
            <a:pPr algn="ctr" defTabSz="935038">
              <a:spcBef>
                <a:spcPct val="50000"/>
              </a:spcBef>
            </a:pPr>
            <a:r>
              <a:rPr lang="en-US" sz="1400">
                <a:solidFill>
                  <a:srgbClr val="FFFF00"/>
                </a:solidFill>
              </a:rPr>
              <a:t>Tetherin</a:t>
            </a:r>
          </a:p>
        </p:txBody>
      </p:sp>
      <p:sp>
        <p:nvSpPr>
          <p:cNvPr id="19980" name="Line 527"/>
          <p:cNvSpPr>
            <a:spLocks noChangeShapeType="1"/>
          </p:cNvSpPr>
          <p:nvPr/>
        </p:nvSpPr>
        <p:spPr bwMode="invGray">
          <a:xfrm rot="16200000" flipH="1">
            <a:off x="9677400" y="3462866"/>
            <a:ext cx="152400" cy="541867"/>
          </a:xfrm>
          <a:prstGeom prst="line">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981" name="Freeform 525"/>
          <p:cNvSpPr>
            <a:spLocks/>
          </p:cNvSpPr>
          <p:nvPr/>
        </p:nvSpPr>
        <p:spPr bwMode="invGray">
          <a:xfrm>
            <a:off x="9031818" y="1692275"/>
            <a:ext cx="982133" cy="76835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19982" name="Rectangle 526"/>
          <p:cNvSpPr>
            <a:spLocks noChangeArrowheads="1"/>
          </p:cNvSpPr>
          <p:nvPr/>
        </p:nvSpPr>
        <p:spPr bwMode="invGray">
          <a:xfrm>
            <a:off x="8940800" y="1903414"/>
            <a:ext cx="126365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60" tIns="45468" rIns="92560" bIns="45468"/>
          <a:lstStyle/>
          <a:p>
            <a:pPr algn="ctr" defTabSz="935038">
              <a:spcBef>
                <a:spcPct val="50000"/>
              </a:spcBef>
            </a:pPr>
            <a:r>
              <a:rPr lang="en-US" sz="1400">
                <a:solidFill>
                  <a:srgbClr val="FFFF00"/>
                </a:solidFill>
              </a:rPr>
              <a:t>Tetherin</a:t>
            </a:r>
          </a:p>
        </p:txBody>
      </p:sp>
    </p:spTree>
    <p:extLst>
      <p:ext uri="{BB962C8B-B14F-4D97-AF65-F5344CB8AC3E}">
        <p14:creationId xmlns:p14="http://schemas.microsoft.com/office/powerpoint/2010/main" val="1106565150"/>
      </p:ext>
    </p:extLst>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invGray">
          <a:xfrm>
            <a:off x="135467" y="1066800"/>
            <a:ext cx="11965517" cy="5638800"/>
          </a:xfrm>
          <a:prstGeom prst="rect">
            <a:avLst/>
          </a:prstGeom>
          <a:solidFill>
            <a:schemeClr val="tx1"/>
          </a:solidFill>
          <a:ln w="12700">
            <a:solidFill>
              <a:srgbClr val="FFFFFF"/>
            </a:solidFill>
            <a:miter lim="800000"/>
            <a:headEnd/>
            <a:tailEnd/>
          </a:ln>
        </p:spPr>
        <p:txBody>
          <a:bodyPr wrap="none" anchor="ctr"/>
          <a:lstStyle/>
          <a:p>
            <a:pPr algn="ctr"/>
            <a:r>
              <a:rPr lang="en-US" sz="2400">
                <a:latin typeface="Calibri" pitchFamily="34" charset="0"/>
              </a:rPr>
              <a:t> </a:t>
            </a:r>
          </a:p>
        </p:txBody>
      </p:sp>
      <p:grpSp>
        <p:nvGrpSpPr>
          <p:cNvPr id="20483" name="Group 820"/>
          <p:cNvGrpSpPr>
            <a:grpSpLocks/>
          </p:cNvGrpSpPr>
          <p:nvPr/>
        </p:nvGrpSpPr>
        <p:grpSpPr bwMode="auto">
          <a:xfrm>
            <a:off x="10479618" y="2895600"/>
            <a:ext cx="899583" cy="787400"/>
            <a:chOff x="5714" y="2480"/>
            <a:chExt cx="478" cy="496"/>
          </a:xfrm>
        </p:grpSpPr>
        <p:sp>
          <p:nvSpPr>
            <p:cNvPr id="21296" name="Line 821"/>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97" name="Freeform 822"/>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298" name="Freeform 823"/>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99" name="Freeform 824"/>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300" name="Line 825"/>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301" name="Line 826"/>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302" name="Oval 827"/>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303" name="Oval 828"/>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04" name="Oval 829"/>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05" name="Oval 830"/>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306" name="Oval 831"/>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07" name="Oval 832"/>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08" name="Line 833"/>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309" name="Oval 834"/>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10" name="Oval 835"/>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11" name="Oval 836"/>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12" name="Oval 837"/>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13" name="Oval 838"/>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14" name="Line 839"/>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315" name="Oval 840"/>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16" name="Line 841"/>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317" name="Oval 842"/>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18" name="Oval 843"/>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319" name="Oval 844"/>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20" name="Oval 845"/>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21" name="Oval 846"/>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22" name="Oval 847"/>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23" name="Line 848"/>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324" name="Oval 849"/>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25" name="Oval 850"/>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26" name="Oval 851"/>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327" name="Oval 852"/>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328" name="Freeform 853"/>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329" name="Freeform 854"/>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330" name="Freeform 855"/>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84" name="Group 712"/>
          <p:cNvGrpSpPr>
            <a:grpSpLocks/>
          </p:cNvGrpSpPr>
          <p:nvPr/>
        </p:nvGrpSpPr>
        <p:grpSpPr bwMode="auto">
          <a:xfrm>
            <a:off x="10386485" y="3429000"/>
            <a:ext cx="899583" cy="787400"/>
            <a:chOff x="5714" y="2480"/>
            <a:chExt cx="478" cy="496"/>
          </a:xfrm>
        </p:grpSpPr>
        <p:sp>
          <p:nvSpPr>
            <p:cNvPr id="21261" name="Line 713"/>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62" name="Freeform 714"/>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263" name="Freeform 715"/>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64" name="Freeform 716"/>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65" name="Line 717"/>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66" name="Line 718"/>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67" name="Oval 719"/>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68" name="Oval 720"/>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69" name="Oval 721"/>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0" name="Oval 722"/>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71" name="Oval 723"/>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2" name="Oval 724"/>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3" name="Line 725"/>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74" name="Oval 726"/>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5" name="Oval 727"/>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6" name="Oval 728"/>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7" name="Oval 729"/>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8" name="Oval 730"/>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79" name="Line 731"/>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80" name="Oval 732"/>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81" name="Line 733"/>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82" name="Oval 734"/>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83" name="Oval 735"/>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84" name="Oval 736"/>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85" name="Oval 737"/>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86" name="Oval 738"/>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87" name="Oval 739"/>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88" name="Line 740"/>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89" name="Oval 741"/>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90" name="Oval 742"/>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91" name="Oval 743"/>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92" name="Oval 744"/>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293" name="Freeform 745"/>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294" name="Freeform 746"/>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95" name="Freeform 747"/>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85" name="Group 748"/>
          <p:cNvGrpSpPr>
            <a:grpSpLocks/>
          </p:cNvGrpSpPr>
          <p:nvPr/>
        </p:nvGrpSpPr>
        <p:grpSpPr bwMode="auto">
          <a:xfrm>
            <a:off x="10746318" y="3886200"/>
            <a:ext cx="899583" cy="787400"/>
            <a:chOff x="5714" y="2480"/>
            <a:chExt cx="478" cy="496"/>
          </a:xfrm>
        </p:grpSpPr>
        <p:sp>
          <p:nvSpPr>
            <p:cNvPr id="21226" name="Line 749"/>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27" name="Freeform 750"/>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228" name="Freeform 751"/>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29" name="Freeform 752"/>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30" name="Line 753"/>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31" name="Line 754"/>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32" name="Oval 755"/>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33" name="Oval 756"/>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34" name="Oval 757"/>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35" name="Oval 758"/>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36" name="Oval 759"/>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37" name="Oval 760"/>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38" name="Line 761"/>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39" name="Oval 762"/>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40" name="Oval 763"/>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41" name="Oval 764"/>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42" name="Oval 765"/>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43" name="Oval 766"/>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44" name="Line 767"/>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45" name="Oval 768"/>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46" name="Line 769"/>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47" name="Oval 770"/>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48" name="Oval 771"/>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49" name="Oval 772"/>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50" name="Oval 773"/>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51" name="Oval 774"/>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52" name="Oval 775"/>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53" name="Line 776"/>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54" name="Oval 777"/>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55" name="Oval 778"/>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56" name="Oval 779"/>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57" name="Oval 780"/>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258" name="Freeform 781"/>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259" name="Freeform 782"/>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60" name="Freeform 783"/>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86" name="Group 784"/>
          <p:cNvGrpSpPr>
            <a:grpSpLocks/>
          </p:cNvGrpSpPr>
          <p:nvPr/>
        </p:nvGrpSpPr>
        <p:grpSpPr bwMode="auto">
          <a:xfrm>
            <a:off x="10024533" y="2641600"/>
            <a:ext cx="899584" cy="787400"/>
            <a:chOff x="5714" y="2480"/>
            <a:chExt cx="478" cy="496"/>
          </a:xfrm>
        </p:grpSpPr>
        <p:sp>
          <p:nvSpPr>
            <p:cNvPr id="21191" name="Line 785"/>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92" name="Freeform 786"/>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193" name="Freeform 787"/>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94" name="Freeform 788"/>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95" name="Line 789"/>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96" name="Line 790"/>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97" name="Oval 791"/>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98" name="Oval 792"/>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99" name="Oval 793"/>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0" name="Oval 794"/>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01" name="Oval 795"/>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2" name="Oval 796"/>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3" name="Line 797"/>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04" name="Oval 798"/>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5" name="Oval 799"/>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6" name="Oval 800"/>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7" name="Oval 801"/>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8" name="Oval 802"/>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09" name="Line 803"/>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10" name="Oval 804"/>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11" name="Line 805"/>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12" name="Oval 806"/>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13" name="Oval 807"/>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214" name="Oval 808"/>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15" name="Oval 809"/>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16" name="Oval 810"/>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17" name="Oval 811"/>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18" name="Line 812"/>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219" name="Oval 813"/>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20" name="Oval 814"/>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21" name="Oval 815"/>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222" name="Oval 816"/>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223" name="Freeform 817"/>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224" name="Freeform 818"/>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225" name="Freeform 819"/>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87" name="Group 673"/>
          <p:cNvGrpSpPr>
            <a:grpSpLocks/>
          </p:cNvGrpSpPr>
          <p:nvPr/>
        </p:nvGrpSpPr>
        <p:grpSpPr bwMode="auto">
          <a:xfrm>
            <a:off x="10024533" y="4038600"/>
            <a:ext cx="899584" cy="787400"/>
            <a:chOff x="5714" y="2480"/>
            <a:chExt cx="478" cy="496"/>
          </a:xfrm>
        </p:grpSpPr>
        <p:sp>
          <p:nvSpPr>
            <p:cNvPr id="21156" name="Line 674"/>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57" name="Freeform 675"/>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158" name="Freeform 676"/>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59" name="Freeform 677"/>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60" name="Line 678"/>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61" name="Line 679"/>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62" name="Oval 680"/>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63" name="Oval 681"/>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64" name="Oval 682"/>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65" name="Oval 683"/>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66" name="Oval 684"/>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67" name="Oval 685"/>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68" name="Line 686"/>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69" name="Oval 687"/>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70" name="Oval 688"/>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71" name="Oval 689"/>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72" name="Oval 690"/>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73" name="Oval 691"/>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74" name="Line 692"/>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75" name="Oval 693"/>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76" name="Line 694"/>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77" name="Oval 695"/>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78" name="Oval 696"/>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79" name="Oval 697"/>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80" name="Oval 698"/>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81" name="Oval 699"/>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82" name="Oval 700"/>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83" name="Line 701"/>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84" name="Oval 702"/>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85" name="Oval 703"/>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86" name="Oval 704"/>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87" name="Oval 705"/>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188" name="Freeform 706"/>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189" name="Freeform 707"/>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90" name="Freeform 708"/>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88" name="Group 637"/>
          <p:cNvGrpSpPr>
            <a:grpSpLocks/>
          </p:cNvGrpSpPr>
          <p:nvPr/>
        </p:nvGrpSpPr>
        <p:grpSpPr bwMode="auto">
          <a:xfrm>
            <a:off x="9666818" y="3098800"/>
            <a:ext cx="899583" cy="787400"/>
            <a:chOff x="5714" y="2480"/>
            <a:chExt cx="478" cy="496"/>
          </a:xfrm>
        </p:grpSpPr>
        <p:sp>
          <p:nvSpPr>
            <p:cNvPr id="21121" name="Line 638"/>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22" name="Freeform 639"/>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123" name="Freeform 640"/>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24" name="Freeform 641"/>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25" name="Line 642"/>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26" name="Line 643"/>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27" name="Oval 644"/>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28" name="Oval 645"/>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29" name="Oval 646"/>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0" name="Oval 647"/>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31" name="Oval 648"/>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2" name="Oval 649"/>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3" name="Line 650"/>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34" name="Oval 651"/>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5" name="Oval 652"/>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6" name="Oval 653"/>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7" name="Oval 654"/>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8" name="Oval 655"/>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39" name="Line 656"/>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40" name="Oval 657"/>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41" name="Line 658"/>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42" name="Oval 659"/>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43" name="Oval 660"/>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44" name="Oval 661"/>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45" name="Oval 662"/>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46" name="Oval 663"/>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47" name="Oval 664"/>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48" name="Line 665"/>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49" name="Oval 666"/>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50" name="Oval 667"/>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51" name="Oval 668"/>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52" name="Oval 669"/>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153" name="Freeform 670"/>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154" name="Freeform 671"/>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55" name="Freeform 672"/>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89" name="Group 529"/>
          <p:cNvGrpSpPr>
            <a:grpSpLocks/>
          </p:cNvGrpSpPr>
          <p:nvPr/>
        </p:nvGrpSpPr>
        <p:grpSpPr bwMode="auto">
          <a:xfrm>
            <a:off x="9395885" y="3022600"/>
            <a:ext cx="899583" cy="787400"/>
            <a:chOff x="5714" y="2480"/>
            <a:chExt cx="478" cy="496"/>
          </a:xfrm>
        </p:grpSpPr>
        <p:sp>
          <p:nvSpPr>
            <p:cNvPr id="21086" name="Line 530"/>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87" name="Freeform 531"/>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088" name="Freeform 532"/>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89" name="Freeform 533"/>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90" name="Line 534"/>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91" name="Line 535"/>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92" name="Oval 536"/>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93" name="Oval 537"/>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94" name="Oval 538"/>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95" name="Oval 539"/>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96" name="Oval 540"/>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97" name="Oval 541"/>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98" name="Line 542"/>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99" name="Oval 543"/>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00" name="Oval 544"/>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01" name="Oval 545"/>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02" name="Oval 546"/>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03" name="Oval 547"/>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04" name="Line 548"/>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05" name="Oval 549"/>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06" name="Line 550"/>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07" name="Oval 551"/>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08" name="Oval 552"/>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109" name="Oval 553"/>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10" name="Oval 554"/>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11" name="Oval 555"/>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12" name="Oval 556"/>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13" name="Line 557"/>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114" name="Oval 558"/>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15" name="Oval 559"/>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16" name="Oval 560"/>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117" name="Oval 561"/>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118" name="Freeform 562"/>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119" name="Freeform 563"/>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120" name="Freeform 564"/>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90" name="Group 565"/>
          <p:cNvGrpSpPr>
            <a:grpSpLocks/>
          </p:cNvGrpSpPr>
          <p:nvPr/>
        </p:nvGrpSpPr>
        <p:grpSpPr bwMode="auto">
          <a:xfrm>
            <a:off x="9753600" y="4191000"/>
            <a:ext cx="899584" cy="787400"/>
            <a:chOff x="5714" y="2480"/>
            <a:chExt cx="478" cy="496"/>
          </a:xfrm>
        </p:grpSpPr>
        <p:sp>
          <p:nvSpPr>
            <p:cNvPr id="21051" name="Line 566"/>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52" name="Freeform 567"/>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053" name="Freeform 568"/>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54" name="Freeform 569"/>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55" name="Line 570"/>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56" name="Line 571"/>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57" name="Oval 572"/>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58" name="Oval 573"/>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59" name="Oval 574"/>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0" name="Oval 575"/>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61" name="Oval 576"/>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2" name="Oval 577"/>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3" name="Line 578"/>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64" name="Oval 579"/>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5" name="Oval 580"/>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6" name="Oval 581"/>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7" name="Oval 582"/>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8" name="Oval 583"/>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69" name="Line 584"/>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70" name="Oval 585"/>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71" name="Line 586"/>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72" name="Oval 587"/>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73" name="Oval 588"/>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74" name="Oval 589"/>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75" name="Oval 590"/>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76" name="Oval 591"/>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77" name="Oval 592"/>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78" name="Line 593"/>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79" name="Oval 594"/>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80" name="Oval 595"/>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81" name="Oval 596"/>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82" name="Oval 597"/>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083" name="Freeform 598"/>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084" name="Freeform 599"/>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85" name="Freeform 600"/>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91" name="Group 601"/>
          <p:cNvGrpSpPr>
            <a:grpSpLocks/>
          </p:cNvGrpSpPr>
          <p:nvPr/>
        </p:nvGrpSpPr>
        <p:grpSpPr bwMode="auto">
          <a:xfrm>
            <a:off x="9031818" y="2819400"/>
            <a:ext cx="899583" cy="787400"/>
            <a:chOff x="5714" y="2480"/>
            <a:chExt cx="478" cy="496"/>
          </a:xfrm>
        </p:grpSpPr>
        <p:sp>
          <p:nvSpPr>
            <p:cNvPr id="21016" name="Line 602"/>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17" name="Freeform 603"/>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1018" name="Freeform 604"/>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19" name="Freeform 605"/>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20" name="Line 606"/>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21" name="Line 607"/>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22" name="Oval 608"/>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23" name="Oval 609"/>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24" name="Oval 610"/>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25" name="Oval 611"/>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26" name="Oval 612"/>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27" name="Oval 613"/>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28" name="Line 614"/>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29" name="Oval 615"/>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30" name="Oval 616"/>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31" name="Oval 617"/>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32" name="Oval 618"/>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33" name="Oval 619"/>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34" name="Line 620"/>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35" name="Oval 621"/>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36" name="Line 622"/>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37" name="Oval 623"/>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38" name="Oval 624"/>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39" name="Oval 625"/>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40" name="Oval 626"/>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41" name="Oval 627"/>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42" name="Oval 628"/>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43" name="Line 629"/>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44" name="Oval 630"/>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45" name="Oval 631"/>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46" name="Oval 632"/>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47" name="Oval 633"/>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048" name="Freeform 634"/>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049" name="Freeform 635"/>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50" name="Freeform 636"/>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grpSp>
        <p:nvGrpSpPr>
          <p:cNvPr id="20492" name="Group 528"/>
          <p:cNvGrpSpPr>
            <a:grpSpLocks/>
          </p:cNvGrpSpPr>
          <p:nvPr/>
        </p:nvGrpSpPr>
        <p:grpSpPr bwMode="auto">
          <a:xfrm>
            <a:off x="9844618" y="3860800"/>
            <a:ext cx="899583" cy="787400"/>
            <a:chOff x="5714" y="2480"/>
            <a:chExt cx="478" cy="496"/>
          </a:xfrm>
        </p:grpSpPr>
        <p:sp>
          <p:nvSpPr>
            <p:cNvPr id="20981" name="Line 135"/>
            <p:cNvSpPr>
              <a:spLocks noChangeShapeType="1"/>
            </p:cNvSpPr>
            <p:nvPr/>
          </p:nvSpPr>
          <p:spPr bwMode="auto">
            <a:xfrm rot="-2984052">
              <a:off x="6088" y="2838"/>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982" name="Freeform 136"/>
            <p:cNvSpPr>
              <a:spLocks/>
            </p:cNvSpPr>
            <p:nvPr/>
          </p:nvSpPr>
          <p:spPr bwMode="auto">
            <a:xfrm>
              <a:off x="5807" y="2601"/>
              <a:ext cx="230" cy="248"/>
            </a:xfrm>
            <a:custGeom>
              <a:avLst/>
              <a:gdLst>
                <a:gd name="T0" fmla="*/ 1 w 328"/>
                <a:gd name="T1" fmla="*/ 1 h 360"/>
                <a:gd name="T2" fmla="*/ 1 w 328"/>
                <a:gd name="T3" fmla="*/ 1 h 360"/>
                <a:gd name="T4" fmla="*/ 1 w 328"/>
                <a:gd name="T5" fmla="*/ 1 h 360"/>
                <a:gd name="T6" fmla="*/ 1 w 328"/>
                <a:gd name="T7" fmla="*/ 1 h 360"/>
                <a:gd name="T8" fmla="*/ 1 w 328"/>
                <a:gd name="T9" fmla="*/ 1 h 360"/>
                <a:gd name="T10" fmla="*/ 1 w 328"/>
                <a:gd name="T11" fmla="*/ 1 h 360"/>
                <a:gd name="T12" fmla="*/ 1 w 328"/>
                <a:gd name="T13" fmla="*/ 1 h 360"/>
                <a:gd name="T14" fmla="*/ 1 w 328"/>
                <a:gd name="T15" fmla="*/ 1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0983" name="Freeform 137"/>
            <p:cNvSpPr>
              <a:spLocks noChangeAspect="1"/>
            </p:cNvSpPr>
            <p:nvPr/>
          </p:nvSpPr>
          <p:spPr bwMode="auto">
            <a:xfrm>
              <a:off x="5883" y="2689"/>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984" name="Freeform 138"/>
            <p:cNvSpPr>
              <a:spLocks noChangeAspect="1"/>
            </p:cNvSpPr>
            <p:nvPr/>
          </p:nvSpPr>
          <p:spPr bwMode="auto">
            <a:xfrm>
              <a:off x="5948" y="2663"/>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985" name="Line 139"/>
            <p:cNvSpPr>
              <a:spLocks noChangeShapeType="1"/>
            </p:cNvSpPr>
            <p:nvPr/>
          </p:nvSpPr>
          <p:spPr bwMode="auto">
            <a:xfrm>
              <a:off x="5951" y="2499"/>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986" name="Line 140"/>
            <p:cNvSpPr>
              <a:spLocks noChangeShapeType="1"/>
            </p:cNvSpPr>
            <p:nvPr/>
          </p:nvSpPr>
          <p:spPr bwMode="auto">
            <a:xfrm rot="2021405" flipH="1">
              <a:off x="6092" y="2596"/>
              <a:ext cx="27" cy="4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987" name="Oval 141"/>
            <p:cNvSpPr>
              <a:spLocks noChangeArrowheads="1"/>
            </p:cNvSpPr>
            <p:nvPr/>
          </p:nvSpPr>
          <p:spPr bwMode="auto">
            <a:xfrm>
              <a:off x="5903" y="2483"/>
              <a:ext cx="58"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988" name="Oval 142"/>
            <p:cNvSpPr>
              <a:spLocks noChangeArrowheads="1"/>
            </p:cNvSpPr>
            <p:nvPr/>
          </p:nvSpPr>
          <p:spPr bwMode="auto">
            <a:xfrm>
              <a:off x="5942" y="2486"/>
              <a:ext cx="58"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89" name="Oval 143"/>
            <p:cNvSpPr>
              <a:spLocks noChangeAspect="1" noChangeArrowheads="1"/>
            </p:cNvSpPr>
            <p:nvPr/>
          </p:nvSpPr>
          <p:spPr bwMode="auto">
            <a:xfrm>
              <a:off x="5926" y="248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0" name="Oval 144"/>
            <p:cNvSpPr>
              <a:spLocks noChangeArrowheads="1"/>
            </p:cNvSpPr>
            <p:nvPr/>
          </p:nvSpPr>
          <p:spPr bwMode="auto">
            <a:xfrm rot="4719394">
              <a:off x="6083" y="2570"/>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991" name="Oval 145"/>
            <p:cNvSpPr>
              <a:spLocks noChangeArrowheads="1"/>
            </p:cNvSpPr>
            <p:nvPr/>
          </p:nvSpPr>
          <p:spPr bwMode="auto">
            <a:xfrm rot="4719394">
              <a:off x="6101" y="260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2" name="Oval 146"/>
            <p:cNvSpPr>
              <a:spLocks noChangeArrowheads="1"/>
            </p:cNvSpPr>
            <p:nvPr/>
          </p:nvSpPr>
          <p:spPr bwMode="auto">
            <a:xfrm rot="4719394">
              <a:off x="6102" y="2578"/>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3" name="Line 147"/>
            <p:cNvSpPr>
              <a:spLocks noChangeShapeType="1"/>
            </p:cNvSpPr>
            <p:nvPr/>
          </p:nvSpPr>
          <p:spPr bwMode="auto">
            <a:xfrm rot="4135323" flipH="1">
              <a:off x="6118" y="2738"/>
              <a:ext cx="27" cy="3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994" name="Oval 148"/>
            <p:cNvSpPr>
              <a:spLocks noChangeArrowheads="1"/>
            </p:cNvSpPr>
            <p:nvPr/>
          </p:nvSpPr>
          <p:spPr bwMode="auto">
            <a:xfrm rot="5700051">
              <a:off x="6127" y="2745"/>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5" name="Oval 149"/>
            <p:cNvSpPr>
              <a:spLocks noChangeArrowheads="1"/>
            </p:cNvSpPr>
            <p:nvPr/>
          </p:nvSpPr>
          <p:spPr bwMode="auto">
            <a:xfrm rot="5700051">
              <a:off x="6133" y="2713"/>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6" name="Oval 150"/>
            <p:cNvSpPr>
              <a:spLocks noChangeAspect="1" noChangeArrowheads="1"/>
            </p:cNvSpPr>
            <p:nvPr/>
          </p:nvSpPr>
          <p:spPr bwMode="auto">
            <a:xfrm rot="5700051">
              <a:off x="6138" y="2731"/>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7" name="Oval 151"/>
            <p:cNvSpPr>
              <a:spLocks noChangeAspect="1" noChangeArrowheads="1"/>
            </p:cNvSpPr>
            <p:nvPr/>
          </p:nvSpPr>
          <p:spPr bwMode="auto">
            <a:xfrm rot="-3438175">
              <a:off x="5747" y="255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8" name="Oval 152"/>
            <p:cNvSpPr>
              <a:spLocks noChangeArrowheads="1"/>
            </p:cNvSpPr>
            <p:nvPr/>
          </p:nvSpPr>
          <p:spPr bwMode="auto">
            <a:xfrm rot="-3438175">
              <a:off x="5721" y="2591"/>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999" name="Line 153"/>
            <p:cNvSpPr>
              <a:spLocks noChangeShapeType="1"/>
            </p:cNvSpPr>
            <p:nvPr/>
          </p:nvSpPr>
          <p:spPr bwMode="auto">
            <a:xfrm rot="-2984052">
              <a:off x="5765" y="2581"/>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00" name="Oval 154"/>
            <p:cNvSpPr>
              <a:spLocks noChangeArrowheads="1"/>
            </p:cNvSpPr>
            <p:nvPr/>
          </p:nvSpPr>
          <p:spPr bwMode="auto">
            <a:xfrm rot="-3438175">
              <a:off x="5726" y="2562"/>
              <a:ext cx="46" cy="6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01" name="Line 155"/>
            <p:cNvSpPr>
              <a:spLocks noChangeShapeType="1"/>
            </p:cNvSpPr>
            <p:nvPr/>
          </p:nvSpPr>
          <p:spPr bwMode="auto">
            <a:xfrm rot="2540379">
              <a:off x="5775" y="2830"/>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02" name="Oval 156"/>
            <p:cNvSpPr>
              <a:spLocks noChangeArrowheads="1"/>
            </p:cNvSpPr>
            <p:nvPr/>
          </p:nvSpPr>
          <p:spPr bwMode="auto">
            <a:xfrm rot="2021403">
              <a:off x="5749" y="2855"/>
              <a:ext cx="60"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03" name="Oval 157"/>
            <p:cNvSpPr>
              <a:spLocks noChangeArrowheads="1"/>
            </p:cNvSpPr>
            <p:nvPr/>
          </p:nvSpPr>
          <p:spPr bwMode="auto">
            <a:xfrm rot="2021403">
              <a:off x="5726" y="2826"/>
              <a:ext cx="46" cy="58"/>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1004" name="Oval 158"/>
            <p:cNvSpPr>
              <a:spLocks noChangeAspect="1" noChangeArrowheads="1"/>
            </p:cNvSpPr>
            <p:nvPr/>
          </p:nvSpPr>
          <p:spPr bwMode="auto">
            <a:xfrm rot="2102340">
              <a:off x="5739" y="284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05" name="Oval 159"/>
            <p:cNvSpPr>
              <a:spLocks noChangeAspect="1" noChangeArrowheads="1"/>
            </p:cNvSpPr>
            <p:nvPr/>
          </p:nvSpPr>
          <p:spPr bwMode="auto">
            <a:xfrm rot="-3438175">
              <a:off x="6085" y="2835"/>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06" name="Oval 160"/>
            <p:cNvSpPr>
              <a:spLocks noChangeArrowheads="1"/>
            </p:cNvSpPr>
            <p:nvPr/>
          </p:nvSpPr>
          <p:spPr bwMode="auto">
            <a:xfrm rot="-3438175">
              <a:off x="6067" y="2857"/>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07" name="Oval 161"/>
            <p:cNvSpPr>
              <a:spLocks noChangeArrowheads="1"/>
            </p:cNvSpPr>
            <p:nvPr/>
          </p:nvSpPr>
          <p:spPr bwMode="auto">
            <a:xfrm rot="-3438175">
              <a:off x="6081" y="2849"/>
              <a:ext cx="46"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08" name="Line 162"/>
            <p:cNvSpPr>
              <a:spLocks noChangeShapeType="1"/>
            </p:cNvSpPr>
            <p:nvPr/>
          </p:nvSpPr>
          <p:spPr bwMode="auto">
            <a:xfrm rot="709149">
              <a:off x="5902" y="2907"/>
              <a:ext cx="0" cy="5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1009" name="Oval 163"/>
            <p:cNvSpPr>
              <a:spLocks noChangeAspect="1" noChangeArrowheads="1"/>
            </p:cNvSpPr>
            <p:nvPr/>
          </p:nvSpPr>
          <p:spPr bwMode="auto">
            <a:xfrm rot="460228">
              <a:off x="5895"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10" name="Oval 164"/>
            <p:cNvSpPr>
              <a:spLocks noChangeAspect="1" noChangeArrowheads="1"/>
            </p:cNvSpPr>
            <p:nvPr/>
          </p:nvSpPr>
          <p:spPr bwMode="auto">
            <a:xfrm rot="460228">
              <a:off x="5853" y="2910"/>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11" name="Oval 165"/>
            <p:cNvSpPr>
              <a:spLocks noChangeAspect="1" noChangeArrowheads="1"/>
            </p:cNvSpPr>
            <p:nvPr/>
          </p:nvSpPr>
          <p:spPr bwMode="auto">
            <a:xfrm rot="460228">
              <a:off x="5872" y="2918"/>
              <a:ext cx="49" cy="58"/>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1012" name="Oval 166"/>
            <p:cNvSpPr>
              <a:spLocks noChangeArrowheads="1"/>
            </p:cNvSpPr>
            <p:nvPr/>
          </p:nvSpPr>
          <p:spPr bwMode="invGray">
            <a:xfrm>
              <a:off x="5763" y="2563"/>
              <a:ext cx="336" cy="336"/>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1013" name="Freeform 167"/>
            <p:cNvSpPr>
              <a:spLocks/>
            </p:cNvSpPr>
            <p:nvPr/>
          </p:nvSpPr>
          <p:spPr bwMode="auto">
            <a:xfrm>
              <a:off x="5801" y="2583"/>
              <a:ext cx="230" cy="288"/>
            </a:xfrm>
            <a:custGeom>
              <a:avLst/>
              <a:gdLst>
                <a:gd name="T0" fmla="*/ 1 w 328"/>
                <a:gd name="T1" fmla="*/ 2 h 360"/>
                <a:gd name="T2" fmla="*/ 1 w 328"/>
                <a:gd name="T3" fmla="*/ 2 h 360"/>
                <a:gd name="T4" fmla="*/ 1 w 328"/>
                <a:gd name="T5" fmla="*/ 2 h 360"/>
                <a:gd name="T6" fmla="*/ 1 w 328"/>
                <a:gd name="T7" fmla="*/ 2 h 360"/>
                <a:gd name="T8" fmla="*/ 1 w 328"/>
                <a:gd name="T9" fmla="*/ 2 h 360"/>
                <a:gd name="T10" fmla="*/ 1 w 328"/>
                <a:gd name="T11" fmla="*/ 2 h 360"/>
                <a:gd name="T12" fmla="*/ 1 w 328"/>
                <a:gd name="T13" fmla="*/ 2 h 360"/>
                <a:gd name="T14" fmla="*/ 1 w 328"/>
                <a:gd name="T15" fmla="*/ 2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1014" name="Freeform 168"/>
            <p:cNvSpPr>
              <a:spLocks noChangeAspect="1"/>
            </p:cNvSpPr>
            <p:nvPr/>
          </p:nvSpPr>
          <p:spPr bwMode="auto">
            <a:xfrm>
              <a:off x="5863" y="2712"/>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1015" name="Freeform 169"/>
            <p:cNvSpPr>
              <a:spLocks noChangeAspect="1"/>
            </p:cNvSpPr>
            <p:nvPr/>
          </p:nvSpPr>
          <p:spPr bwMode="auto">
            <a:xfrm>
              <a:off x="5935" y="2644"/>
              <a:ext cx="44" cy="115"/>
            </a:xfrm>
            <a:custGeom>
              <a:avLst/>
              <a:gdLst>
                <a:gd name="T0" fmla="*/ 0 w 152"/>
                <a:gd name="T1" fmla="*/ 0 h 144"/>
                <a:gd name="T2" fmla="*/ 0 w 152"/>
                <a:gd name="T3" fmla="*/ 2 h 144"/>
                <a:gd name="T4" fmla="*/ 0 w 152"/>
                <a:gd name="T5" fmla="*/ 2 h 144"/>
                <a:gd name="T6" fmla="*/ 0 w 152"/>
                <a:gd name="T7" fmla="*/ 2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grpSp>
      <p:sp>
        <p:nvSpPr>
          <p:cNvPr id="20493" name="Line 3"/>
          <p:cNvSpPr>
            <a:spLocks noChangeShapeType="1"/>
          </p:cNvSpPr>
          <p:nvPr/>
        </p:nvSpPr>
        <p:spPr bwMode="auto">
          <a:xfrm rot="-2984052">
            <a:off x="3217333" y="36623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494" name="Freeform 4"/>
          <p:cNvSpPr>
            <a:spLocks/>
          </p:cNvSpPr>
          <p:nvPr/>
        </p:nvSpPr>
        <p:spPr bwMode="auto">
          <a:xfrm>
            <a:off x="2688167" y="3294063"/>
            <a:ext cx="433917"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0495" name="Freeform 5"/>
          <p:cNvSpPr>
            <a:spLocks noChangeAspect="1"/>
          </p:cNvSpPr>
          <p:nvPr/>
        </p:nvSpPr>
        <p:spPr bwMode="auto">
          <a:xfrm>
            <a:off x="2832101" y="343376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496" name="Freeform 6"/>
          <p:cNvSpPr>
            <a:spLocks noChangeAspect="1"/>
          </p:cNvSpPr>
          <p:nvPr/>
        </p:nvSpPr>
        <p:spPr bwMode="auto">
          <a:xfrm>
            <a:off x="2954867" y="3392488"/>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497" name="Line 7"/>
          <p:cNvSpPr>
            <a:spLocks noChangeShapeType="1"/>
          </p:cNvSpPr>
          <p:nvPr/>
        </p:nvSpPr>
        <p:spPr bwMode="auto">
          <a:xfrm>
            <a:off x="2959100" y="31321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498" name="Line 8"/>
          <p:cNvSpPr>
            <a:spLocks noChangeShapeType="1"/>
          </p:cNvSpPr>
          <p:nvPr/>
        </p:nvSpPr>
        <p:spPr bwMode="auto">
          <a:xfrm rot="2021405" flipH="1">
            <a:off x="3225800" y="3286126"/>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499" name="Oval 9"/>
          <p:cNvSpPr>
            <a:spLocks noChangeArrowheads="1"/>
          </p:cNvSpPr>
          <p:nvPr/>
        </p:nvSpPr>
        <p:spPr bwMode="auto">
          <a:xfrm>
            <a:off x="2870201" y="3106739"/>
            <a:ext cx="107951"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500" name="Oval 10"/>
          <p:cNvSpPr>
            <a:spLocks noChangeArrowheads="1"/>
          </p:cNvSpPr>
          <p:nvPr/>
        </p:nvSpPr>
        <p:spPr bwMode="auto">
          <a:xfrm>
            <a:off x="2942167" y="3111501"/>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01" name="Oval 11"/>
          <p:cNvSpPr>
            <a:spLocks noChangeAspect="1" noChangeArrowheads="1"/>
          </p:cNvSpPr>
          <p:nvPr/>
        </p:nvSpPr>
        <p:spPr bwMode="auto">
          <a:xfrm>
            <a:off x="2912534" y="3101976"/>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02" name="Oval 12"/>
          <p:cNvSpPr>
            <a:spLocks noChangeArrowheads="1"/>
          </p:cNvSpPr>
          <p:nvPr/>
        </p:nvSpPr>
        <p:spPr bwMode="auto">
          <a:xfrm rot="4719394">
            <a:off x="3214688" y="32358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503" name="Oval 13"/>
          <p:cNvSpPr>
            <a:spLocks noChangeArrowheads="1"/>
          </p:cNvSpPr>
          <p:nvPr/>
        </p:nvSpPr>
        <p:spPr bwMode="auto">
          <a:xfrm rot="4719394">
            <a:off x="3248554" y="328824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04" name="Oval 14"/>
          <p:cNvSpPr>
            <a:spLocks noChangeArrowheads="1"/>
          </p:cNvSpPr>
          <p:nvPr/>
        </p:nvSpPr>
        <p:spPr bwMode="auto">
          <a:xfrm rot="4719394">
            <a:off x="3250672" y="3248555"/>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05" name="Line 15"/>
          <p:cNvSpPr>
            <a:spLocks noChangeShapeType="1"/>
          </p:cNvSpPr>
          <p:nvPr/>
        </p:nvSpPr>
        <p:spPr bwMode="auto">
          <a:xfrm rot="4135323" flipH="1">
            <a:off x="3277394" y="3506524"/>
            <a:ext cx="42863"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06" name="Oval 16"/>
          <p:cNvSpPr>
            <a:spLocks noChangeArrowheads="1"/>
          </p:cNvSpPr>
          <p:nvPr/>
        </p:nvSpPr>
        <p:spPr bwMode="auto">
          <a:xfrm rot="5700051">
            <a:off x="3297238" y="35136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07" name="Oval 17"/>
          <p:cNvSpPr>
            <a:spLocks noChangeArrowheads="1"/>
          </p:cNvSpPr>
          <p:nvPr/>
        </p:nvSpPr>
        <p:spPr bwMode="auto">
          <a:xfrm rot="5700051">
            <a:off x="3308880" y="3463927"/>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08" name="Oval 18"/>
          <p:cNvSpPr>
            <a:spLocks noChangeAspect="1" noChangeArrowheads="1"/>
          </p:cNvSpPr>
          <p:nvPr/>
        </p:nvSpPr>
        <p:spPr bwMode="auto">
          <a:xfrm rot="5700051">
            <a:off x="3319199" y="3491708"/>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09" name="Oval 19"/>
          <p:cNvSpPr>
            <a:spLocks noChangeAspect="1" noChangeArrowheads="1"/>
          </p:cNvSpPr>
          <p:nvPr/>
        </p:nvSpPr>
        <p:spPr bwMode="auto">
          <a:xfrm rot="-3438175">
            <a:off x="2583657" y="32112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10" name="Oval 20"/>
          <p:cNvSpPr>
            <a:spLocks noChangeArrowheads="1"/>
          </p:cNvSpPr>
          <p:nvPr/>
        </p:nvSpPr>
        <p:spPr bwMode="auto">
          <a:xfrm rot="-3438175">
            <a:off x="2533121" y="326919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11" name="Line 21"/>
          <p:cNvSpPr>
            <a:spLocks noChangeShapeType="1"/>
          </p:cNvSpPr>
          <p:nvPr/>
        </p:nvSpPr>
        <p:spPr bwMode="auto">
          <a:xfrm rot="-2984052">
            <a:off x="2609851" y="32543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12" name="Oval 22"/>
          <p:cNvSpPr>
            <a:spLocks noChangeArrowheads="1"/>
          </p:cNvSpPr>
          <p:nvPr/>
        </p:nvSpPr>
        <p:spPr bwMode="auto">
          <a:xfrm rot="-3438175">
            <a:off x="2542646" y="3223155"/>
            <a:ext cx="73025" cy="12911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13" name="Line 23"/>
          <p:cNvSpPr>
            <a:spLocks noChangeShapeType="1"/>
          </p:cNvSpPr>
          <p:nvPr/>
        </p:nvSpPr>
        <p:spPr bwMode="auto">
          <a:xfrm rot="2540379">
            <a:off x="2628900" y="3657600"/>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14" name="Oval 24"/>
          <p:cNvSpPr>
            <a:spLocks noChangeArrowheads="1"/>
          </p:cNvSpPr>
          <p:nvPr/>
        </p:nvSpPr>
        <p:spPr bwMode="auto">
          <a:xfrm rot="2021403">
            <a:off x="2580218" y="3697289"/>
            <a:ext cx="11218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15" name="Oval 25"/>
          <p:cNvSpPr>
            <a:spLocks noChangeArrowheads="1"/>
          </p:cNvSpPr>
          <p:nvPr/>
        </p:nvSpPr>
        <p:spPr bwMode="auto">
          <a:xfrm rot="2021403">
            <a:off x="2535767" y="3651251"/>
            <a:ext cx="86784"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516" name="Oval 26"/>
          <p:cNvSpPr>
            <a:spLocks noChangeAspect="1" noChangeArrowheads="1"/>
          </p:cNvSpPr>
          <p:nvPr/>
        </p:nvSpPr>
        <p:spPr bwMode="auto">
          <a:xfrm rot="2102340">
            <a:off x="2561168" y="36861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17" name="Oval 27"/>
          <p:cNvSpPr>
            <a:spLocks noChangeAspect="1" noChangeArrowheads="1"/>
          </p:cNvSpPr>
          <p:nvPr/>
        </p:nvSpPr>
        <p:spPr bwMode="auto">
          <a:xfrm rot="-3438175">
            <a:off x="3219716" y="3656807"/>
            <a:ext cx="77787"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18" name="Oval 28"/>
          <p:cNvSpPr>
            <a:spLocks noChangeArrowheads="1"/>
          </p:cNvSpPr>
          <p:nvPr/>
        </p:nvSpPr>
        <p:spPr bwMode="auto">
          <a:xfrm rot="-3438175">
            <a:off x="3185054" y="36914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19" name="Oval 29"/>
          <p:cNvSpPr>
            <a:spLocks noChangeArrowheads="1"/>
          </p:cNvSpPr>
          <p:nvPr/>
        </p:nvSpPr>
        <p:spPr bwMode="auto">
          <a:xfrm rot="-3438175">
            <a:off x="3210454" y="36787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20" name="Line 30"/>
          <p:cNvSpPr>
            <a:spLocks noChangeShapeType="1"/>
          </p:cNvSpPr>
          <p:nvPr/>
        </p:nvSpPr>
        <p:spPr bwMode="auto">
          <a:xfrm rot="709149">
            <a:off x="2791884" y="37163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21" name="Oval 31"/>
          <p:cNvSpPr>
            <a:spLocks noChangeAspect="1" noChangeArrowheads="1"/>
          </p:cNvSpPr>
          <p:nvPr/>
        </p:nvSpPr>
        <p:spPr bwMode="auto">
          <a:xfrm rot="460228">
            <a:off x="2700868" y="37211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22" name="Oval 32"/>
          <p:cNvSpPr>
            <a:spLocks noChangeArrowheads="1"/>
          </p:cNvSpPr>
          <p:nvPr/>
        </p:nvSpPr>
        <p:spPr bwMode="invGray">
          <a:xfrm>
            <a:off x="2605617" y="3233738"/>
            <a:ext cx="632883"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0523" name="Freeform 33"/>
          <p:cNvSpPr>
            <a:spLocks/>
          </p:cNvSpPr>
          <p:nvPr/>
        </p:nvSpPr>
        <p:spPr bwMode="auto">
          <a:xfrm>
            <a:off x="2677584" y="3265488"/>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0524" name="Freeform 34"/>
          <p:cNvSpPr>
            <a:spLocks noChangeAspect="1"/>
          </p:cNvSpPr>
          <p:nvPr/>
        </p:nvSpPr>
        <p:spPr bwMode="auto">
          <a:xfrm>
            <a:off x="2794001" y="347027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25" name="Freeform 35"/>
          <p:cNvSpPr>
            <a:spLocks noChangeAspect="1"/>
          </p:cNvSpPr>
          <p:nvPr/>
        </p:nvSpPr>
        <p:spPr bwMode="auto">
          <a:xfrm>
            <a:off x="2929467" y="336232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26" name="Line 36"/>
          <p:cNvSpPr>
            <a:spLocks noChangeShapeType="1"/>
          </p:cNvSpPr>
          <p:nvPr/>
        </p:nvSpPr>
        <p:spPr bwMode="auto">
          <a:xfrm rot="709149">
            <a:off x="10016067" y="40719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27" name="Oval 37"/>
          <p:cNvSpPr>
            <a:spLocks noChangeAspect="1" noChangeArrowheads="1"/>
          </p:cNvSpPr>
          <p:nvPr/>
        </p:nvSpPr>
        <p:spPr bwMode="auto">
          <a:xfrm rot="460228">
            <a:off x="10003367" y="40894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28" name="Oval 38"/>
          <p:cNvSpPr>
            <a:spLocks noChangeAspect="1" noChangeArrowheads="1"/>
          </p:cNvSpPr>
          <p:nvPr/>
        </p:nvSpPr>
        <p:spPr bwMode="auto">
          <a:xfrm rot="460228">
            <a:off x="9925051" y="4076701"/>
            <a:ext cx="91016"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29" name="Oval 39"/>
          <p:cNvSpPr>
            <a:spLocks noChangeAspect="1" noChangeArrowheads="1"/>
          </p:cNvSpPr>
          <p:nvPr/>
        </p:nvSpPr>
        <p:spPr bwMode="auto">
          <a:xfrm rot="460228">
            <a:off x="9961034" y="40894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30" name="Line 40"/>
          <p:cNvSpPr>
            <a:spLocks noChangeShapeType="1"/>
          </p:cNvSpPr>
          <p:nvPr/>
        </p:nvSpPr>
        <p:spPr bwMode="auto">
          <a:xfrm rot="-2984052">
            <a:off x="10367433" y="39544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31" name="Freeform 41"/>
          <p:cNvSpPr>
            <a:spLocks/>
          </p:cNvSpPr>
          <p:nvPr/>
        </p:nvSpPr>
        <p:spPr bwMode="auto">
          <a:xfrm>
            <a:off x="9838267" y="3586163"/>
            <a:ext cx="431800"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0532" name="Freeform 42"/>
          <p:cNvSpPr>
            <a:spLocks noChangeAspect="1"/>
          </p:cNvSpPr>
          <p:nvPr/>
        </p:nvSpPr>
        <p:spPr bwMode="auto">
          <a:xfrm>
            <a:off x="9982201" y="372586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33" name="Freeform 43"/>
          <p:cNvSpPr>
            <a:spLocks noChangeAspect="1"/>
          </p:cNvSpPr>
          <p:nvPr/>
        </p:nvSpPr>
        <p:spPr bwMode="auto">
          <a:xfrm>
            <a:off x="10102851" y="3684588"/>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34" name="Line 44"/>
          <p:cNvSpPr>
            <a:spLocks noChangeShapeType="1"/>
          </p:cNvSpPr>
          <p:nvPr/>
        </p:nvSpPr>
        <p:spPr bwMode="auto">
          <a:xfrm>
            <a:off x="10109200" y="34242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35" name="Line 45"/>
          <p:cNvSpPr>
            <a:spLocks noChangeShapeType="1"/>
          </p:cNvSpPr>
          <p:nvPr/>
        </p:nvSpPr>
        <p:spPr bwMode="auto">
          <a:xfrm rot="2021405" flipH="1">
            <a:off x="10373784" y="3578226"/>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36" name="Oval 46"/>
          <p:cNvSpPr>
            <a:spLocks noChangeArrowheads="1"/>
          </p:cNvSpPr>
          <p:nvPr/>
        </p:nvSpPr>
        <p:spPr bwMode="auto">
          <a:xfrm>
            <a:off x="10018184" y="3398839"/>
            <a:ext cx="110067"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537" name="Oval 47"/>
          <p:cNvSpPr>
            <a:spLocks noChangeArrowheads="1"/>
          </p:cNvSpPr>
          <p:nvPr/>
        </p:nvSpPr>
        <p:spPr bwMode="auto">
          <a:xfrm>
            <a:off x="10092267" y="3403600"/>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38" name="Oval 48"/>
          <p:cNvSpPr>
            <a:spLocks noChangeAspect="1" noChangeArrowheads="1"/>
          </p:cNvSpPr>
          <p:nvPr/>
        </p:nvSpPr>
        <p:spPr bwMode="auto">
          <a:xfrm>
            <a:off x="10062634" y="3394075"/>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39" name="Oval 49"/>
          <p:cNvSpPr>
            <a:spLocks noChangeArrowheads="1"/>
          </p:cNvSpPr>
          <p:nvPr/>
        </p:nvSpPr>
        <p:spPr bwMode="auto">
          <a:xfrm rot="4719394">
            <a:off x="10364788" y="35279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540" name="Oval 50"/>
          <p:cNvSpPr>
            <a:spLocks noChangeArrowheads="1"/>
          </p:cNvSpPr>
          <p:nvPr/>
        </p:nvSpPr>
        <p:spPr bwMode="auto">
          <a:xfrm rot="4719394">
            <a:off x="10398654" y="3580342"/>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41" name="Oval 51"/>
          <p:cNvSpPr>
            <a:spLocks noChangeArrowheads="1"/>
          </p:cNvSpPr>
          <p:nvPr/>
        </p:nvSpPr>
        <p:spPr bwMode="auto">
          <a:xfrm rot="4719394">
            <a:off x="10399713" y="3541714"/>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42" name="Line 52"/>
          <p:cNvSpPr>
            <a:spLocks noChangeShapeType="1"/>
          </p:cNvSpPr>
          <p:nvPr/>
        </p:nvSpPr>
        <p:spPr bwMode="auto">
          <a:xfrm rot="4135323" flipH="1">
            <a:off x="10423789" y="3800211"/>
            <a:ext cx="39688" cy="5926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43" name="Oval 53"/>
          <p:cNvSpPr>
            <a:spLocks noChangeArrowheads="1"/>
          </p:cNvSpPr>
          <p:nvPr/>
        </p:nvSpPr>
        <p:spPr bwMode="auto">
          <a:xfrm rot="5700051">
            <a:off x="10447338" y="38057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44" name="Oval 54"/>
          <p:cNvSpPr>
            <a:spLocks noChangeArrowheads="1"/>
          </p:cNvSpPr>
          <p:nvPr/>
        </p:nvSpPr>
        <p:spPr bwMode="auto">
          <a:xfrm rot="5700051">
            <a:off x="10457921" y="37549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45" name="Oval 55"/>
          <p:cNvSpPr>
            <a:spLocks noChangeAspect="1" noChangeArrowheads="1"/>
          </p:cNvSpPr>
          <p:nvPr/>
        </p:nvSpPr>
        <p:spPr bwMode="auto">
          <a:xfrm rot="5700051">
            <a:off x="10469299" y="3783807"/>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46" name="Oval 56"/>
          <p:cNvSpPr>
            <a:spLocks noChangeAspect="1" noChangeArrowheads="1"/>
          </p:cNvSpPr>
          <p:nvPr/>
        </p:nvSpPr>
        <p:spPr bwMode="auto">
          <a:xfrm rot="-3438175">
            <a:off x="9733757" y="3503348"/>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47" name="Oval 57"/>
          <p:cNvSpPr>
            <a:spLocks noChangeArrowheads="1"/>
          </p:cNvSpPr>
          <p:nvPr/>
        </p:nvSpPr>
        <p:spPr bwMode="auto">
          <a:xfrm rot="-3438175">
            <a:off x="9683221" y="3561292"/>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48" name="Line 58"/>
          <p:cNvSpPr>
            <a:spLocks noChangeShapeType="1"/>
          </p:cNvSpPr>
          <p:nvPr/>
        </p:nvSpPr>
        <p:spPr bwMode="auto">
          <a:xfrm rot="-2984052">
            <a:off x="9759951" y="35464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49" name="Oval 59"/>
          <p:cNvSpPr>
            <a:spLocks noChangeArrowheads="1"/>
          </p:cNvSpPr>
          <p:nvPr/>
        </p:nvSpPr>
        <p:spPr bwMode="auto">
          <a:xfrm rot="-3438175">
            <a:off x="9691689" y="3514196"/>
            <a:ext cx="73025" cy="131233"/>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50" name="Line 60"/>
          <p:cNvSpPr>
            <a:spLocks noChangeShapeType="1"/>
          </p:cNvSpPr>
          <p:nvPr/>
        </p:nvSpPr>
        <p:spPr bwMode="auto">
          <a:xfrm rot="2540379">
            <a:off x="9779000" y="3949701"/>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51" name="Oval 61"/>
          <p:cNvSpPr>
            <a:spLocks noChangeArrowheads="1"/>
          </p:cNvSpPr>
          <p:nvPr/>
        </p:nvSpPr>
        <p:spPr bwMode="auto">
          <a:xfrm rot="2021403">
            <a:off x="9728201" y="3989389"/>
            <a:ext cx="114300"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52" name="Oval 62"/>
          <p:cNvSpPr>
            <a:spLocks noChangeArrowheads="1"/>
          </p:cNvSpPr>
          <p:nvPr/>
        </p:nvSpPr>
        <p:spPr bwMode="auto">
          <a:xfrm rot="2021403">
            <a:off x="9685867" y="3943350"/>
            <a:ext cx="86784"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553" name="Oval 63"/>
          <p:cNvSpPr>
            <a:spLocks noChangeAspect="1" noChangeArrowheads="1"/>
          </p:cNvSpPr>
          <p:nvPr/>
        </p:nvSpPr>
        <p:spPr bwMode="auto">
          <a:xfrm rot="2102340">
            <a:off x="9711268" y="39782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54" name="Oval 64"/>
          <p:cNvSpPr>
            <a:spLocks noChangeAspect="1" noChangeArrowheads="1"/>
          </p:cNvSpPr>
          <p:nvPr/>
        </p:nvSpPr>
        <p:spPr bwMode="auto">
          <a:xfrm rot="-3438175">
            <a:off x="10369816" y="3948907"/>
            <a:ext cx="77787"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55" name="Oval 65"/>
          <p:cNvSpPr>
            <a:spLocks noChangeArrowheads="1"/>
          </p:cNvSpPr>
          <p:nvPr/>
        </p:nvSpPr>
        <p:spPr bwMode="auto">
          <a:xfrm rot="-3438175">
            <a:off x="10334097" y="39846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56" name="Oval 66"/>
          <p:cNvSpPr>
            <a:spLocks noChangeArrowheads="1"/>
          </p:cNvSpPr>
          <p:nvPr/>
        </p:nvSpPr>
        <p:spPr bwMode="auto">
          <a:xfrm rot="-3438175">
            <a:off x="10360554" y="39708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57" name="Oval 67"/>
          <p:cNvSpPr>
            <a:spLocks noChangeArrowheads="1"/>
          </p:cNvSpPr>
          <p:nvPr/>
        </p:nvSpPr>
        <p:spPr bwMode="invGray">
          <a:xfrm>
            <a:off x="9755717" y="3525838"/>
            <a:ext cx="632883"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0558" name="Freeform 68"/>
          <p:cNvSpPr>
            <a:spLocks/>
          </p:cNvSpPr>
          <p:nvPr/>
        </p:nvSpPr>
        <p:spPr bwMode="auto">
          <a:xfrm>
            <a:off x="9827684" y="3557588"/>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a:noFill/>
          </a:ln>
          <a:extLst>
            <a:ext uri="{91240B29-F687-4F45-9708-019B960494DF}">
              <a14:hiddenLine xmlns:a14="http://schemas.microsoft.com/office/drawing/2010/main" w="25400" cap="rnd">
                <a:solidFill>
                  <a:srgbClr val="000000"/>
                </a:solidFill>
                <a:prstDash val="sysDot"/>
                <a:round/>
                <a:headEnd/>
                <a:tailEnd/>
              </a14:hiddenLine>
            </a:ext>
          </a:extLst>
        </p:spPr>
        <p:txBody>
          <a:bodyPr wrap="none" anchor="ctr"/>
          <a:lstStyle/>
          <a:p>
            <a:endParaRPr lang="fr-FR"/>
          </a:p>
        </p:txBody>
      </p:sp>
      <p:sp>
        <p:nvSpPr>
          <p:cNvPr id="20559" name="Freeform 69"/>
          <p:cNvSpPr>
            <a:spLocks noChangeAspect="1"/>
          </p:cNvSpPr>
          <p:nvPr/>
        </p:nvSpPr>
        <p:spPr bwMode="auto">
          <a:xfrm>
            <a:off x="9944101" y="376237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60" name="Freeform 70"/>
          <p:cNvSpPr>
            <a:spLocks noChangeAspect="1"/>
          </p:cNvSpPr>
          <p:nvPr/>
        </p:nvSpPr>
        <p:spPr bwMode="auto">
          <a:xfrm>
            <a:off x="10079567" y="3654426"/>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61" name="Freeform 71"/>
          <p:cNvSpPr>
            <a:spLocks noChangeAspect="1"/>
          </p:cNvSpPr>
          <p:nvPr/>
        </p:nvSpPr>
        <p:spPr bwMode="auto">
          <a:xfrm rot="-5400000">
            <a:off x="2194984" y="4062942"/>
            <a:ext cx="304800" cy="541867"/>
          </a:xfrm>
          <a:custGeom>
            <a:avLst/>
            <a:gdLst>
              <a:gd name="T0" fmla="*/ 2147483647 w 906"/>
              <a:gd name="T1" fmla="*/ 2147483647 h 1288"/>
              <a:gd name="T2" fmla="*/ 2147483647 w 906"/>
              <a:gd name="T3" fmla="*/ 2147483647 h 1288"/>
              <a:gd name="T4" fmla="*/ 2147483647 w 906"/>
              <a:gd name="T5" fmla="*/ 2147483647 h 1288"/>
              <a:gd name="T6" fmla="*/ 2147483647 w 906"/>
              <a:gd name="T7" fmla="*/ 2147483647 h 1288"/>
              <a:gd name="T8" fmla="*/ 2147483647 w 906"/>
              <a:gd name="T9" fmla="*/ 2147483647 h 1288"/>
              <a:gd name="T10" fmla="*/ 2147483647 w 906"/>
              <a:gd name="T11" fmla="*/ 2147483647 h 1288"/>
              <a:gd name="T12" fmla="*/ 2147483647 w 906"/>
              <a:gd name="T13" fmla="*/ 2147483647 h 1288"/>
              <a:gd name="T14" fmla="*/ 2147483647 w 906"/>
              <a:gd name="T15" fmla="*/ 2147483647 h 1288"/>
              <a:gd name="T16" fmla="*/ 2147483647 w 906"/>
              <a:gd name="T17" fmla="*/ 2147483647 h 1288"/>
              <a:gd name="T18" fmla="*/ 2147483647 w 906"/>
              <a:gd name="T19" fmla="*/ 2147483647 h 1288"/>
              <a:gd name="T20" fmla="*/ 2147483647 w 906"/>
              <a:gd name="T21" fmla="*/ 2147483647 h 1288"/>
              <a:gd name="T22" fmla="*/ 2147483647 w 906"/>
              <a:gd name="T23" fmla="*/ 0 h 1288"/>
              <a:gd name="T24" fmla="*/ 2147483647 w 906"/>
              <a:gd name="T25" fmla="*/ 2147483647 h 1288"/>
              <a:gd name="T26" fmla="*/ 2147483647 w 906"/>
              <a:gd name="T27" fmla="*/ 2147483647 h 1288"/>
              <a:gd name="T28" fmla="*/ 2147483647 w 906"/>
              <a:gd name="T29" fmla="*/ 2147483647 h 1288"/>
              <a:gd name="T30" fmla="*/ 2147483647 w 906"/>
              <a:gd name="T31" fmla="*/ 2147483647 h 1288"/>
              <a:gd name="T32" fmla="*/ 2147483647 w 906"/>
              <a:gd name="T33" fmla="*/ 2147483647 h 1288"/>
              <a:gd name="T34" fmla="*/ 2147483647 w 906"/>
              <a:gd name="T35" fmla="*/ 2147483647 h 1288"/>
              <a:gd name="T36" fmla="*/ 2147483647 w 906"/>
              <a:gd name="T37" fmla="*/ 2147483647 h 1288"/>
              <a:gd name="T38" fmla="*/ 2147483647 w 906"/>
              <a:gd name="T39" fmla="*/ 2147483647 h 1288"/>
              <a:gd name="T40" fmla="*/ 2147483647 w 906"/>
              <a:gd name="T41" fmla="*/ 2147483647 h 1288"/>
              <a:gd name="T42" fmla="*/ 2147483647 w 906"/>
              <a:gd name="T43" fmla="*/ 2147483647 h 1288"/>
              <a:gd name="T44" fmla="*/ 2147483647 w 906"/>
              <a:gd name="T45" fmla="*/ 2147483647 h 1288"/>
              <a:gd name="T46" fmla="*/ 2147483647 w 906"/>
              <a:gd name="T47" fmla="*/ 2147483647 h 1288"/>
              <a:gd name="T48" fmla="*/ 2147483647 w 906"/>
              <a:gd name="T49" fmla="*/ 2147483647 h 1288"/>
              <a:gd name="T50" fmla="*/ 2147483647 w 906"/>
              <a:gd name="T51" fmla="*/ 2147483647 h 1288"/>
              <a:gd name="T52" fmla="*/ 2147483647 w 906"/>
              <a:gd name="T53" fmla="*/ 2147483647 h 1288"/>
              <a:gd name="T54" fmla="*/ 2147483647 w 906"/>
              <a:gd name="T55" fmla="*/ 2147483647 h 12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06"/>
              <a:gd name="T85" fmla="*/ 0 h 1288"/>
              <a:gd name="T86" fmla="*/ 906 w 906"/>
              <a:gd name="T87" fmla="*/ 1288 h 12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06" h="1288">
                <a:moveTo>
                  <a:pt x="20" y="1272"/>
                </a:moveTo>
                <a:cubicBezTo>
                  <a:pt x="22" y="1029"/>
                  <a:pt x="23" y="786"/>
                  <a:pt x="28" y="544"/>
                </a:cubicBezTo>
                <a:cubicBezTo>
                  <a:pt x="28" y="494"/>
                  <a:pt x="0" y="374"/>
                  <a:pt x="68" y="352"/>
                </a:cubicBezTo>
                <a:cubicBezTo>
                  <a:pt x="93" y="313"/>
                  <a:pt x="74" y="331"/>
                  <a:pt x="132" y="312"/>
                </a:cubicBezTo>
                <a:cubicBezTo>
                  <a:pt x="140" y="309"/>
                  <a:pt x="156" y="304"/>
                  <a:pt x="156" y="304"/>
                </a:cubicBezTo>
                <a:cubicBezTo>
                  <a:pt x="206" y="312"/>
                  <a:pt x="246" y="323"/>
                  <a:pt x="300" y="304"/>
                </a:cubicBezTo>
                <a:cubicBezTo>
                  <a:pt x="311" y="299"/>
                  <a:pt x="309" y="281"/>
                  <a:pt x="316" y="272"/>
                </a:cubicBezTo>
                <a:cubicBezTo>
                  <a:pt x="334" y="245"/>
                  <a:pt x="337" y="248"/>
                  <a:pt x="364" y="240"/>
                </a:cubicBezTo>
                <a:cubicBezTo>
                  <a:pt x="395" y="193"/>
                  <a:pt x="452" y="178"/>
                  <a:pt x="500" y="152"/>
                </a:cubicBezTo>
                <a:cubicBezTo>
                  <a:pt x="516" y="142"/>
                  <a:pt x="548" y="120"/>
                  <a:pt x="548" y="120"/>
                </a:cubicBezTo>
                <a:cubicBezTo>
                  <a:pt x="568" y="78"/>
                  <a:pt x="591" y="54"/>
                  <a:pt x="636" y="40"/>
                </a:cubicBezTo>
                <a:cubicBezTo>
                  <a:pt x="657" y="8"/>
                  <a:pt x="671" y="9"/>
                  <a:pt x="708" y="0"/>
                </a:cubicBezTo>
                <a:cubicBezTo>
                  <a:pt x="753" y="5"/>
                  <a:pt x="785" y="13"/>
                  <a:pt x="828" y="24"/>
                </a:cubicBezTo>
                <a:cubicBezTo>
                  <a:pt x="868" y="50"/>
                  <a:pt x="846" y="31"/>
                  <a:pt x="884" y="88"/>
                </a:cubicBezTo>
                <a:cubicBezTo>
                  <a:pt x="889" y="96"/>
                  <a:pt x="900" y="112"/>
                  <a:pt x="900" y="112"/>
                </a:cubicBezTo>
                <a:cubicBezTo>
                  <a:pt x="897" y="144"/>
                  <a:pt x="906" y="179"/>
                  <a:pt x="892" y="208"/>
                </a:cubicBezTo>
                <a:cubicBezTo>
                  <a:pt x="884" y="223"/>
                  <a:pt x="860" y="222"/>
                  <a:pt x="844" y="224"/>
                </a:cubicBezTo>
                <a:cubicBezTo>
                  <a:pt x="804" y="226"/>
                  <a:pt x="764" y="229"/>
                  <a:pt x="724" y="232"/>
                </a:cubicBezTo>
                <a:cubicBezTo>
                  <a:pt x="657" y="254"/>
                  <a:pt x="756" y="213"/>
                  <a:pt x="692" y="296"/>
                </a:cubicBezTo>
                <a:cubicBezTo>
                  <a:pt x="681" y="309"/>
                  <a:pt x="660" y="310"/>
                  <a:pt x="644" y="312"/>
                </a:cubicBezTo>
                <a:cubicBezTo>
                  <a:pt x="612" y="314"/>
                  <a:pt x="580" y="317"/>
                  <a:pt x="548" y="320"/>
                </a:cubicBezTo>
                <a:cubicBezTo>
                  <a:pt x="540" y="322"/>
                  <a:pt x="529" y="322"/>
                  <a:pt x="524" y="328"/>
                </a:cubicBezTo>
                <a:cubicBezTo>
                  <a:pt x="496" y="355"/>
                  <a:pt x="539" y="351"/>
                  <a:pt x="500" y="376"/>
                </a:cubicBezTo>
                <a:cubicBezTo>
                  <a:pt x="485" y="384"/>
                  <a:pt x="468" y="386"/>
                  <a:pt x="452" y="392"/>
                </a:cubicBezTo>
                <a:cubicBezTo>
                  <a:pt x="444" y="394"/>
                  <a:pt x="428" y="400"/>
                  <a:pt x="428" y="400"/>
                </a:cubicBezTo>
                <a:cubicBezTo>
                  <a:pt x="372" y="455"/>
                  <a:pt x="262" y="436"/>
                  <a:pt x="196" y="440"/>
                </a:cubicBezTo>
                <a:cubicBezTo>
                  <a:pt x="122" y="513"/>
                  <a:pt x="171" y="624"/>
                  <a:pt x="140" y="720"/>
                </a:cubicBezTo>
                <a:cubicBezTo>
                  <a:pt x="127" y="910"/>
                  <a:pt x="116" y="1097"/>
                  <a:pt x="116" y="1288"/>
                </a:cubicBezTo>
              </a:path>
            </a:pathLst>
          </a:custGeom>
          <a:solidFill>
            <a:srgbClr val="DF8E12"/>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562" name="Oval 72"/>
          <p:cNvSpPr>
            <a:spLocks noChangeArrowheads="1"/>
          </p:cNvSpPr>
          <p:nvPr/>
        </p:nvSpPr>
        <p:spPr bwMode="invGray">
          <a:xfrm>
            <a:off x="2497667" y="2400301"/>
            <a:ext cx="7797800" cy="4143375"/>
          </a:xfrm>
          <a:prstGeom prst="ellipse">
            <a:avLst/>
          </a:prstGeom>
          <a:gradFill rotWithShape="0">
            <a:gsLst>
              <a:gs pos="0">
                <a:srgbClr val="221F44">
                  <a:alpha val="90999"/>
                </a:srgbClr>
              </a:gs>
              <a:gs pos="100000">
                <a:srgbClr val="375E93">
                  <a:alpha val="87000"/>
                </a:srgbClr>
              </a:gs>
            </a:gsLst>
            <a:path path="shape">
              <a:fillToRect l="50000" t="50000" r="50000" b="50000"/>
            </a:path>
          </a:gradFill>
          <a:ln w="101600">
            <a:pattFill prst="sphere">
              <a:fgClr>
                <a:srgbClr val="478094"/>
              </a:fgClr>
              <a:bgClr>
                <a:srgbClr val="4E95B1"/>
              </a:bgClr>
            </a:pattFill>
            <a:round/>
            <a:headEnd/>
            <a:tailEnd/>
          </a:ln>
        </p:spPr>
        <p:txBody>
          <a:bodyPr/>
          <a:lstStyle/>
          <a:p>
            <a:endParaRPr lang="fr-FR">
              <a:latin typeface="Calibri" pitchFamily="34" charset="0"/>
            </a:endParaRPr>
          </a:p>
        </p:txBody>
      </p:sp>
      <p:sp>
        <p:nvSpPr>
          <p:cNvPr id="20563" name="AutoShape 73"/>
          <p:cNvSpPr>
            <a:spLocks noChangeArrowheads="1"/>
          </p:cNvSpPr>
          <p:nvPr/>
        </p:nvSpPr>
        <p:spPr bwMode="auto">
          <a:xfrm rot="-5305800">
            <a:off x="5784851" y="4441825"/>
            <a:ext cx="228600" cy="203200"/>
          </a:xfrm>
          <a:prstGeom prst="can">
            <a:avLst>
              <a:gd name="adj" fmla="val 25000"/>
            </a:avLst>
          </a:prstGeom>
          <a:solidFill>
            <a:srgbClr val="815630"/>
          </a:solidFill>
          <a:ln w="3175">
            <a:solidFill>
              <a:schemeClr val="tx1"/>
            </a:solidFill>
            <a:round/>
            <a:headEnd/>
            <a:tailEnd/>
          </a:ln>
        </p:spPr>
        <p:txBody>
          <a:bodyPr vert="eaVert" wrap="none" anchor="ctr"/>
          <a:lstStyle/>
          <a:p>
            <a:pPr algn="ctr"/>
            <a:endParaRPr lang="fr-FR" sz="2400">
              <a:latin typeface="Calibri" pitchFamily="34" charset="0"/>
            </a:endParaRPr>
          </a:p>
        </p:txBody>
      </p:sp>
      <p:sp>
        <p:nvSpPr>
          <p:cNvPr id="20564" name="AutoShape 74"/>
          <p:cNvSpPr>
            <a:spLocks noChangeArrowheads="1"/>
          </p:cNvSpPr>
          <p:nvPr/>
        </p:nvSpPr>
        <p:spPr bwMode="auto">
          <a:xfrm rot="-9362057">
            <a:off x="6381751" y="5165725"/>
            <a:ext cx="270933" cy="17145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sp>
        <p:nvSpPr>
          <p:cNvPr id="20565" name="AutoShape 75"/>
          <p:cNvSpPr>
            <a:spLocks noChangeArrowheads="1"/>
          </p:cNvSpPr>
          <p:nvPr/>
        </p:nvSpPr>
        <p:spPr bwMode="auto">
          <a:xfrm rot="505983">
            <a:off x="7459134" y="3389313"/>
            <a:ext cx="270933" cy="17145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sp>
        <p:nvSpPr>
          <p:cNvPr id="20566" name="AutoShape 76"/>
          <p:cNvSpPr>
            <a:spLocks noChangeArrowheads="1"/>
          </p:cNvSpPr>
          <p:nvPr/>
        </p:nvSpPr>
        <p:spPr bwMode="auto">
          <a:xfrm rot="4781195">
            <a:off x="8483600" y="4148138"/>
            <a:ext cx="228600" cy="20320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sp>
        <p:nvSpPr>
          <p:cNvPr id="20567" name="AutoShape 77"/>
          <p:cNvSpPr>
            <a:spLocks noChangeArrowheads="1"/>
          </p:cNvSpPr>
          <p:nvPr/>
        </p:nvSpPr>
        <p:spPr bwMode="auto">
          <a:xfrm rot="8258685">
            <a:off x="7992534" y="5146675"/>
            <a:ext cx="270933" cy="171450"/>
          </a:xfrm>
          <a:prstGeom prst="can">
            <a:avLst>
              <a:gd name="adj" fmla="val 25000"/>
            </a:avLst>
          </a:prstGeom>
          <a:solidFill>
            <a:srgbClr val="815630"/>
          </a:solidFill>
          <a:ln w="3175">
            <a:solidFill>
              <a:schemeClr val="tx1"/>
            </a:solidFill>
            <a:round/>
            <a:headEnd/>
            <a:tailEnd/>
          </a:ln>
        </p:spPr>
        <p:txBody>
          <a:bodyPr wrap="none" anchor="ctr"/>
          <a:lstStyle/>
          <a:p>
            <a:endParaRPr lang="fr-FR">
              <a:latin typeface="Calibri" pitchFamily="34" charset="0"/>
            </a:endParaRPr>
          </a:p>
        </p:txBody>
      </p:sp>
      <p:grpSp>
        <p:nvGrpSpPr>
          <p:cNvPr id="20568" name="Group 78"/>
          <p:cNvGrpSpPr>
            <a:grpSpLocks/>
          </p:cNvGrpSpPr>
          <p:nvPr/>
        </p:nvGrpSpPr>
        <p:grpSpPr bwMode="auto">
          <a:xfrm>
            <a:off x="626534" y="787400"/>
            <a:ext cx="10902951" cy="158750"/>
            <a:chOff x="288" y="746"/>
            <a:chExt cx="5667" cy="144"/>
          </a:xfrm>
        </p:grpSpPr>
        <p:sp>
          <p:nvSpPr>
            <p:cNvPr id="20979" name="Rectangle 79"/>
            <p:cNvSpPr>
              <a:spLocks noChangeArrowheads="1"/>
            </p:cNvSpPr>
            <p:nvPr/>
          </p:nvSpPr>
          <p:spPr bwMode="auto">
            <a:xfrm>
              <a:off x="288" y="746"/>
              <a:ext cx="5664" cy="72"/>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20980" name="Freeform 80"/>
            <p:cNvSpPr>
              <a:spLocks/>
            </p:cNvSpPr>
            <p:nvPr/>
          </p:nvSpPr>
          <p:spPr bwMode="auto">
            <a:xfrm>
              <a:off x="290" y="818"/>
              <a:ext cx="5665" cy="72"/>
            </a:xfrm>
            <a:custGeom>
              <a:avLst/>
              <a:gdLst>
                <a:gd name="T0" fmla="*/ 0 w 5665"/>
                <a:gd name="T1" fmla="*/ 0 h 72"/>
                <a:gd name="T2" fmla="*/ 240 w 5665"/>
                <a:gd name="T3" fmla="*/ 71 h 72"/>
                <a:gd name="T4" fmla="*/ 5424 w 5665"/>
                <a:gd name="T5" fmla="*/ 71 h 72"/>
                <a:gd name="T6" fmla="*/ 5664 w 5665"/>
                <a:gd name="T7" fmla="*/ 0 h 72"/>
                <a:gd name="T8" fmla="*/ 0 w 5665"/>
                <a:gd name="T9" fmla="*/ 0 h 72"/>
                <a:gd name="T10" fmla="*/ 0 60000 65536"/>
                <a:gd name="T11" fmla="*/ 0 60000 65536"/>
                <a:gd name="T12" fmla="*/ 0 60000 65536"/>
                <a:gd name="T13" fmla="*/ 0 60000 65536"/>
                <a:gd name="T14" fmla="*/ 0 60000 65536"/>
                <a:gd name="T15" fmla="*/ 0 w 5665"/>
                <a:gd name="T16" fmla="*/ 0 h 72"/>
                <a:gd name="T17" fmla="*/ 5665 w 5665"/>
                <a:gd name="T18" fmla="*/ 72 h 72"/>
              </a:gdLst>
              <a:ahLst/>
              <a:cxnLst>
                <a:cxn ang="T10">
                  <a:pos x="T0" y="T1"/>
                </a:cxn>
                <a:cxn ang="T11">
                  <a:pos x="T2" y="T3"/>
                </a:cxn>
                <a:cxn ang="T12">
                  <a:pos x="T4" y="T5"/>
                </a:cxn>
                <a:cxn ang="T13">
                  <a:pos x="T6" y="T7"/>
                </a:cxn>
                <a:cxn ang="T14">
                  <a:pos x="T8" y="T9"/>
                </a:cxn>
              </a:cxnLst>
              <a:rect l="T15" t="T16" r="T17" b="T18"/>
              <a:pathLst>
                <a:path w="5665" h="72">
                  <a:moveTo>
                    <a:pt x="0" y="0"/>
                  </a:moveTo>
                  <a:lnTo>
                    <a:pt x="240" y="71"/>
                  </a:lnTo>
                  <a:lnTo>
                    <a:pt x="5424" y="71"/>
                  </a:lnTo>
                  <a:lnTo>
                    <a:pt x="5664" y="0"/>
                  </a:lnTo>
                  <a:lnTo>
                    <a:pt x="0" y="0"/>
                  </a:lnTo>
                </a:path>
              </a:pathLst>
            </a:custGeom>
            <a:solidFill>
              <a:srgbClr val="E42B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fr-FR"/>
            </a:p>
          </p:txBody>
        </p:sp>
      </p:grpSp>
      <p:sp>
        <p:nvSpPr>
          <p:cNvPr id="20569" name="Rectangle 81"/>
          <p:cNvSpPr>
            <a:spLocks noGrp="1" noChangeArrowheads="1"/>
          </p:cNvSpPr>
          <p:nvPr>
            <p:ph type="title"/>
          </p:nvPr>
        </p:nvSpPr>
        <p:spPr>
          <a:xfrm>
            <a:off x="914400" y="198438"/>
            <a:ext cx="10363200" cy="715962"/>
          </a:xfrm>
        </p:spPr>
        <p:txBody>
          <a:bodyPr lIns="92539" tIns="45458" rIns="92539" bIns="45458"/>
          <a:lstStyle/>
          <a:p>
            <a:pPr eaLnBrk="1" hangingPunct="1">
              <a:spcBef>
                <a:spcPct val="2000"/>
              </a:spcBef>
            </a:pPr>
            <a:r>
              <a:rPr lang="en-US" sz="3200" smtClean="0"/>
              <a:t>Host Defense: Tetherin</a:t>
            </a:r>
          </a:p>
        </p:txBody>
      </p:sp>
      <p:sp>
        <p:nvSpPr>
          <p:cNvPr id="20570" name="Rectangle 82"/>
          <p:cNvSpPr>
            <a:spLocks noChangeArrowheads="1"/>
          </p:cNvSpPr>
          <p:nvPr/>
        </p:nvSpPr>
        <p:spPr bwMode="invGray">
          <a:xfrm>
            <a:off x="6072718" y="6326188"/>
            <a:ext cx="452967"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atin typeface="Calibri" pitchFamily="34" charset="0"/>
            </a:endParaRPr>
          </a:p>
        </p:txBody>
      </p:sp>
      <p:sp>
        <p:nvSpPr>
          <p:cNvPr id="20571" name="Rectangle 83"/>
          <p:cNvSpPr>
            <a:spLocks noChangeArrowheads="1"/>
          </p:cNvSpPr>
          <p:nvPr/>
        </p:nvSpPr>
        <p:spPr bwMode="auto">
          <a:xfrm>
            <a:off x="922867" y="1860551"/>
            <a:ext cx="10325100" cy="436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p>
            <a:endParaRPr lang="fr-FR">
              <a:latin typeface="Calibri" pitchFamily="34" charset="0"/>
            </a:endParaRPr>
          </a:p>
        </p:txBody>
      </p:sp>
      <p:sp>
        <p:nvSpPr>
          <p:cNvPr id="20572" name="Rectangle 84"/>
          <p:cNvSpPr>
            <a:spLocks noChangeArrowheads="1"/>
          </p:cNvSpPr>
          <p:nvPr/>
        </p:nvSpPr>
        <p:spPr bwMode="invGray">
          <a:xfrm>
            <a:off x="3071284" y="4716463"/>
            <a:ext cx="1354667"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600">
                <a:solidFill>
                  <a:srgbClr val="FFFFFF"/>
                </a:solidFill>
              </a:rPr>
              <a:t>HIV RNA</a:t>
            </a:r>
          </a:p>
        </p:txBody>
      </p:sp>
      <p:sp>
        <p:nvSpPr>
          <p:cNvPr id="20573" name="Oval 85"/>
          <p:cNvSpPr>
            <a:spLocks noChangeArrowheads="1"/>
          </p:cNvSpPr>
          <p:nvPr/>
        </p:nvSpPr>
        <p:spPr bwMode="invGray">
          <a:xfrm>
            <a:off x="5973233" y="3454401"/>
            <a:ext cx="2652184" cy="1984375"/>
          </a:xfrm>
          <a:prstGeom prst="ellipse">
            <a:avLst/>
          </a:prstGeom>
          <a:gradFill rotWithShape="0">
            <a:gsLst>
              <a:gs pos="0">
                <a:srgbClr val="C0006E"/>
              </a:gs>
              <a:gs pos="100000">
                <a:srgbClr val="65404C"/>
              </a:gs>
            </a:gsLst>
            <a:path path="rect">
              <a:fillToRect t="100000" r="100000"/>
            </a:path>
          </a:gradFill>
          <a:ln w="41275">
            <a:solidFill>
              <a:srgbClr val="D3D267"/>
            </a:solidFill>
            <a:prstDash val="sysDot"/>
            <a:round/>
            <a:headEnd/>
            <a:tailEnd/>
          </a:ln>
        </p:spPr>
        <p:txBody>
          <a:bodyPr/>
          <a:lstStyle/>
          <a:p>
            <a:endParaRPr lang="fr-FR">
              <a:latin typeface="Calibri" pitchFamily="34" charset="0"/>
            </a:endParaRPr>
          </a:p>
        </p:txBody>
      </p:sp>
      <p:sp>
        <p:nvSpPr>
          <p:cNvPr id="20574" name="Rectangle 86"/>
          <p:cNvSpPr>
            <a:spLocks noChangeArrowheads="1"/>
          </p:cNvSpPr>
          <p:nvPr/>
        </p:nvSpPr>
        <p:spPr bwMode="invGray">
          <a:xfrm>
            <a:off x="361951" y="5095875"/>
            <a:ext cx="700616"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a:solidFill>
                  <a:srgbClr val="FFFFFF"/>
                </a:solidFill>
              </a:rPr>
              <a:t>HIV</a:t>
            </a:r>
          </a:p>
        </p:txBody>
      </p:sp>
      <p:sp>
        <p:nvSpPr>
          <p:cNvPr id="20575" name="Oval 87"/>
          <p:cNvSpPr>
            <a:spLocks noChangeArrowheads="1"/>
          </p:cNvSpPr>
          <p:nvPr/>
        </p:nvSpPr>
        <p:spPr bwMode="auto">
          <a:xfrm>
            <a:off x="6405034" y="3954463"/>
            <a:ext cx="1047751" cy="849312"/>
          </a:xfrm>
          <a:prstGeom prst="ellipse">
            <a:avLst/>
          </a:prstGeom>
          <a:noFill/>
          <a:ln w="508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latin typeface="Calibri" pitchFamily="34" charset="0"/>
            </a:endParaRPr>
          </a:p>
        </p:txBody>
      </p:sp>
      <p:sp>
        <p:nvSpPr>
          <p:cNvPr id="20576" name="Oval 88"/>
          <p:cNvSpPr>
            <a:spLocks noChangeArrowheads="1"/>
          </p:cNvSpPr>
          <p:nvPr/>
        </p:nvSpPr>
        <p:spPr bwMode="auto">
          <a:xfrm>
            <a:off x="6546851" y="4076700"/>
            <a:ext cx="759883" cy="604838"/>
          </a:xfrm>
          <a:prstGeom prst="ellipse">
            <a:avLst/>
          </a:prstGeom>
          <a:noFill/>
          <a:ln w="508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latin typeface="Calibri" pitchFamily="34" charset="0"/>
            </a:endParaRPr>
          </a:p>
        </p:txBody>
      </p:sp>
      <p:sp>
        <p:nvSpPr>
          <p:cNvPr id="20577" name="Arc 89"/>
          <p:cNvSpPr>
            <a:spLocks/>
          </p:cNvSpPr>
          <p:nvPr/>
        </p:nvSpPr>
        <p:spPr bwMode="invGray">
          <a:xfrm>
            <a:off x="10625667" y="5129213"/>
            <a:ext cx="647700" cy="5461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a:lstStyle/>
          <a:p>
            <a:endParaRPr lang="fr-FR"/>
          </a:p>
        </p:txBody>
      </p:sp>
      <p:sp>
        <p:nvSpPr>
          <p:cNvPr id="20578" name="Arc 90"/>
          <p:cNvSpPr>
            <a:spLocks/>
          </p:cNvSpPr>
          <p:nvPr/>
        </p:nvSpPr>
        <p:spPr bwMode="white">
          <a:xfrm rot="-5188528">
            <a:off x="6552407" y="4374886"/>
            <a:ext cx="211138" cy="230716"/>
          </a:xfrm>
          <a:custGeom>
            <a:avLst/>
            <a:gdLst>
              <a:gd name="T0" fmla="*/ 0 w 19968"/>
              <a:gd name="T1" fmla="*/ 2147483647 h 21599"/>
              <a:gd name="T2" fmla="*/ 2147483647 w 19968"/>
              <a:gd name="T3" fmla="*/ 0 h 21599"/>
              <a:gd name="T4" fmla="*/ 2147483647 w 19968"/>
              <a:gd name="T5" fmla="*/ 2147483647 h 21599"/>
              <a:gd name="T6" fmla="*/ 0 60000 65536"/>
              <a:gd name="T7" fmla="*/ 0 60000 65536"/>
              <a:gd name="T8" fmla="*/ 0 60000 65536"/>
              <a:gd name="T9" fmla="*/ 0 w 19968"/>
              <a:gd name="T10" fmla="*/ 0 h 21599"/>
              <a:gd name="T11" fmla="*/ 19968 w 19968"/>
              <a:gd name="T12" fmla="*/ 21599 h 21599"/>
            </a:gdLst>
            <a:ahLst/>
            <a:cxnLst>
              <a:cxn ang="T6">
                <a:pos x="T0" y="T1"/>
              </a:cxn>
              <a:cxn ang="T7">
                <a:pos x="T2" y="T3"/>
              </a:cxn>
              <a:cxn ang="T8">
                <a:pos x="T4" y="T5"/>
              </a:cxn>
            </a:cxnLst>
            <a:rect l="T9" t="T10" r="T11" b="T12"/>
            <a:pathLst>
              <a:path w="19968" h="21599" fill="none" extrusionOk="0">
                <a:moveTo>
                  <a:pt x="-1" y="13363"/>
                </a:moveTo>
                <a:cubicBezTo>
                  <a:pt x="3319" y="5314"/>
                  <a:pt x="11147" y="44"/>
                  <a:pt x="19854" y="-1"/>
                </a:cubicBezTo>
              </a:path>
              <a:path w="19968" h="21599" stroke="0" extrusionOk="0">
                <a:moveTo>
                  <a:pt x="-1" y="13363"/>
                </a:moveTo>
                <a:cubicBezTo>
                  <a:pt x="3319" y="5314"/>
                  <a:pt x="11147" y="44"/>
                  <a:pt x="19854" y="-1"/>
                </a:cubicBezTo>
                <a:lnTo>
                  <a:pt x="19968" y="21599"/>
                </a:lnTo>
                <a:lnTo>
                  <a:pt x="-1" y="13363"/>
                </a:lnTo>
                <a:close/>
              </a:path>
            </a:pathLst>
          </a:custGeom>
          <a:noFill/>
          <a:ln w="50800" cap="rnd">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579" name="Arc 91"/>
          <p:cNvSpPr>
            <a:spLocks/>
          </p:cNvSpPr>
          <p:nvPr/>
        </p:nvSpPr>
        <p:spPr bwMode="white">
          <a:xfrm rot="-5036585">
            <a:off x="6347355" y="4369330"/>
            <a:ext cx="358775" cy="268817"/>
          </a:xfrm>
          <a:custGeom>
            <a:avLst/>
            <a:gdLst>
              <a:gd name="T0" fmla="*/ 0 w 21214"/>
              <a:gd name="T1" fmla="*/ 2147483647 h 21477"/>
              <a:gd name="T2" fmla="*/ 2147483647 w 21214"/>
              <a:gd name="T3" fmla="*/ 0 h 21477"/>
              <a:gd name="T4" fmla="*/ 2147483647 w 21214"/>
              <a:gd name="T5" fmla="*/ 2147483647 h 21477"/>
              <a:gd name="T6" fmla="*/ 0 60000 65536"/>
              <a:gd name="T7" fmla="*/ 0 60000 65536"/>
              <a:gd name="T8" fmla="*/ 0 60000 65536"/>
              <a:gd name="T9" fmla="*/ 0 w 21214"/>
              <a:gd name="T10" fmla="*/ 0 h 21477"/>
              <a:gd name="T11" fmla="*/ 21214 w 21214"/>
              <a:gd name="T12" fmla="*/ 21477 h 21477"/>
            </a:gdLst>
            <a:ahLst/>
            <a:cxnLst>
              <a:cxn ang="T6">
                <a:pos x="T0" y="T1"/>
              </a:cxn>
              <a:cxn ang="T7">
                <a:pos x="T2" y="T3"/>
              </a:cxn>
              <a:cxn ang="T8">
                <a:pos x="T4" y="T5"/>
              </a:cxn>
            </a:cxnLst>
            <a:rect l="T9" t="T10" r="T11" b="T12"/>
            <a:pathLst>
              <a:path w="21214" h="21477" fill="none" extrusionOk="0">
                <a:moveTo>
                  <a:pt x="-1" y="17413"/>
                </a:moveTo>
                <a:cubicBezTo>
                  <a:pt x="1787" y="8078"/>
                  <a:pt x="9468" y="1008"/>
                  <a:pt x="18919" y="-1"/>
                </a:cubicBezTo>
              </a:path>
              <a:path w="21214" h="21477" stroke="0" extrusionOk="0">
                <a:moveTo>
                  <a:pt x="-1" y="17413"/>
                </a:moveTo>
                <a:cubicBezTo>
                  <a:pt x="1787" y="8078"/>
                  <a:pt x="9468" y="1008"/>
                  <a:pt x="18919" y="-1"/>
                </a:cubicBezTo>
                <a:lnTo>
                  <a:pt x="21214" y="21477"/>
                </a:lnTo>
                <a:lnTo>
                  <a:pt x="-1" y="17413"/>
                </a:lnTo>
                <a:close/>
              </a:path>
            </a:pathLst>
          </a:custGeom>
          <a:noFill/>
          <a:ln w="50800" cap="rnd">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580" name="Rectangle 92"/>
          <p:cNvSpPr>
            <a:spLocks noChangeArrowheads="1"/>
          </p:cNvSpPr>
          <p:nvPr/>
        </p:nvSpPr>
        <p:spPr bwMode="invGray">
          <a:xfrm>
            <a:off x="6908801" y="3609975"/>
            <a:ext cx="117475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600">
                <a:solidFill>
                  <a:srgbClr val="4EFBFF"/>
                </a:solidFill>
              </a:rPr>
              <a:t>Nucleus</a:t>
            </a:r>
          </a:p>
        </p:txBody>
      </p:sp>
      <p:sp>
        <p:nvSpPr>
          <p:cNvPr id="20581" name="Rectangle 93"/>
          <p:cNvSpPr>
            <a:spLocks noChangeArrowheads="1"/>
          </p:cNvSpPr>
          <p:nvPr/>
        </p:nvSpPr>
        <p:spPr bwMode="invGray">
          <a:xfrm>
            <a:off x="5240867" y="5705476"/>
            <a:ext cx="162136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2000">
                <a:solidFill>
                  <a:srgbClr val="1FFFFB"/>
                </a:solidFill>
              </a:rPr>
              <a:t>Host Cell </a:t>
            </a:r>
          </a:p>
        </p:txBody>
      </p:sp>
      <p:sp>
        <p:nvSpPr>
          <p:cNvPr id="20582" name="Line 94"/>
          <p:cNvSpPr>
            <a:spLocks noChangeShapeType="1"/>
          </p:cNvSpPr>
          <p:nvPr/>
        </p:nvSpPr>
        <p:spPr bwMode="invGray">
          <a:xfrm flipH="1">
            <a:off x="3937001" y="4283075"/>
            <a:ext cx="88900" cy="2286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583" name="Line 95"/>
          <p:cNvSpPr>
            <a:spLocks noChangeShapeType="1"/>
          </p:cNvSpPr>
          <p:nvPr/>
        </p:nvSpPr>
        <p:spPr bwMode="invGray">
          <a:xfrm>
            <a:off x="6546851" y="4600575"/>
            <a:ext cx="903816" cy="3810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584" name="Line 96"/>
          <p:cNvSpPr>
            <a:spLocks noChangeShapeType="1"/>
          </p:cNvSpPr>
          <p:nvPr/>
        </p:nvSpPr>
        <p:spPr bwMode="invGray">
          <a:xfrm rot="-558366">
            <a:off x="7662333" y="4994276"/>
            <a:ext cx="179917" cy="639763"/>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585" name="Freeform 98"/>
          <p:cNvSpPr>
            <a:spLocks noChangeAspect="1"/>
          </p:cNvSpPr>
          <p:nvPr/>
        </p:nvSpPr>
        <p:spPr bwMode="auto">
          <a:xfrm rot="4146466">
            <a:off x="3805767" y="4429655"/>
            <a:ext cx="38100" cy="325967"/>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86" name="Freeform 99"/>
          <p:cNvSpPr>
            <a:spLocks noChangeAspect="1"/>
          </p:cNvSpPr>
          <p:nvPr/>
        </p:nvSpPr>
        <p:spPr bwMode="auto">
          <a:xfrm rot="4146466">
            <a:off x="5175251" y="4405842"/>
            <a:ext cx="38100" cy="325967"/>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87" name="Freeform 100"/>
          <p:cNvSpPr>
            <a:spLocks noChangeAspect="1"/>
          </p:cNvSpPr>
          <p:nvPr/>
        </p:nvSpPr>
        <p:spPr bwMode="auto">
          <a:xfrm rot="4146466">
            <a:off x="5144559" y="4349751"/>
            <a:ext cx="38100" cy="323849"/>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88" name="Freeform 101"/>
          <p:cNvSpPr>
            <a:spLocks noChangeAspect="1"/>
          </p:cNvSpPr>
          <p:nvPr/>
        </p:nvSpPr>
        <p:spPr bwMode="auto">
          <a:xfrm rot="4146466">
            <a:off x="7532159" y="4799542"/>
            <a:ext cx="50800" cy="433917"/>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36D53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89" name="Freeform 102"/>
          <p:cNvSpPr>
            <a:spLocks noChangeAspect="1"/>
          </p:cNvSpPr>
          <p:nvPr/>
        </p:nvSpPr>
        <p:spPr bwMode="auto">
          <a:xfrm rot="-4414113" flipH="1" flipV="1">
            <a:off x="2374107" y="3871649"/>
            <a:ext cx="255587" cy="414867"/>
          </a:xfrm>
          <a:custGeom>
            <a:avLst/>
            <a:gdLst>
              <a:gd name="T0" fmla="*/ 2147483647 w 312"/>
              <a:gd name="T1" fmla="*/ 0 h 480"/>
              <a:gd name="T2" fmla="*/ 2147483647 w 312"/>
              <a:gd name="T3" fmla="*/ 2147483647 h 480"/>
              <a:gd name="T4" fmla="*/ 2147483647 w 312"/>
              <a:gd name="T5" fmla="*/ 2147483647 h 480"/>
              <a:gd name="T6" fmla="*/ 2147483647 w 312"/>
              <a:gd name="T7" fmla="*/ 2147483647 h 480"/>
              <a:gd name="T8" fmla="*/ 2147483647 w 312"/>
              <a:gd name="T9" fmla="*/ 2147483647 h 480"/>
              <a:gd name="T10" fmla="*/ 2147483647 w 312"/>
              <a:gd name="T11" fmla="*/ 2147483647 h 480"/>
              <a:gd name="T12" fmla="*/ 2147483647 w 312"/>
              <a:gd name="T13" fmla="*/ 2147483647 h 480"/>
              <a:gd name="T14" fmla="*/ 2147483647 w 312"/>
              <a:gd name="T15" fmla="*/ 2147483647 h 480"/>
              <a:gd name="T16" fmla="*/ 2147483647 w 312"/>
              <a:gd name="T17" fmla="*/ 2147483647 h 480"/>
              <a:gd name="T18" fmla="*/ 2147483647 w 312"/>
              <a:gd name="T19" fmla="*/ 2147483647 h 480"/>
              <a:gd name="T20" fmla="*/ 2147483647 w 312"/>
              <a:gd name="T21" fmla="*/ 2147483647 h 480"/>
              <a:gd name="T22" fmla="*/ 2147483647 w 312"/>
              <a:gd name="T23" fmla="*/ 2147483647 h 480"/>
              <a:gd name="T24" fmla="*/ 2147483647 w 312"/>
              <a:gd name="T25" fmla="*/ 2147483647 h 480"/>
              <a:gd name="T26" fmla="*/ 2147483647 w 312"/>
              <a:gd name="T27" fmla="*/ 2147483647 h 480"/>
              <a:gd name="T28" fmla="*/ 2147483647 w 312"/>
              <a:gd name="T29" fmla="*/ 2147483647 h 4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2"/>
              <a:gd name="T46" fmla="*/ 0 h 480"/>
              <a:gd name="T47" fmla="*/ 312 w 312"/>
              <a:gd name="T48" fmla="*/ 480 h 48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2" h="480">
                <a:moveTo>
                  <a:pt x="8" y="0"/>
                </a:moveTo>
                <a:cubicBezTo>
                  <a:pt x="4" y="144"/>
                  <a:pt x="0" y="288"/>
                  <a:pt x="8" y="336"/>
                </a:cubicBezTo>
                <a:cubicBezTo>
                  <a:pt x="16" y="384"/>
                  <a:pt x="48" y="328"/>
                  <a:pt x="56" y="288"/>
                </a:cubicBezTo>
                <a:cubicBezTo>
                  <a:pt x="64" y="248"/>
                  <a:pt x="48" y="120"/>
                  <a:pt x="56" y="96"/>
                </a:cubicBezTo>
                <a:cubicBezTo>
                  <a:pt x="64" y="72"/>
                  <a:pt x="96" y="104"/>
                  <a:pt x="104" y="144"/>
                </a:cubicBezTo>
                <a:cubicBezTo>
                  <a:pt x="112" y="184"/>
                  <a:pt x="96" y="304"/>
                  <a:pt x="104" y="336"/>
                </a:cubicBezTo>
                <a:cubicBezTo>
                  <a:pt x="112" y="368"/>
                  <a:pt x="144" y="376"/>
                  <a:pt x="152" y="336"/>
                </a:cubicBezTo>
                <a:cubicBezTo>
                  <a:pt x="160" y="296"/>
                  <a:pt x="144" y="128"/>
                  <a:pt x="152" y="96"/>
                </a:cubicBezTo>
                <a:cubicBezTo>
                  <a:pt x="160" y="64"/>
                  <a:pt x="192" y="104"/>
                  <a:pt x="200" y="144"/>
                </a:cubicBezTo>
                <a:cubicBezTo>
                  <a:pt x="208" y="184"/>
                  <a:pt x="192" y="304"/>
                  <a:pt x="200" y="336"/>
                </a:cubicBezTo>
                <a:cubicBezTo>
                  <a:pt x="208" y="368"/>
                  <a:pt x="240" y="376"/>
                  <a:pt x="248" y="336"/>
                </a:cubicBezTo>
                <a:cubicBezTo>
                  <a:pt x="256" y="296"/>
                  <a:pt x="240" y="128"/>
                  <a:pt x="248" y="96"/>
                </a:cubicBezTo>
                <a:cubicBezTo>
                  <a:pt x="256" y="64"/>
                  <a:pt x="288" y="88"/>
                  <a:pt x="296" y="144"/>
                </a:cubicBezTo>
                <a:cubicBezTo>
                  <a:pt x="304" y="200"/>
                  <a:pt x="312" y="384"/>
                  <a:pt x="296" y="432"/>
                </a:cubicBezTo>
                <a:cubicBezTo>
                  <a:pt x="280" y="480"/>
                  <a:pt x="216" y="432"/>
                  <a:pt x="200" y="432"/>
                </a:cubicBezTo>
              </a:path>
            </a:pathLst>
          </a:custGeom>
          <a:noFill/>
          <a:ln w="25400">
            <a:solidFill>
              <a:srgbClr val="DA8AA4">
                <a:alpha val="9097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90" name="Line 103"/>
          <p:cNvSpPr>
            <a:spLocks noChangeShapeType="1"/>
          </p:cNvSpPr>
          <p:nvPr/>
        </p:nvSpPr>
        <p:spPr bwMode="auto">
          <a:xfrm rot="-2984052">
            <a:off x="2154767" y="40560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91" name="Oval 104"/>
          <p:cNvSpPr>
            <a:spLocks noChangeArrowheads="1"/>
          </p:cNvSpPr>
          <p:nvPr/>
        </p:nvSpPr>
        <p:spPr bwMode="invGray">
          <a:xfrm>
            <a:off x="1549401" y="3624263"/>
            <a:ext cx="632884"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0592" name="Freeform 105"/>
          <p:cNvSpPr>
            <a:spLocks/>
          </p:cNvSpPr>
          <p:nvPr/>
        </p:nvSpPr>
        <p:spPr bwMode="auto">
          <a:xfrm>
            <a:off x="1625600" y="3648075"/>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0593" name="Freeform 106"/>
          <p:cNvSpPr>
            <a:spLocks noChangeAspect="1"/>
          </p:cNvSpPr>
          <p:nvPr/>
        </p:nvSpPr>
        <p:spPr bwMode="auto">
          <a:xfrm>
            <a:off x="1769534" y="382746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94" name="Freeform 107"/>
          <p:cNvSpPr>
            <a:spLocks noChangeAspect="1"/>
          </p:cNvSpPr>
          <p:nvPr/>
        </p:nvSpPr>
        <p:spPr bwMode="auto">
          <a:xfrm>
            <a:off x="1890184" y="3786188"/>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595" name="Line 108"/>
          <p:cNvSpPr>
            <a:spLocks noChangeShapeType="1"/>
          </p:cNvSpPr>
          <p:nvPr/>
        </p:nvSpPr>
        <p:spPr bwMode="auto">
          <a:xfrm>
            <a:off x="1896533" y="35258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96" name="Line 109"/>
          <p:cNvSpPr>
            <a:spLocks noChangeShapeType="1"/>
          </p:cNvSpPr>
          <p:nvPr/>
        </p:nvSpPr>
        <p:spPr bwMode="auto">
          <a:xfrm rot="2021405" flipH="1">
            <a:off x="2161117" y="3679825"/>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597" name="Oval 110"/>
          <p:cNvSpPr>
            <a:spLocks noChangeArrowheads="1"/>
          </p:cNvSpPr>
          <p:nvPr/>
        </p:nvSpPr>
        <p:spPr bwMode="auto">
          <a:xfrm>
            <a:off x="1805517" y="3500438"/>
            <a:ext cx="110067"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598" name="Oval 111"/>
          <p:cNvSpPr>
            <a:spLocks noChangeArrowheads="1"/>
          </p:cNvSpPr>
          <p:nvPr/>
        </p:nvSpPr>
        <p:spPr bwMode="auto">
          <a:xfrm>
            <a:off x="1879600" y="3505201"/>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599" name="Oval 112"/>
          <p:cNvSpPr>
            <a:spLocks noChangeAspect="1" noChangeArrowheads="1"/>
          </p:cNvSpPr>
          <p:nvPr/>
        </p:nvSpPr>
        <p:spPr bwMode="auto">
          <a:xfrm>
            <a:off x="1849968" y="34956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0" name="Oval 113"/>
          <p:cNvSpPr>
            <a:spLocks noChangeArrowheads="1"/>
          </p:cNvSpPr>
          <p:nvPr/>
        </p:nvSpPr>
        <p:spPr bwMode="auto">
          <a:xfrm rot="4719394">
            <a:off x="2152121" y="36295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601" name="Oval 114"/>
          <p:cNvSpPr>
            <a:spLocks noChangeArrowheads="1"/>
          </p:cNvSpPr>
          <p:nvPr/>
        </p:nvSpPr>
        <p:spPr bwMode="auto">
          <a:xfrm rot="4719394">
            <a:off x="2185988" y="368194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2" name="Oval 115"/>
          <p:cNvSpPr>
            <a:spLocks noChangeArrowheads="1"/>
          </p:cNvSpPr>
          <p:nvPr/>
        </p:nvSpPr>
        <p:spPr bwMode="auto">
          <a:xfrm rot="4719394">
            <a:off x="2187046" y="3643314"/>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3" name="Line 116"/>
          <p:cNvSpPr>
            <a:spLocks noChangeShapeType="1"/>
          </p:cNvSpPr>
          <p:nvPr/>
        </p:nvSpPr>
        <p:spPr bwMode="auto">
          <a:xfrm rot="4135323" flipH="1">
            <a:off x="2214827" y="3900224"/>
            <a:ext cx="42863"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04" name="Oval 117"/>
          <p:cNvSpPr>
            <a:spLocks noChangeArrowheads="1"/>
          </p:cNvSpPr>
          <p:nvPr/>
        </p:nvSpPr>
        <p:spPr bwMode="auto">
          <a:xfrm rot="5700051">
            <a:off x="2234672" y="39073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5" name="Oval 118"/>
          <p:cNvSpPr>
            <a:spLocks noChangeArrowheads="1"/>
          </p:cNvSpPr>
          <p:nvPr/>
        </p:nvSpPr>
        <p:spPr bwMode="auto">
          <a:xfrm rot="5700051">
            <a:off x="2245254" y="38565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6" name="Oval 119"/>
          <p:cNvSpPr>
            <a:spLocks noChangeAspect="1" noChangeArrowheads="1"/>
          </p:cNvSpPr>
          <p:nvPr/>
        </p:nvSpPr>
        <p:spPr bwMode="auto">
          <a:xfrm rot="5700051">
            <a:off x="2256632" y="3885408"/>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7" name="Oval 120"/>
          <p:cNvSpPr>
            <a:spLocks noChangeAspect="1" noChangeArrowheads="1"/>
          </p:cNvSpPr>
          <p:nvPr/>
        </p:nvSpPr>
        <p:spPr bwMode="auto">
          <a:xfrm rot="-3438175">
            <a:off x="1521091" y="36049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8" name="Oval 121"/>
          <p:cNvSpPr>
            <a:spLocks noChangeArrowheads="1"/>
          </p:cNvSpPr>
          <p:nvPr/>
        </p:nvSpPr>
        <p:spPr bwMode="auto">
          <a:xfrm rot="-3438175">
            <a:off x="1470554" y="366289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09" name="Line 122"/>
          <p:cNvSpPr>
            <a:spLocks noChangeShapeType="1"/>
          </p:cNvSpPr>
          <p:nvPr/>
        </p:nvSpPr>
        <p:spPr bwMode="auto">
          <a:xfrm rot="-2984052">
            <a:off x="1547284" y="36480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10" name="Oval 123"/>
          <p:cNvSpPr>
            <a:spLocks noChangeArrowheads="1"/>
          </p:cNvSpPr>
          <p:nvPr/>
        </p:nvSpPr>
        <p:spPr bwMode="auto">
          <a:xfrm rot="-3438175">
            <a:off x="1479022" y="3615797"/>
            <a:ext cx="73025" cy="131233"/>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11" name="Line 124"/>
          <p:cNvSpPr>
            <a:spLocks noChangeShapeType="1"/>
          </p:cNvSpPr>
          <p:nvPr/>
        </p:nvSpPr>
        <p:spPr bwMode="auto">
          <a:xfrm rot="2540379">
            <a:off x="1566333" y="4051301"/>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12" name="Oval 125"/>
          <p:cNvSpPr>
            <a:spLocks noChangeArrowheads="1"/>
          </p:cNvSpPr>
          <p:nvPr/>
        </p:nvSpPr>
        <p:spPr bwMode="auto">
          <a:xfrm rot="2021403">
            <a:off x="1515534" y="4090989"/>
            <a:ext cx="114300"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13" name="Oval 126"/>
          <p:cNvSpPr>
            <a:spLocks noChangeArrowheads="1"/>
          </p:cNvSpPr>
          <p:nvPr/>
        </p:nvSpPr>
        <p:spPr bwMode="auto">
          <a:xfrm rot="2021403">
            <a:off x="1473200" y="4044951"/>
            <a:ext cx="86784"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614" name="Oval 127"/>
          <p:cNvSpPr>
            <a:spLocks noChangeAspect="1" noChangeArrowheads="1"/>
          </p:cNvSpPr>
          <p:nvPr/>
        </p:nvSpPr>
        <p:spPr bwMode="auto">
          <a:xfrm rot="2102340">
            <a:off x="1498601" y="4079876"/>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15" name="Oval 128"/>
          <p:cNvSpPr>
            <a:spLocks noChangeAspect="1" noChangeArrowheads="1"/>
          </p:cNvSpPr>
          <p:nvPr/>
        </p:nvSpPr>
        <p:spPr bwMode="auto">
          <a:xfrm rot="-3438175">
            <a:off x="2157149" y="4050507"/>
            <a:ext cx="77787"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16" name="Oval 129"/>
          <p:cNvSpPr>
            <a:spLocks noChangeArrowheads="1"/>
          </p:cNvSpPr>
          <p:nvPr/>
        </p:nvSpPr>
        <p:spPr bwMode="auto">
          <a:xfrm rot="-3438175">
            <a:off x="2121430" y="40862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17" name="Oval 130"/>
          <p:cNvSpPr>
            <a:spLocks noChangeArrowheads="1"/>
          </p:cNvSpPr>
          <p:nvPr/>
        </p:nvSpPr>
        <p:spPr bwMode="auto">
          <a:xfrm rot="-3438175">
            <a:off x="2147888" y="40724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18" name="Line 131"/>
          <p:cNvSpPr>
            <a:spLocks noChangeShapeType="1"/>
          </p:cNvSpPr>
          <p:nvPr/>
        </p:nvSpPr>
        <p:spPr bwMode="auto">
          <a:xfrm rot="709149">
            <a:off x="1803400" y="41735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19" name="Oval 132"/>
          <p:cNvSpPr>
            <a:spLocks noChangeAspect="1" noChangeArrowheads="1"/>
          </p:cNvSpPr>
          <p:nvPr/>
        </p:nvSpPr>
        <p:spPr bwMode="auto">
          <a:xfrm rot="460228">
            <a:off x="1790700" y="41910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20" name="Oval 133"/>
          <p:cNvSpPr>
            <a:spLocks noChangeAspect="1" noChangeArrowheads="1"/>
          </p:cNvSpPr>
          <p:nvPr/>
        </p:nvSpPr>
        <p:spPr bwMode="auto">
          <a:xfrm rot="460228">
            <a:off x="1712384" y="4178301"/>
            <a:ext cx="91016"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21" name="Oval 134"/>
          <p:cNvSpPr>
            <a:spLocks noChangeAspect="1" noChangeArrowheads="1"/>
          </p:cNvSpPr>
          <p:nvPr/>
        </p:nvSpPr>
        <p:spPr bwMode="auto">
          <a:xfrm rot="460228">
            <a:off x="1748368" y="41910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22" name="Line 170"/>
          <p:cNvSpPr>
            <a:spLocks noChangeShapeType="1"/>
          </p:cNvSpPr>
          <p:nvPr/>
        </p:nvSpPr>
        <p:spPr bwMode="auto">
          <a:xfrm rot="-2984052">
            <a:off x="1064684" y="4818063"/>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23" name="Freeform 171"/>
          <p:cNvSpPr>
            <a:spLocks/>
          </p:cNvSpPr>
          <p:nvPr/>
        </p:nvSpPr>
        <p:spPr bwMode="auto">
          <a:xfrm>
            <a:off x="535518" y="4449763"/>
            <a:ext cx="433916"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solidFill>
            <a:srgbClr val="9C763C"/>
          </a:solidFill>
          <a:ln w="28575">
            <a:solidFill>
              <a:schemeClr val="tx2"/>
            </a:solidFill>
            <a:prstDash val="sysDot"/>
            <a:round/>
            <a:headEnd/>
            <a:tailEnd/>
          </a:ln>
        </p:spPr>
        <p:txBody>
          <a:bodyPr wrap="none" anchor="ctr"/>
          <a:lstStyle/>
          <a:p>
            <a:endParaRPr lang="fr-FR"/>
          </a:p>
        </p:txBody>
      </p:sp>
      <p:sp>
        <p:nvSpPr>
          <p:cNvPr id="20624" name="Freeform 172"/>
          <p:cNvSpPr>
            <a:spLocks noChangeAspect="1"/>
          </p:cNvSpPr>
          <p:nvPr/>
        </p:nvSpPr>
        <p:spPr bwMode="auto">
          <a:xfrm>
            <a:off x="679451" y="4589463"/>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25" name="Freeform 173"/>
          <p:cNvSpPr>
            <a:spLocks noChangeAspect="1"/>
          </p:cNvSpPr>
          <p:nvPr/>
        </p:nvSpPr>
        <p:spPr bwMode="auto">
          <a:xfrm>
            <a:off x="802218" y="4548188"/>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26" name="Line 174"/>
          <p:cNvSpPr>
            <a:spLocks noChangeShapeType="1"/>
          </p:cNvSpPr>
          <p:nvPr/>
        </p:nvSpPr>
        <p:spPr bwMode="auto">
          <a:xfrm>
            <a:off x="806451" y="42878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27" name="Line 175"/>
          <p:cNvSpPr>
            <a:spLocks noChangeShapeType="1"/>
          </p:cNvSpPr>
          <p:nvPr/>
        </p:nvSpPr>
        <p:spPr bwMode="auto">
          <a:xfrm rot="2021405" flipH="1">
            <a:off x="1073151" y="4441826"/>
            <a:ext cx="50800" cy="74613"/>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28" name="Oval 176"/>
          <p:cNvSpPr>
            <a:spLocks noChangeArrowheads="1"/>
          </p:cNvSpPr>
          <p:nvPr/>
        </p:nvSpPr>
        <p:spPr bwMode="auto">
          <a:xfrm>
            <a:off x="717551" y="4262439"/>
            <a:ext cx="107949"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629" name="Oval 177"/>
          <p:cNvSpPr>
            <a:spLocks noChangeArrowheads="1"/>
          </p:cNvSpPr>
          <p:nvPr/>
        </p:nvSpPr>
        <p:spPr bwMode="auto">
          <a:xfrm>
            <a:off x="789517" y="4267201"/>
            <a:ext cx="11006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0" name="Oval 178"/>
          <p:cNvSpPr>
            <a:spLocks noChangeAspect="1" noChangeArrowheads="1"/>
          </p:cNvSpPr>
          <p:nvPr/>
        </p:nvSpPr>
        <p:spPr bwMode="auto">
          <a:xfrm>
            <a:off x="759884" y="4257676"/>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1" name="Oval 179"/>
          <p:cNvSpPr>
            <a:spLocks noChangeArrowheads="1"/>
          </p:cNvSpPr>
          <p:nvPr/>
        </p:nvSpPr>
        <p:spPr bwMode="auto">
          <a:xfrm rot="4719394">
            <a:off x="1062038" y="4391555"/>
            <a:ext cx="73025" cy="110067"/>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632" name="Oval 180"/>
          <p:cNvSpPr>
            <a:spLocks noChangeArrowheads="1"/>
          </p:cNvSpPr>
          <p:nvPr/>
        </p:nvSpPr>
        <p:spPr bwMode="auto">
          <a:xfrm rot="4719394">
            <a:off x="1095905" y="4443943"/>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3" name="Oval 181"/>
          <p:cNvSpPr>
            <a:spLocks noChangeArrowheads="1"/>
          </p:cNvSpPr>
          <p:nvPr/>
        </p:nvSpPr>
        <p:spPr bwMode="auto">
          <a:xfrm rot="4719394">
            <a:off x="1098021" y="4404255"/>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4" name="Line 182"/>
          <p:cNvSpPr>
            <a:spLocks noChangeShapeType="1"/>
          </p:cNvSpPr>
          <p:nvPr/>
        </p:nvSpPr>
        <p:spPr bwMode="auto">
          <a:xfrm rot="4135323" flipH="1">
            <a:off x="1124745" y="4662224"/>
            <a:ext cx="42863" cy="6561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35" name="Oval 183"/>
          <p:cNvSpPr>
            <a:spLocks noChangeArrowheads="1"/>
          </p:cNvSpPr>
          <p:nvPr/>
        </p:nvSpPr>
        <p:spPr bwMode="auto">
          <a:xfrm rot="5700051">
            <a:off x="1144588" y="46693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6" name="Oval 184"/>
          <p:cNvSpPr>
            <a:spLocks noChangeArrowheads="1"/>
          </p:cNvSpPr>
          <p:nvPr/>
        </p:nvSpPr>
        <p:spPr bwMode="auto">
          <a:xfrm rot="5700051">
            <a:off x="1156230" y="46196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7" name="Oval 185"/>
          <p:cNvSpPr>
            <a:spLocks noChangeAspect="1" noChangeArrowheads="1"/>
          </p:cNvSpPr>
          <p:nvPr/>
        </p:nvSpPr>
        <p:spPr bwMode="auto">
          <a:xfrm rot="5700051">
            <a:off x="1167607" y="46463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8" name="Oval 186"/>
          <p:cNvSpPr>
            <a:spLocks noChangeAspect="1" noChangeArrowheads="1"/>
          </p:cNvSpPr>
          <p:nvPr/>
        </p:nvSpPr>
        <p:spPr bwMode="auto">
          <a:xfrm rot="-3438175">
            <a:off x="431007" y="4366949"/>
            <a:ext cx="77787"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39" name="Oval 187"/>
          <p:cNvSpPr>
            <a:spLocks noChangeArrowheads="1"/>
          </p:cNvSpPr>
          <p:nvPr/>
        </p:nvSpPr>
        <p:spPr bwMode="auto">
          <a:xfrm rot="-3438175">
            <a:off x="381530" y="4425951"/>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40" name="Line 188"/>
          <p:cNvSpPr>
            <a:spLocks noChangeShapeType="1"/>
          </p:cNvSpPr>
          <p:nvPr/>
        </p:nvSpPr>
        <p:spPr bwMode="auto">
          <a:xfrm rot="-2984052">
            <a:off x="457200" y="4410075"/>
            <a:ext cx="0" cy="101600"/>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41" name="Oval 189"/>
          <p:cNvSpPr>
            <a:spLocks noChangeArrowheads="1"/>
          </p:cNvSpPr>
          <p:nvPr/>
        </p:nvSpPr>
        <p:spPr bwMode="auto">
          <a:xfrm rot="-3438175">
            <a:off x="389997" y="4378855"/>
            <a:ext cx="73025" cy="129116"/>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42" name="Line 190"/>
          <p:cNvSpPr>
            <a:spLocks noChangeShapeType="1"/>
          </p:cNvSpPr>
          <p:nvPr/>
        </p:nvSpPr>
        <p:spPr bwMode="auto">
          <a:xfrm rot="2540379">
            <a:off x="476251" y="4813301"/>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43" name="Oval 191"/>
          <p:cNvSpPr>
            <a:spLocks noChangeArrowheads="1"/>
          </p:cNvSpPr>
          <p:nvPr/>
        </p:nvSpPr>
        <p:spPr bwMode="auto">
          <a:xfrm rot="2021403">
            <a:off x="427567" y="4852989"/>
            <a:ext cx="112184"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44" name="Oval 192"/>
          <p:cNvSpPr>
            <a:spLocks noChangeArrowheads="1"/>
          </p:cNvSpPr>
          <p:nvPr/>
        </p:nvSpPr>
        <p:spPr bwMode="auto">
          <a:xfrm rot="2021403">
            <a:off x="383118" y="4806951"/>
            <a:ext cx="86783" cy="92075"/>
          </a:xfrm>
          <a:prstGeom prst="ellipse">
            <a:avLst/>
          </a:prstGeom>
          <a:solidFill>
            <a:srgbClr val="B92E30"/>
          </a:solidFill>
          <a:ln w="12700">
            <a:solidFill>
              <a:schemeClr val="tx1"/>
            </a:solidFill>
            <a:round/>
            <a:headEnd/>
            <a:tailEnd/>
          </a:ln>
        </p:spPr>
        <p:txBody>
          <a:bodyPr wrap="none" anchor="ctr"/>
          <a:lstStyle/>
          <a:p>
            <a:endParaRPr lang="fr-FR">
              <a:latin typeface="Calibri" pitchFamily="34" charset="0"/>
            </a:endParaRPr>
          </a:p>
        </p:txBody>
      </p:sp>
      <p:sp>
        <p:nvSpPr>
          <p:cNvPr id="20645" name="Oval 193"/>
          <p:cNvSpPr>
            <a:spLocks noChangeAspect="1" noChangeArrowheads="1"/>
          </p:cNvSpPr>
          <p:nvPr/>
        </p:nvSpPr>
        <p:spPr bwMode="auto">
          <a:xfrm rot="2102340">
            <a:off x="408517" y="4841876"/>
            <a:ext cx="91016"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46" name="Oval 194"/>
          <p:cNvSpPr>
            <a:spLocks noChangeAspect="1" noChangeArrowheads="1"/>
          </p:cNvSpPr>
          <p:nvPr/>
        </p:nvSpPr>
        <p:spPr bwMode="auto">
          <a:xfrm rot="-3438175">
            <a:off x="1067065" y="4812508"/>
            <a:ext cx="77787"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47" name="Oval 195"/>
          <p:cNvSpPr>
            <a:spLocks noChangeArrowheads="1"/>
          </p:cNvSpPr>
          <p:nvPr/>
        </p:nvSpPr>
        <p:spPr bwMode="auto">
          <a:xfrm rot="-3438175">
            <a:off x="1032405" y="4847168"/>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48" name="Oval 196"/>
          <p:cNvSpPr>
            <a:spLocks noChangeArrowheads="1"/>
          </p:cNvSpPr>
          <p:nvPr/>
        </p:nvSpPr>
        <p:spPr bwMode="auto">
          <a:xfrm rot="-3438175">
            <a:off x="1058864" y="4835526"/>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49" name="Line 197"/>
          <p:cNvSpPr>
            <a:spLocks noChangeShapeType="1"/>
          </p:cNvSpPr>
          <p:nvPr/>
        </p:nvSpPr>
        <p:spPr bwMode="auto">
          <a:xfrm rot="709149">
            <a:off x="715433" y="4935539"/>
            <a:ext cx="0" cy="85725"/>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650" name="Oval 198"/>
          <p:cNvSpPr>
            <a:spLocks noChangeAspect="1" noChangeArrowheads="1"/>
          </p:cNvSpPr>
          <p:nvPr/>
        </p:nvSpPr>
        <p:spPr bwMode="auto">
          <a:xfrm rot="460228">
            <a:off x="702734" y="4953001"/>
            <a:ext cx="91017"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51" name="Oval 199"/>
          <p:cNvSpPr>
            <a:spLocks noChangeAspect="1" noChangeArrowheads="1"/>
          </p:cNvSpPr>
          <p:nvPr/>
        </p:nvSpPr>
        <p:spPr bwMode="auto">
          <a:xfrm rot="460228">
            <a:off x="622300" y="49403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52" name="Oval 200"/>
          <p:cNvSpPr>
            <a:spLocks noChangeAspect="1" noChangeArrowheads="1"/>
          </p:cNvSpPr>
          <p:nvPr/>
        </p:nvSpPr>
        <p:spPr bwMode="auto">
          <a:xfrm rot="460228">
            <a:off x="658284" y="4953001"/>
            <a:ext cx="93133" cy="92075"/>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653" name="Oval 201"/>
          <p:cNvSpPr>
            <a:spLocks noChangeArrowheads="1"/>
          </p:cNvSpPr>
          <p:nvPr/>
        </p:nvSpPr>
        <p:spPr bwMode="invGray">
          <a:xfrm>
            <a:off x="452967" y="4389438"/>
            <a:ext cx="632884" cy="533400"/>
          </a:xfrm>
          <a:prstGeom prst="ellipse">
            <a:avLst/>
          </a:prstGeom>
          <a:gradFill rotWithShape="0">
            <a:gsLst>
              <a:gs pos="0">
                <a:srgbClr val="B1BB81"/>
              </a:gs>
              <a:gs pos="100000">
                <a:srgbClr val="3E422E"/>
              </a:gs>
            </a:gsLst>
            <a:path path="rect">
              <a:fillToRect l="100000" b="100000"/>
            </a:path>
          </a:gradFill>
          <a:ln w="25400">
            <a:solidFill>
              <a:srgbClr val="FFFFFF"/>
            </a:solidFill>
            <a:round/>
            <a:headEnd/>
            <a:tailEnd/>
          </a:ln>
        </p:spPr>
        <p:txBody>
          <a:bodyPr/>
          <a:lstStyle/>
          <a:p>
            <a:endParaRPr lang="fr-FR">
              <a:latin typeface="Calibri" pitchFamily="34" charset="0"/>
            </a:endParaRPr>
          </a:p>
        </p:txBody>
      </p:sp>
      <p:sp>
        <p:nvSpPr>
          <p:cNvPr id="20654" name="Freeform 202"/>
          <p:cNvSpPr>
            <a:spLocks/>
          </p:cNvSpPr>
          <p:nvPr/>
        </p:nvSpPr>
        <p:spPr bwMode="auto">
          <a:xfrm>
            <a:off x="524933" y="4421188"/>
            <a:ext cx="431800" cy="4572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43331A"/>
              </a:gs>
            </a:gsLst>
            <a:path path="rect">
              <a:fillToRect l="100000" b="100000"/>
            </a:path>
          </a:gradFill>
          <a:ln w="25400" cap="rnd">
            <a:solidFill>
              <a:srgbClr val="D8C6BC"/>
            </a:solidFill>
            <a:prstDash val="sysDot"/>
            <a:round/>
            <a:headEnd/>
            <a:tailEnd/>
          </a:ln>
        </p:spPr>
        <p:txBody>
          <a:bodyPr wrap="none" anchor="ctr"/>
          <a:lstStyle/>
          <a:p>
            <a:endParaRPr lang="fr-FR"/>
          </a:p>
        </p:txBody>
      </p:sp>
      <p:sp>
        <p:nvSpPr>
          <p:cNvPr id="20655" name="Freeform 203"/>
          <p:cNvSpPr>
            <a:spLocks noChangeAspect="1"/>
          </p:cNvSpPr>
          <p:nvPr/>
        </p:nvSpPr>
        <p:spPr bwMode="auto">
          <a:xfrm>
            <a:off x="641351" y="4625976"/>
            <a:ext cx="82549"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56" name="Freeform 204"/>
          <p:cNvSpPr>
            <a:spLocks noChangeAspect="1"/>
          </p:cNvSpPr>
          <p:nvPr/>
        </p:nvSpPr>
        <p:spPr bwMode="auto">
          <a:xfrm>
            <a:off x="776818" y="4518026"/>
            <a:ext cx="82549"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57" name="Line 205"/>
          <p:cNvSpPr>
            <a:spLocks noChangeShapeType="1"/>
          </p:cNvSpPr>
          <p:nvPr/>
        </p:nvSpPr>
        <p:spPr bwMode="invGray">
          <a:xfrm flipV="1">
            <a:off x="1174751" y="4181475"/>
            <a:ext cx="270933" cy="2286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658" name="Freeform 209"/>
          <p:cNvSpPr>
            <a:spLocks/>
          </p:cNvSpPr>
          <p:nvPr/>
        </p:nvSpPr>
        <p:spPr bwMode="auto">
          <a:xfrm rot="4146466">
            <a:off x="7669742" y="453813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59" name="Line 210"/>
          <p:cNvSpPr>
            <a:spLocks noChangeShapeType="1"/>
          </p:cNvSpPr>
          <p:nvPr/>
        </p:nvSpPr>
        <p:spPr bwMode="invGray">
          <a:xfrm>
            <a:off x="6546852" y="4600575"/>
            <a:ext cx="994833" cy="762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660" name="Freeform 211"/>
          <p:cNvSpPr>
            <a:spLocks/>
          </p:cNvSpPr>
          <p:nvPr/>
        </p:nvSpPr>
        <p:spPr bwMode="auto">
          <a:xfrm rot="3502918">
            <a:off x="8738659" y="459528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61" name="Line 212"/>
          <p:cNvSpPr>
            <a:spLocks noChangeShapeType="1"/>
          </p:cNvSpPr>
          <p:nvPr/>
        </p:nvSpPr>
        <p:spPr bwMode="invGray">
          <a:xfrm>
            <a:off x="7901518" y="4676775"/>
            <a:ext cx="603249" cy="762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662" name="Rectangle 213"/>
          <p:cNvSpPr>
            <a:spLocks noChangeArrowheads="1"/>
          </p:cNvSpPr>
          <p:nvPr/>
        </p:nvSpPr>
        <p:spPr bwMode="invGray">
          <a:xfrm>
            <a:off x="2347385" y="4333875"/>
            <a:ext cx="723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400">
                <a:solidFill>
                  <a:srgbClr val="4EFBFF"/>
                </a:solidFill>
              </a:rPr>
              <a:t>CD4</a:t>
            </a:r>
          </a:p>
        </p:txBody>
      </p:sp>
      <p:sp>
        <p:nvSpPr>
          <p:cNvPr id="20663" name="Rectangle 214"/>
          <p:cNvSpPr>
            <a:spLocks noChangeArrowheads="1"/>
          </p:cNvSpPr>
          <p:nvPr/>
        </p:nvSpPr>
        <p:spPr bwMode="invGray">
          <a:xfrm>
            <a:off x="2559051" y="3990975"/>
            <a:ext cx="827616"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400">
                <a:solidFill>
                  <a:srgbClr val="4EFBFF"/>
                </a:solidFill>
              </a:rPr>
              <a:t>CCR5</a:t>
            </a:r>
          </a:p>
        </p:txBody>
      </p:sp>
      <p:sp>
        <p:nvSpPr>
          <p:cNvPr id="20664" name="Rectangle 215"/>
          <p:cNvSpPr>
            <a:spLocks noChangeArrowheads="1"/>
          </p:cNvSpPr>
          <p:nvPr/>
        </p:nvSpPr>
        <p:spPr bwMode="invGray">
          <a:xfrm>
            <a:off x="11199284" y="2819400"/>
            <a:ext cx="700616"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a:solidFill>
                  <a:srgbClr val="FFFFFF"/>
                </a:solidFill>
              </a:rPr>
              <a:t>HIV</a:t>
            </a:r>
          </a:p>
        </p:txBody>
      </p:sp>
      <p:sp>
        <p:nvSpPr>
          <p:cNvPr id="20665" name="Oval 216"/>
          <p:cNvSpPr>
            <a:spLocks noChangeAspect="1" noChangeArrowheads="1"/>
          </p:cNvSpPr>
          <p:nvPr/>
        </p:nvSpPr>
        <p:spPr bwMode="auto">
          <a:xfrm>
            <a:off x="9700685" y="5230814"/>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66" name="Oval 217"/>
          <p:cNvSpPr>
            <a:spLocks noChangeAspect="1" noChangeArrowheads="1"/>
          </p:cNvSpPr>
          <p:nvPr/>
        </p:nvSpPr>
        <p:spPr bwMode="auto">
          <a:xfrm>
            <a:off x="9630833" y="5192714"/>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67" name="Oval 218"/>
          <p:cNvSpPr>
            <a:spLocks noChangeAspect="1" noChangeArrowheads="1"/>
          </p:cNvSpPr>
          <p:nvPr/>
        </p:nvSpPr>
        <p:spPr bwMode="auto">
          <a:xfrm>
            <a:off x="9755718" y="5162551"/>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68" name="Oval 219"/>
          <p:cNvSpPr>
            <a:spLocks noChangeAspect="1" noChangeArrowheads="1"/>
          </p:cNvSpPr>
          <p:nvPr/>
        </p:nvSpPr>
        <p:spPr bwMode="auto">
          <a:xfrm>
            <a:off x="9690100" y="5124451"/>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69" name="Oval 220"/>
          <p:cNvSpPr>
            <a:spLocks noChangeAspect="1" noChangeArrowheads="1"/>
          </p:cNvSpPr>
          <p:nvPr/>
        </p:nvSpPr>
        <p:spPr bwMode="auto">
          <a:xfrm>
            <a:off x="9812867" y="5092701"/>
            <a:ext cx="84667"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0" name="Oval 221"/>
          <p:cNvSpPr>
            <a:spLocks noChangeAspect="1" noChangeArrowheads="1"/>
          </p:cNvSpPr>
          <p:nvPr/>
        </p:nvSpPr>
        <p:spPr bwMode="auto">
          <a:xfrm>
            <a:off x="9745133" y="5060951"/>
            <a:ext cx="84667"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1" name="Oval 222"/>
          <p:cNvSpPr>
            <a:spLocks noChangeAspect="1" noChangeArrowheads="1"/>
          </p:cNvSpPr>
          <p:nvPr/>
        </p:nvSpPr>
        <p:spPr bwMode="auto">
          <a:xfrm>
            <a:off x="9859433" y="5029201"/>
            <a:ext cx="86784"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2" name="Oval 223"/>
          <p:cNvSpPr>
            <a:spLocks noChangeAspect="1" noChangeArrowheads="1"/>
          </p:cNvSpPr>
          <p:nvPr/>
        </p:nvSpPr>
        <p:spPr bwMode="auto">
          <a:xfrm>
            <a:off x="9781118" y="4997451"/>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3" name="Oval 224"/>
          <p:cNvSpPr>
            <a:spLocks noChangeAspect="1" noChangeArrowheads="1"/>
          </p:cNvSpPr>
          <p:nvPr/>
        </p:nvSpPr>
        <p:spPr bwMode="auto">
          <a:xfrm>
            <a:off x="9899651" y="4954589"/>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4" name="Oval 225"/>
          <p:cNvSpPr>
            <a:spLocks noChangeAspect="1" noChangeArrowheads="1"/>
          </p:cNvSpPr>
          <p:nvPr/>
        </p:nvSpPr>
        <p:spPr bwMode="auto">
          <a:xfrm>
            <a:off x="9829800" y="4926014"/>
            <a:ext cx="84667"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5" name="Oval 226"/>
          <p:cNvSpPr>
            <a:spLocks noChangeAspect="1" noChangeArrowheads="1"/>
          </p:cNvSpPr>
          <p:nvPr/>
        </p:nvSpPr>
        <p:spPr bwMode="auto">
          <a:xfrm>
            <a:off x="9948333" y="4873626"/>
            <a:ext cx="86784"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6" name="Oval 227"/>
          <p:cNvSpPr>
            <a:spLocks noChangeAspect="1" noChangeArrowheads="1"/>
          </p:cNvSpPr>
          <p:nvPr/>
        </p:nvSpPr>
        <p:spPr bwMode="auto">
          <a:xfrm>
            <a:off x="9870018" y="4851401"/>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7" name="Oval 228"/>
          <p:cNvSpPr>
            <a:spLocks noChangeAspect="1" noChangeArrowheads="1"/>
          </p:cNvSpPr>
          <p:nvPr/>
        </p:nvSpPr>
        <p:spPr bwMode="auto">
          <a:xfrm>
            <a:off x="9637185" y="5291139"/>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8" name="Oval 229"/>
          <p:cNvSpPr>
            <a:spLocks noChangeAspect="1" noChangeArrowheads="1"/>
          </p:cNvSpPr>
          <p:nvPr/>
        </p:nvSpPr>
        <p:spPr bwMode="auto">
          <a:xfrm>
            <a:off x="9563100" y="5253039"/>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79" name="Oval 230"/>
          <p:cNvSpPr>
            <a:spLocks noChangeAspect="1" noChangeArrowheads="1"/>
          </p:cNvSpPr>
          <p:nvPr/>
        </p:nvSpPr>
        <p:spPr bwMode="auto">
          <a:xfrm>
            <a:off x="9575800" y="5348289"/>
            <a:ext cx="84667"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0" name="Freeform 231"/>
          <p:cNvSpPr>
            <a:spLocks/>
          </p:cNvSpPr>
          <p:nvPr/>
        </p:nvSpPr>
        <p:spPr bwMode="auto">
          <a:xfrm rot="4206109">
            <a:off x="9634008" y="4827059"/>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81" name="Oval 232"/>
          <p:cNvSpPr>
            <a:spLocks noChangeAspect="1" noChangeArrowheads="1"/>
          </p:cNvSpPr>
          <p:nvPr/>
        </p:nvSpPr>
        <p:spPr bwMode="auto">
          <a:xfrm>
            <a:off x="9980085" y="4806951"/>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2" name="Oval 233"/>
          <p:cNvSpPr>
            <a:spLocks noChangeAspect="1" noChangeArrowheads="1"/>
          </p:cNvSpPr>
          <p:nvPr/>
        </p:nvSpPr>
        <p:spPr bwMode="auto">
          <a:xfrm>
            <a:off x="9908118" y="477837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3" name="Oval 234"/>
          <p:cNvSpPr>
            <a:spLocks noChangeAspect="1" noChangeArrowheads="1"/>
          </p:cNvSpPr>
          <p:nvPr/>
        </p:nvSpPr>
        <p:spPr bwMode="auto">
          <a:xfrm>
            <a:off x="8849785" y="5464176"/>
            <a:ext cx="86783" cy="73025"/>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4" name="Oval 235"/>
          <p:cNvSpPr>
            <a:spLocks noChangeAspect="1" noChangeArrowheads="1"/>
          </p:cNvSpPr>
          <p:nvPr/>
        </p:nvSpPr>
        <p:spPr bwMode="auto">
          <a:xfrm>
            <a:off x="8760885" y="5470526"/>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5" name="Oval 236"/>
          <p:cNvSpPr>
            <a:spLocks noChangeAspect="1" noChangeArrowheads="1"/>
          </p:cNvSpPr>
          <p:nvPr/>
        </p:nvSpPr>
        <p:spPr bwMode="auto">
          <a:xfrm>
            <a:off x="8669867" y="5480051"/>
            <a:ext cx="86784"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6" name="Oval 237"/>
          <p:cNvSpPr>
            <a:spLocks noChangeAspect="1" noChangeArrowheads="1"/>
          </p:cNvSpPr>
          <p:nvPr/>
        </p:nvSpPr>
        <p:spPr bwMode="auto">
          <a:xfrm rot="-7891906">
            <a:off x="8819621" y="4858280"/>
            <a:ext cx="73025" cy="84667"/>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7" name="Oval 238"/>
          <p:cNvSpPr>
            <a:spLocks noChangeAspect="1" noChangeArrowheads="1"/>
          </p:cNvSpPr>
          <p:nvPr/>
        </p:nvSpPr>
        <p:spPr bwMode="auto">
          <a:xfrm rot="-7891906">
            <a:off x="8890530" y="4895322"/>
            <a:ext cx="73025" cy="86783"/>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88" name="Line 239"/>
          <p:cNvSpPr>
            <a:spLocks noChangeShapeType="1"/>
          </p:cNvSpPr>
          <p:nvPr/>
        </p:nvSpPr>
        <p:spPr bwMode="invGray">
          <a:xfrm rot="1745749" flipV="1">
            <a:off x="9031818" y="5095875"/>
            <a:ext cx="285749" cy="15240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689" name="Rectangle 240"/>
          <p:cNvSpPr>
            <a:spLocks noChangeArrowheads="1"/>
          </p:cNvSpPr>
          <p:nvPr/>
        </p:nvSpPr>
        <p:spPr bwMode="invGray">
          <a:xfrm>
            <a:off x="6584952" y="4899025"/>
            <a:ext cx="857249"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1200">
                <a:solidFill>
                  <a:srgbClr val="FFFFFF"/>
                </a:solidFill>
              </a:rPr>
              <a:t> mRNA</a:t>
            </a:r>
          </a:p>
        </p:txBody>
      </p:sp>
      <p:sp>
        <p:nvSpPr>
          <p:cNvPr id="20690" name="Freeform 241"/>
          <p:cNvSpPr>
            <a:spLocks/>
          </p:cNvSpPr>
          <p:nvPr/>
        </p:nvSpPr>
        <p:spPr bwMode="auto">
          <a:xfrm rot="3502918">
            <a:off x="9009592" y="456353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91" name="Freeform 242"/>
          <p:cNvSpPr>
            <a:spLocks/>
          </p:cNvSpPr>
          <p:nvPr/>
        </p:nvSpPr>
        <p:spPr bwMode="auto">
          <a:xfrm rot="3502918">
            <a:off x="9686926" y="4684184"/>
            <a:ext cx="44450" cy="27093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317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692" name="Oval 243"/>
          <p:cNvSpPr>
            <a:spLocks noChangeAspect="1" noChangeArrowheads="1"/>
          </p:cNvSpPr>
          <p:nvPr/>
        </p:nvSpPr>
        <p:spPr bwMode="auto">
          <a:xfrm>
            <a:off x="9501718" y="531177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93" name="Oval 244"/>
          <p:cNvSpPr>
            <a:spLocks noChangeAspect="1" noChangeArrowheads="1"/>
          </p:cNvSpPr>
          <p:nvPr/>
        </p:nvSpPr>
        <p:spPr bwMode="auto">
          <a:xfrm>
            <a:off x="9584268" y="5167313"/>
            <a:ext cx="65617"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94" name="Oval 245"/>
          <p:cNvSpPr>
            <a:spLocks noChangeAspect="1" noChangeArrowheads="1"/>
          </p:cNvSpPr>
          <p:nvPr/>
        </p:nvSpPr>
        <p:spPr bwMode="auto">
          <a:xfrm>
            <a:off x="9641417" y="5105401"/>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95" name="Oval 246"/>
          <p:cNvSpPr>
            <a:spLocks noChangeAspect="1" noChangeArrowheads="1"/>
          </p:cNvSpPr>
          <p:nvPr/>
        </p:nvSpPr>
        <p:spPr bwMode="auto">
          <a:xfrm>
            <a:off x="9694334" y="5038726"/>
            <a:ext cx="65617"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96" name="Oval 247"/>
          <p:cNvSpPr>
            <a:spLocks noChangeAspect="1" noChangeArrowheads="1"/>
          </p:cNvSpPr>
          <p:nvPr/>
        </p:nvSpPr>
        <p:spPr bwMode="auto">
          <a:xfrm>
            <a:off x="9734551" y="4975226"/>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97" name="Oval 248"/>
          <p:cNvSpPr>
            <a:spLocks noChangeAspect="1" noChangeArrowheads="1"/>
          </p:cNvSpPr>
          <p:nvPr/>
        </p:nvSpPr>
        <p:spPr bwMode="auto">
          <a:xfrm>
            <a:off x="9776884" y="4903788"/>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98" name="Oval 249"/>
          <p:cNvSpPr>
            <a:spLocks noChangeAspect="1" noChangeArrowheads="1"/>
          </p:cNvSpPr>
          <p:nvPr/>
        </p:nvSpPr>
        <p:spPr bwMode="auto">
          <a:xfrm>
            <a:off x="9823451" y="4829176"/>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699" name="Oval 250"/>
          <p:cNvSpPr>
            <a:spLocks noChangeAspect="1" noChangeArrowheads="1"/>
          </p:cNvSpPr>
          <p:nvPr/>
        </p:nvSpPr>
        <p:spPr bwMode="auto">
          <a:xfrm>
            <a:off x="9516534" y="5226051"/>
            <a:ext cx="65617"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0" name="Oval 251"/>
          <p:cNvSpPr>
            <a:spLocks noChangeAspect="1" noChangeArrowheads="1"/>
          </p:cNvSpPr>
          <p:nvPr/>
        </p:nvSpPr>
        <p:spPr bwMode="auto">
          <a:xfrm>
            <a:off x="9853084" y="4756151"/>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1" name="Oval 252"/>
          <p:cNvSpPr>
            <a:spLocks noChangeAspect="1" noChangeArrowheads="1"/>
          </p:cNvSpPr>
          <p:nvPr/>
        </p:nvSpPr>
        <p:spPr bwMode="auto">
          <a:xfrm>
            <a:off x="9442451" y="5284788"/>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2" name="Oval 253"/>
          <p:cNvSpPr>
            <a:spLocks noChangeAspect="1" noChangeArrowheads="1"/>
          </p:cNvSpPr>
          <p:nvPr/>
        </p:nvSpPr>
        <p:spPr bwMode="auto">
          <a:xfrm>
            <a:off x="8750301" y="4829176"/>
            <a:ext cx="65617"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3" name="Oval 254"/>
          <p:cNvSpPr>
            <a:spLocks noChangeAspect="1" noChangeArrowheads="1"/>
          </p:cNvSpPr>
          <p:nvPr/>
        </p:nvSpPr>
        <p:spPr bwMode="auto">
          <a:xfrm rot="-7891906">
            <a:off x="8712730" y="4979460"/>
            <a:ext cx="73025" cy="86783"/>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4" name="Oval 255"/>
          <p:cNvSpPr>
            <a:spLocks noChangeAspect="1" noChangeArrowheads="1"/>
          </p:cNvSpPr>
          <p:nvPr/>
        </p:nvSpPr>
        <p:spPr bwMode="auto">
          <a:xfrm rot="-7891906">
            <a:off x="8786813" y="5006446"/>
            <a:ext cx="73025" cy="86784"/>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5" name="Oval 256"/>
          <p:cNvSpPr>
            <a:spLocks noChangeAspect="1" noChangeArrowheads="1"/>
          </p:cNvSpPr>
          <p:nvPr/>
        </p:nvSpPr>
        <p:spPr bwMode="auto">
          <a:xfrm>
            <a:off x="8646584" y="4959351"/>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6" name="Oval 257"/>
          <p:cNvSpPr>
            <a:spLocks noChangeAspect="1" noChangeArrowheads="1"/>
          </p:cNvSpPr>
          <p:nvPr/>
        </p:nvSpPr>
        <p:spPr bwMode="auto">
          <a:xfrm rot="-7891906">
            <a:off x="8667221" y="5150380"/>
            <a:ext cx="73025" cy="84667"/>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7" name="Oval 258"/>
          <p:cNvSpPr>
            <a:spLocks noChangeAspect="1" noChangeArrowheads="1"/>
          </p:cNvSpPr>
          <p:nvPr/>
        </p:nvSpPr>
        <p:spPr bwMode="auto">
          <a:xfrm rot="-7891906">
            <a:off x="8748713" y="5166784"/>
            <a:ext cx="73025" cy="86784"/>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8" name="Oval 259"/>
          <p:cNvSpPr>
            <a:spLocks noChangeAspect="1" noChangeArrowheads="1"/>
          </p:cNvSpPr>
          <p:nvPr/>
        </p:nvSpPr>
        <p:spPr bwMode="auto">
          <a:xfrm>
            <a:off x="8593667" y="5145088"/>
            <a:ext cx="67733"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09" name="Oval 260"/>
          <p:cNvSpPr>
            <a:spLocks noChangeAspect="1" noChangeArrowheads="1"/>
          </p:cNvSpPr>
          <p:nvPr/>
        </p:nvSpPr>
        <p:spPr bwMode="auto">
          <a:xfrm>
            <a:off x="8600017" y="5489576"/>
            <a:ext cx="65616" cy="55563"/>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0" name="Oval 261"/>
          <p:cNvSpPr>
            <a:spLocks noChangeAspect="1" noChangeArrowheads="1"/>
          </p:cNvSpPr>
          <p:nvPr/>
        </p:nvSpPr>
        <p:spPr bwMode="auto">
          <a:xfrm>
            <a:off x="8875185" y="5594351"/>
            <a:ext cx="86783" cy="73025"/>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1" name="Oval 262"/>
          <p:cNvSpPr>
            <a:spLocks noChangeAspect="1" noChangeArrowheads="1"/>
          </p:cNvSpPr>
          <p:nvPr/>
        </p:nvSpPr>
        <p:spPr bwMode="auto">
          <a:xfrm>
            <a:off x="8790518" y="5602289"/>
            <a:ext cx="86783"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2" name="Oval 263"/>
          <p:cNvSpPr>
            <a:spLocks noChangeAspect="1" noChangeArrowheads="1"/>
          </p:cNvSpPr>
          <p:nvPr/>
        </p:nvSpPr>
        <p:spPr bwMode="auto">
          <a:xfrm>
            <a:off x="8701618" y="561657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3" name="Oval 264"/>
          <p:cNvSpPr>
            <a:spLocks noChangeAspect="1" noChangeArrowheads="1"/>
          </p:cNvSpPr>
          <p:nvPr/>
        </p:nvSpPr>
        <p:spPr bwMode="auto">
          <a:xfrm>
            <a:off x="8633884" y="5634038"/>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4" name="Oval 265"/>
          <p:cNvSpPr>
            <a:spLocks noChangeAspect="1" noChangeArrowheads="1"/>
          </p:cNvSpPr>
          <p:nvPr/>
        </p:nvSpPr>
        <p:spPr bwMode="auto">
          <a:xfrm>
            <a:off x="8826500" y="5329239"/>
            <a:ext cx="86784" cy="73025"/>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5" name="Oval 266"/>
          <p:cNvSpPr>
            <a:spLocks noChangeAspect="1" noChangeArrowheads="1"/>
          </p:cNvSpPr>
          <p:nvPr/>
        </p:nvSpPr>
        <p:spPr bwMode="auto">
          <a:xfrm>
            <a:off x="8741833" y="5324476"/>
            <a:ext cx="86784" cy="73025"/>
          </a:xfrm>
          <a:prstGeom prst="ellipse">
            <a:avLst/>
          </a:prstGeom>
          <a:solidFill>
            <a:srgbClr val="606445"/>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6" name="Oval 267"/>
          <p:cNvSpPr>
            <a:spLocks noChangeAspect="1" noChangeArrowheads="1"/>
          </p:cNvSpPr>
          <p:nvPr/>
        </p:nvSpPr>
        <p:spPr bwMode="auto">
          <a:xfrm>
            <a:off x="8659285" y="5305426"/>
            <a:ext cx="86783" cy="73025"/>
          </a:xfrm>
          <a:prstGeom prst="ellipse">
            <a:avLst/>
          </a:prstGeom>
          <a:solidFill>
            <a:srgbClr val="693F23"/>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7" name="Oval 268"/>
          <p:cNvSpPr>
            <a:spLocks noChangeAspect="1" noChangeArrowheads="1"/>
          </p:cNvSpPr>
          <p:nvPr/>
        </p:nvSpPr>
        <p:spPr bwMode="auto">
          <a:xfrm>
            <a:off x="8587317" y="5300663"/>
            <a:ext cx="65616" cy="55562"/>
          </a:xfrm>
          <a:prstGeom prst="ellipse">
            <a:avLst/>
          </a:prstGeom>
          <a:solidFill>
            <a:srgbClr val="79BB67"/>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18" name="Line 269"/>
          <p:cNvSpPr>
            <a:spLocks noChangeShapeType="1"/>
          </p:cNvSpPr>
          <p:nvPr/>
        </p:nvSpPr>
        <p:spPr bwMode="invGray">
          <a:xfrm rot="-558366">
            <a:off x="7617884" y="4943476"/>
            <a:ext cx="903816" cy="301625"/>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719" name="Rectangle 270"/>
          <p:cNvSpPr>
            <a:spLocks noChangeArrowheads="1"/>
          </p:cNvSpPr>
          <p:nvPr/>
        </p:nvSpPr>
        <p:spPr bwMode="invGray">
          <a:xfrm>
            <a:off x="8443385" y="5680075"/>
            <a:ext cx="69638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1200">
                <a:solidFill>
                  <a:srgbClr val="FFFFFF"/>
                </a:solidFill>
              </a:rPr>
              <a:t>Gag</a:t>
            </a:r>
          </a:p>
        </p:txBody>
      </p:sp>
      <p:sp>
        <p:nvSpPr>
          <p:cNvPr id="20720" name="AutoShape 271"/>
          <p:cNvSpPr>
            <a:spLocks noChangeArrowheads="1"/>
          </p:cNvSpPr>
          <p:nvPr/>
        </p:nvSpPr>
        <p:spPr bwMode="auto">
          <a:xfrm>
            <a:off x="7406218" y="5629275"/>
            <a:ext cx="941916" cy="76200"/>
          </a:xfrm>
          <a:prstGeom prst="flowChartDisplay">
            <a:avLst/>
          </a:prstGeom>
          <a:gradFill rotWithShape="0">
            <a:gsLst>
              <a:gs pos="0">
                <a:srgbClr val="532900"/>
              </a:gs>
              <a:gs pos="100000">
                <a:srgbClr val="B35800"/>
              </a:gs>
            </a:gsLst>
            <a:path path="rect">
              <a:fillToRect l="50000" t="50000" r="50000" b="50000"/>
            </a:path>
          </a:gradFill>
          <a:ln w="3175">
            <a:solidFill>
              <a:schemeClr val="tx1"/>
            </a:solidFill>
            <a:miter lim="800000"/>
            <a:headEnd/>
            <a:tailEnd/>
          </a:ln>
        </p:spPr>
        <p:txBody>
          <a:bodyPr wrap="none" anchor="ctr"/>
          <a:lstStyle/>
          <a:p>
            <a:endParaRPr lang="fr-FR">
              <a:latin typeface="Calibri" pitchFamily="34" charset="0"/>
            </a:endParaRPr>
          </a:p>
        </p:txBody>
      </p:sp>
      <p:sp>
        <p:nvSpPr>
          <p:cNvPr id="20721" name="AutoShape 272"/>
          <p:cNvSpPr>
            <a:spLocks noChangeArrowheads="1"/>
          </p:cNvSpPr>
          <p:nvPr/>
        </p:nvSpPr>
        <p:spPr bwMode="auto">
          <a:xfrm>
            <a:off x="7224185" y="5781675"/>
            <a:ext cx="944033" cy="76200"/>
          </a:xfrm>
          <a:prstGeom prst="flowChartDisplay">
            <a:avLst/>
          </a:prstGeom>
          <a:gradFill rotWithShape="0">
            <a:gsLst>
              <a:gs pos="0">
                <a:srgbClr val="532900"/>
              </a:gs>
              <a:gs pos="100000">
                <a:srgbClr val="B35800"/>
              </a:gs>
            </a:gsLst>
            <a:path path="rect">
              <a:fillToRect l="50000" t="50000" r="50000" b="50000"/>
            </a:path>
          </a:gradFill>
          <a:ln w="3175">
            <a:solidFill>
              <a:schemeClr val="tx1"/>
            </a:solidFill>
            <a:miter lim="800000"/>
            <a:headEnd/>
            <a:tailEnd/>
          </a:ln>
        </p:spPr>
        <p:txBody>
          <a:bodyPr wrap="none" anchor="ctr"/>
          <a:lstStyle/>
          <a:p>
            <a:endParaRPr lang="fr-FR">
              <a:latin typeface="Calibri" pitchFamily="34" charset="0"/>
            </a:endParaRPr>
          </a:p>
        </p:txBody>
      </p:sp>
      <p:sp>
        <p:nvSpPr>
          <p:cNvPr id="20722" name="AutoShape 273"/>
          <p:cNvSpPr>
            <a:spLocks noChangeArrowheads="1"/>
          </p:cNvSpPr>
          <p:nvPr/>
        </p:nvSpPr>
        <p:spPr bwMode="auto">
          <a:xfrm>
            <a:off x="7135285" y="5934075"/>
            <a:ext cx="941916" cy="76200"/>
          </a:xfrm>
          <a:prstGeom prst="flowChartDisplay">
            <a:avLst/>
          </a:prstGeom>
          <a:gradFill rotWithShape="0">
            <a:gsLst>
              <a:gs pos="0">
                <a:srgbClr val="532900"/>
              </a:gs>
              <a:gs pos="100000">
                <a:srgbClr val="B35800"/>
              </a:gs>
            </a:gsLst>
            <a:path path="rect">
              <a:fillToRect l="50000" t="50000" r="50000" b="50000"/>
            </a:path>
          </a:gradFill>
          <a:ln w="3175">
            <a:solidFill>
              <a:schemeClr val="tx1"/>
            </a:solidFill>
            <a:miter lim="800000"/>
            <a:headEnd/>
            <a:tailEnd/>
          </a:ln>
        </p:spPr>
        <p:txBody>
          <a:bodyPr wrap="none" anchor="ctr"/>
          <a:lstStyle/>
          <a:p>
            <a:endParaRPr lang="fr-FR">
              <a:latin typeface="Calibri" pitchFamily="34" charset="0"/>
            </a:endParaRPr>
          </a:p>
        </p:txBody>
      </p:sp>
      <p:sp>
        <p:nvSpPr>
          <p:cNvPr id="20723" name="Rectangle 274"/>
          <p:cNvSpPr>
            <a:spLocks noChangeArrowheads="1"/>
          </p:cNvSpPr>
          <p:nvPr/>
        </p:nvSpPr>
        <p:spPr bwMode="invGray">
          <a:xfrm>
            <a:off x="7247468" y="5991225"/>
            <a:ext cx="90381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1200">
                <a:solidFill>
                  <a:srgbClr val="FFFFFF"/>
                </a:solidFill>
              </a:rPr>
              <a:t>Gag-Pol</a:t>
            </a:r>
          </a:p>
        </p:txBody>
      </p:sp>
      <p:sp>
        <p:nvSpPr>
          <p:cNvPr id="20724" name="Freeform 275"/>
          <p:cNvSpPr>
            <a:spLocks noChangeAspect="1"/>
          </p:cNvSpPr>
          <p:nvPr/>
        </p:nvSpPr>
        <p:spPr bwMode="auto">
          <a:xfrm>
            <a:off x="9694334" y="5445126"/>
            <a:ext cx="71967"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25" name="Freeform 276"/>
          <p:cNvSpPr>
            <a:spLocks noChangeAspect="1"/>
          </p:cNvSpPr>
          <p:nvPr/>
        </p:nvSpPr>
        <p:spPr bwMode="auto">
          <a:xfrm>
            <a:off x="9753601" y="5376863"/>
            <a:ext cx="74084"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26" name="Freeform 277"/>
          <p:cNvSpPr>
            <a:spLocks noChangeAspect="1"/>
          </p:cNvSpPr>
          <p:nvPr/>
        </p:nvSpPr>
        <p:spPr bwMode="auto">
          <a:xfrm>
            <a:off x="9812867" y="5308601"/>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27" name="Freeform 278"/>
          <p:cNvSpPr>
            <a:spLocks noChangeAspect="1"/>
          </p:cNvSpPr>
          <p:nvPr/>
        </p:nvSpPr>
        <p:spPr bwMode="auto">
          <a:xfrm>
            <a:off x="9874251" y="5240338"/>
            <a:ext cx="74083"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28" name="Freeform 279"/>
          <p:cNvSpPr>
            <a:spLocks noChangeAspect="1"/>
          </p:cNvSpPr>
          <p:nvPr/>
        </p:nvSpPr>
        <p:spPr bwMode="auto">
          <a:xfrm>
            <a:off x="9933517" y="5172076"/>
            <a:ext cx="74083"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29" name="Freeform 280"/>
          <p:cNvSpPr>
            <a:spLocks noChangeAspect="1"/>
          </p:cNvSpPr>
          <p:nvPr/>
        </p:nvSpPr>
        <p:spPr bwMode="auto">
          <a:xfrm>
            <a:off x="9994901" y="5103813"/>
            <a:ext cx="71967"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30" name="Freeform 281"/>
          <p:cNvSpPr>
            <a:spLocks noChangeAspect="1"/>
          </p:cNvSpPr>
          <p:nvPr/>
        </p:nvSpPr>
        <p:spPr bwMode="auto">
          <a:xfrm>
            <a:off x="10062634" y="4948238"/>
            <a:ext cx="71967" cy="55562"/>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31" name="Freeform 282"/>
          <p:cNvSpPr>
            <a:spLocks noChangeAspect="1"/>
          </p:cNvSpPr>
          <p:nvPr/>
        </p:nvSpPr>
        <p:spPr bwMode="auto">
          <a:xfrm>
            <a:off x="10096501" y="4873626"/>
            <a:ext cx="71967"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32" name="Freeform 283"/>
          <p:cNvSpPr>
            <a:spLocks noChangeAspect="1"/>
          </p:cNvSpPr>
          <p:nvPr/>
        </p:nvSpPr>
        <p:spPr bwMode="auto">
          <a:xfrm rot="-1358470">
            <a:off x="8957734" y="5356226"/>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33" name="Freeform 284"/>
          <p:cNvSpPr>
            <a:spLocks noChangeAspect="1"/>
          </p:cNvSpPr>
          <p:nvPr/>
        </p:nvSpPr>
        <p:spPr bwMode="auto">
          <a:xfrm rot="-1358470">
            <a:off x="8885767" y="5219701"/>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34" name="Oval 285"/>
          <p:cNvSpPr>
            <a:spLocks noChangeAspect="1" noChangeArrowheads="1"/>
          </p:cNvSpPr>
          <p:nvPr/>
        </p:nvSpPr>
        <p:spPr bwMode="auto">
          <a:xfrm>
            <a:off x="9772651" y="5262564"/>
            <a:ext cx="86783"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35" name="Oval 286"/>
          <p:cNvSpPr>
            <a:spLocks noChangeAspect="1" noChangeArrowheads="1"/>
          </p:cNvSpPr>
          <p:nvPr/>
        </p:nvSpPr>
        <p:spPr bwMode="auto">
          <a:xfrm>
            <a:off x="9831918" y="5195889"/>
            <a:ext cx="86783"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36" name="Oval 287"/>
          <p:cNvSpPr>
            <a:spLocks noChangeAspect="1" noChangeArrowheads="1"/>
          </p:cNvSpPr>
          <p:nvPr/>
        </p:nvSpPr>
        <p:spPr bwMode="auto">
          <a:xfrm>
            <a:off x="9884833" y="5126039"/>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37" name="Oval 288"/>
          <p:cNvSpPr>
            <a:spLocks noChangeAspect="1" noChangeArrowheads="1"/>
          </p:cNvSpPr>
          <p:nvPr/>
        </p:nvSpPr>
        <p:spPr bwMode="auto">
          <a:xfrm>
            <a:off x="9931400" y="5057776"/>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38" name="Oval 289"/>
          <p:cNvSpPr>
            <a:spLocks noChangeAspect="1" noChangeArrowheads="1"/>
          </p:cNvSpPr>
          <p:nvPr/>
        </p:nvSpPr>
        <p:spPr bwMode="auto">
          <a:xfrm>
            <a:off x="10020300" y="4908551"/>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39" name="Oval 290"/>
          <p:cNvSpPr>
            <a:spLocks noChangeAspect="1" noChangeArrowheads="1"/>
          </p:cNvSpPr>
          <p:nvPr/>
        </p:nvSpPr>
        <p:spPr bwMode="auto">
          <a:xfrm>
            <a:off x="9711267" y="5330826"/>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40" name="Oval 291"/>
          <p:cNvSpPr>
            <a:spLocks noChangeAspect="1" noChangeArrowheads="1"/>
          </p:cNvSpPr>
          <p:nvPr/>
        </p:nvSpPr>
        <p:spPr bwMode="auto">
          <a:xfrm>
            <a:off x="9643533" y="5392739"/>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41" name="Oval 292"/>
          <p:cNvSpPr>
            <a:spLocks noChangeAspect="1" noChangeArrowheads="1"/>
          </p:cNvSpPr>
          <p:nvPr/>
        </p:nvSpPr>
        <p:spPr bwMode="auto">
          <a:xfrm>
            <a:off x="10054167" y="4838701"/>
            <a:ext cx="86784"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42" name="Freeform 293"/>
          <p:cNvSpPr>
            <a:spLocks noChangeAspect="1"/>
          </p:cNvSpPr>
          <p:nvPr/>
        </p:nvSpPr>
        <p:spPr bwMode="auto">
          <a:xfrm>
            <a:off x="10028767" y="5022851"/>
            <a:ext cx="71967"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43" name="Oval 294"/>
          <p:cNvSpPr>
            <a:spLocks noChangeAspect="1" noChangeArrowheads="1"/>
          </p:cNvSpPr>
          <p:nvPr/>
        </p:nvSpPr>
        <p:spPr bwMode="auto">
          <a:xfrm>
            <a:off x="9975851" y="4984751"/>
            <a:ext cx="86783" cy="73025"/>
          </a:xfrm>
          <a:prstGeom prst="ellipse">
            <a:avLst/>
          </a:prstGeom>
          <a:solidFill>
            <a:srgbClr val="848B60">
              <a:alpha val="81960"/>
            </a:srgbClr>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44" name="Freeform 295"/>
          <p:cNvSpPr>
            <a:spLocks noChangeAspect="1"/>
          </p:cNvSpPr>
          <p:nvPr/>
        </p:nvSpPr>
        <p:spPr bwMode="auto">
          <a:xfrm rot="-1358470">
            <a:off x="8917517" y="5080001"/>
            <a:ext cx="74083"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45" name="Freeform 296"/>
          <p:cNvSpPr>
            <a:spLocks noChangeAspect="1"/>
          </p:cNvSpPr>
          <p:nvPr/>
        </p:nvSpPr>
        <p:spPr bwMode="auto">
          <a:xfrm rot="-1358470">
            <a:off x="9000067" y="4981576"/>
            <a:ext cx="74084" cy="55563"/>
          </a:xfrm>
          <a:custGeom>
            <a:avLst/>
            <a:gdLst>
              <a:gd name="T0" fmla="*/ 0 w 44"/>
              <a:gd name="T1" fmla="*/ 2147483647 h 40"/>
              <a:gd name="T2" fmla="*/ 2147483647 w 44"/>
              <a:gd name="T3" fmla="*/ 2147483647 h 40"/>
              <a:gd name="T4" fmla="*/ 2147483647 w 44"/>
              <a:gd name="T5" fmla="*/ 2147483647 h 40"/>
              <a:gd name="T6" fmla="*/ 2147483647 w 44"/>
              <a:gd name="T7" fmla="*/ 2147483647 h 40"/>
              <a:gd name="T8" fmla="*/ 0 60000 65536"/>
              <a:gd name="T9" fmla="*/ 0 60000 65536"/>
              <a:gd name="T10" fmla="*/ 0 60000 65536"/>
              <a:gd name="T11" fmla="*/ 0 60000 65536"/>
              <a:gd name="T12" fmla="*/ 0 w 44"/>
              <a:gd name="T13" fmla="*/ 0 h 40"/>
              <a:gd name="T14" fmla="*/ 44 w 44"/>
              <a:gd name="T15" fmla="*/ 40 h 40"/>
            </a:gdLst>
            <a:ahLst/>
            <a:cxnLst>
              <a:cxn ang="T8">
                <a:pos x="T0" y="T1"/>
              </a:cxn>
              <a:cxn ang="T9">
                <a:pos x="T2" y="T3"/>
              </a:cxn>
              <a:cxn ang="T10">
                <a:pos x="T4" y="T5"/>
              </a:cxn>
              <a:cxn ang="T11">
                <a:pos x="T6" y="T7"/>
              </a:cxn>
            </a:cxnLst>
            <a:rect l="T12" t="T13" r="T14" b="T15"/>
            <a:pathLst>
              <a:path w="44" h="40">
                <a:moveTo>
                  <a:pt x="0" y="2"/>
                </a:moveTo>
                <a:cubicBezTo>
                  <a:pt x="6" y="3"/>
                  <a:pt x="16" y="0"/>
                  <a:pt x="18" y="6"/>
                </a:cubicBezTo>
                <a:cubicBezTo>
                  <a:pt x="22" y="20"/>
                  <a:pt x="12" y="30"/>
                  <a:pt x="28" y="30"/>
                </a:cubicBezTo>
                <a:lnTo>
                  <a:pt x="44" y="40"/>
                </a:lnTo>
              </a:path>
            </a:pathLst>
          </a:custGeom>
          <a:noFill/>
          <a:ln w="12700">
            <a:solidFill>
              <a:srgbClr val="DD382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746" name="Oval 297"/>
          <p:cNvSpPr>
            <a:spLocks noChangeAspect="1" noChangeArrowheads="1"/>
          </p:cNvSpPr>
          <p:nvPr/>
        </p:nvSpPr>
        <p:spPr bwMode="auto">
          <a:xfrm rot="-7891906">
            <a:off x="8831264" y="5187422"/>
            <a:ext cx="73025" cy="86783"/>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47" name="Oval 298"/>
          <p:cNvSpPr>
            <a:spLocks noChangeAspect="1" noChangeArrowheads="1"/>
          </p:cNvSpPr>
          <p:nvPr/>
        </p:nvSpPr>
        <p:spPr bwMode="auto">
          <a:xfrm rot="-7891906">
            <a:off x="8863013" y="5041371"/>
            <a:ext cx="73025" cy="86784"/>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48" name="Oval 299"/>
          <p:cNvSpPr>
            <a:spLocks noChangeAspect="1" noChangeArrowheads="1"/>
          </p:cNvSpPr>
          <p:nvPr/>
        </p:nvSpPr>
        <p:spPr bwMode="auto">
          <a:xfrm rot="-7891906">
            <a:off x="8955088" y="4940830"/>
            <a:ext cx="73025" cy="84667"/>
          </a:xfrm>
          <a:prstGeom prst="ellipse">
            <a:avLst/>
          </a:prstGeom>
          <a:solidFill>
            <a:srgbClr val="848B60"/>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p>
            <a:endParaRPr lang="fr-FR">
              <a:latin typeface="Calibri" pitchFamily="34" charset="0"/>
            </a:endParaRPr>
          </a:p>
        </p:txBody>
      </p:sp>
      <p:sp>
        <p:nvSpPr>
          <p:cNvPr id="20749" name="Line 300"/>
          <p:cNvSpPr>
            <a:spLocks noChangeShapeType="1"/>
          </p:cNvSpPr>
          <p:nvPr/>
        </p:nvSpPr>
        <p:spPr bwMode="auto">
          <a:xfrm rot="4135323" flipH="1">
            <a:off x="10305256" y="4857486"/>
            <a:ext cx="39688" cy="59267"/>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750" name="Line 301"/>
          <p:cNvSpPr>
            <a:spLocks noChangeShapeType="1"/>
          </p:cNvSpPr>
          <p:nvPr/>
        </p:nvSpPr>
        <p:spPr bwMode="auto">
          <a:xfrm rot="4135323" flipH="1">
            <a:off x="10321661" y="4844786"/>
            <a:ext cx="42862"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751" name="Oval 302"/>
          <p:cNvSpPr>
            <a:spLocks noChangeArrowheads="1"/>
          </p:cNvSpPr>
          <p:nvPr/>
        </p:nvSpPr>
        <p:spPr bwMode="auto">
          <a:xfrm rot="5700051">
            <a:off x="10341505" y="4851930"/>
            <a:ext cx="73025"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752" name="Oval 303"/>
          <p:cNvSpPr>
            <a:spLocks noChangeArrowheads="1"/>
          </p:cNvSpPr>
          <p:nvPr/>
        </p:nvSpPr>
        <p:spPr bwMode="auto">
          <a:xfrm rot="5700051">
            <a:off x="10353146" y="4802189"/>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753" name="Oval 304"/>
          <p:cNvSpPr>
            <a:spLocks noChangeAspect="1" noChangeArrowheads="1"/>
          </p:cNvSpPr>
          <p:nvPr/>
        </p:nvSpPr>
        <p:spPr bwMode="auto">
          <a:xfrm rot="5700051">
            <a:off x="10363465" y="4829970"/>
            <a:ext cx="77788"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754" name="Line 305"/>
          <p:cNvSpPr>
            <a:spLocks noChangeShapeType="1"/>
          </p:cNvSpPr>
          <p:nvPr/>
        </p:nvSpPr>
        <p:spPr bwMode="auto">
          <a:xfrm rot="4135323" flipH="1">
            <a:off x="10132748" y="5173927"/>
            <a:ext cx="39688" cy="61384"/>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755" name="Line 306"/>
          <p:cNvSpPr>
            <a:spLocks noChangeShapeType="1"/>
          </p:cNvSpPr>
          <p:nvPr/>
        </p:nvSpPr>
        <p:spPr bwMode="auto">
          <a:xfrm rot="4135323" flipH="1">
            <a:off x="10148094" y="5162286"/>
            <a:ext cx="42862" cy="65616"/>
          </a:xfrm>
          <a:prstGeom prst="line">
            <a:avLst/>
          </a:prstGeom>
          <a:noFill/>
          <a:ln w="38100">
            <a:solidFill>
              <a:srgbClr val="B92E30"/>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20756" name="Oval 307"/>
          <p:cNvSpPr>
            <a:spLocks noChangeArrowheads="1"/>
          </p:cNvSpPr>
          <p:nvPr/>
        </p:nvSpPr>
        <p:spPr bwMode="auto">
          <a:xfrm rot="5700051">
            <a:off x="10168997" y="5170488"/>
            <a:ext cx="73025" cy="107951"/>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757" name="Oval 308"/>
          <p:cNvSpPr>
            <a:spLocks noChangeArrowheads="1"/>
          </p:cNvSpPr>
          <p:nvPr/>
        </p:nvSpPr>
        <p:spPr bwMode="auto">
          <a:xfrm rot="5700051">
            <a:off x="10179580" y="5119689"/>
            <a:ext cx="73025" cy="107949"/>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20758" name="Oval 309"/>
          <p:cNvSpPr>
            <a:spLocks noChangeAspect="1" noChangeArrowheads="1"/>
          </p:cNvSpPr>
          <p:nvPr/>
        </p:nvSpPr>
        <p:spPr bwMode="auto">
          <a:xfrm rot="5700051">
            <a:off x="10190957" y="5146411"/>
            <a:ext cx="77788" cy="110067"/>
          </a:xfrm>
          <a:prstGeom prst="ellipse">
            <a:avLst/>
          </a:prstGeom>
          <a:solidFill>
            <a:srgbClr val="B92E30"/>
          </a:solidFill>
          <a:ln w="6350">
            <a:solidFill>
              <a:schemeClr val="tx1"/>
            </a:solidFill>
            <a:round/>
            <a:headEnd/>
            <a:tailEnd/>
          </a:ln>
        </p:spPr>
        <p:txBody>
          <a:bodyPr wrap="none" anchor="ctr"/>
          <a:lstStyle/>
          <a:p>
            <a:endParaRPr lang="fr-FR">
              <a:latin typeface="Calibri" pitchFamily="34" charset="0"/>
            </a:endParaRPr>
          </a:p>
        </p:txBody>
      </p:sp>
      <p:sp>
        <p:nvSpPr>
          <p:cNvPr id="3445046" name="Freeform 310"/>
          <p:cNvSpPr>
            <a:spLocks noChangeAspect="1"/>
          </p:cNvSpPr>
          <p:nvPr/>
        </p:nvSpPr>
        <p:spPr bwMode="auto">
          <a:xfrm>
            <a:off x="3913717" y="3749676"/>
            <a:ext cx="381000" cy="347663"/>
          </a:xfrm>
          <a:custGeom>
            <a:avLst/>
            <a:gdLst/>
            <a:ahLst/>
            <a:cxnLst>
              <a:cxn ang="0">
                <a:pos x="168" y="24"/>
              </a:cxn>
              <a:cxn ang="0">
                <a:pos x="72" y="168"/>
              </a:cxn>
              <a:cxn ang="0">
                <a:pos x="24" y="312"/>
              </a:cxn>
              <a:cxn ang="0">
                <a:pos x="216" y="360"/>
              </a:cxn>
              <a:cxn ang="0">
                <a:pos x="312" y="312"/>
              </a:cxn>
              <a:cxn ang="0">
                <a:pos x="312" y="168"/>
              </a:cxn>
              <a:cxn ang="0">
                <a:pos x="264" y="24"/>
              </a:cxn>
              <a:cxn ang="0">
                <a:pos x="168" y="24"/>
              </a:cxn>
            </a:cxnLst>
            <a:rect l="0" t="0" r="r" b="b"/>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9C763C">
                  <a:gamma/>
                  <a:shade val="37255"/>
                  <a:invGamma/>
                </a:srgbClr>
              </a:gs>
            </a:gsLst>
            <a:path path="rect">
              <a:fillToRect l="100000" b="100000"/>
            </a:path>
          </a:gradFill>
          <a:ln w="22225" cap="flat" cmpd="sng">
            <a:solidFill>
              <a:srgbClr val="D8C6BC"/>
            </a:solidFill>
            <a:prstDash val="sysDot"/>
            <a:round/>
            <a:headEnd/>
            <a:tailEnd/>
          </a:ln>
          <a:effectLst>
            <a:outerShdw blurRad="63500" dist="203199" dir="6179810" algn="ctr" rotWithShape="0">
              <a:srgbClr val="786842">
                <a:alpha val="85001"/>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20760" name="Freeform 311"/>
          <p:cNvSpPr>
            <a:spLocks/>
          </p:cNvSpPr>
          <p:nvPr/>
        </p:nvSpPr>
        <p:spPr bwMode="auto">
          <a:xfrm>
            <a:off x="4199468" y="4052889"/>
            <a:ext cx="65617"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1" name="Freeform 312"/>
          <p:cNvSpPr>
            <a:spLocks/>
          </p:cNvSpPr>
          <p:nvPr/>
        </p:nvSpPr>
        <p:spPr bwMode="auto">
          <a:xfrm>
            <a:off x="4087284" y="4057650"/>
            <a:ext cx="65616"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2" name="Freeform 313"/>
          <p:cNvSpPr>
            <a:spLocks/>
          </p:cNvSpPr>
          <p:nvPr/>
        </p:nvSpPr>
        <p:spPr bwMode="auto">
          <a:xfrm>
            <a:off x="4133851" y="405288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3" name="Freeform 314"/>
          <p:cNvSpPr>
            <a:spLocks/>
          </p:cNvSpPr>
          <p:nvPr/>
        </p:nvSpPr>
        <p:spPr bwMode="auto">
          <a:xfrm>
            <a:off x="4036484" y="407193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4" name="Freeform 315"/>
          <p:cNvSpPr>
            <a:spLocks/>
          </p:cNvSpPr>
          <p:nvPr/>
        </p:nvSpPr>
        <p:spPr bwMode="auto">
          <a:xfrm>
            <a:off x="4064001" y="402907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5" name="Freeform 316"/>
          <p:cNvSpPr>
            <a:spLocks/>
          </p:cNvSpPr>
          <p:nvPr/>
        </p:nvSpPr>
        <p:spPr bwMode="auto">
          <a:xfrm>
            <a:off x="4004734" y="4075114"/>
            <a:ext cx="65617"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5582D"/>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6" name="Freeform 317"/>
          <p:cNvSpPr>
            <a:spLocks/>
          </p:cNvSpPr>
          <p:nvPr/>
        </p:nvSpPr>
        <p:spPr bwMode="auto">
          <a:xfrm>
            <a:off x="4064001" y="408622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7" name="Freeform 318"/>
          <p:cNvSpPr>
            <a:spLocks/>
          </p:cNvSpPr>
          <p:nvPr/>
        </p:nvSpPr>
        <p:spPr bwMode="auto">
          <a:xfrm>
            <a:off x="4142317" y="4081464"/>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8" name="Freeform 319"/>
          <p:cNvSpPr>
            <a:spLocks/>
          </p:cNvSpPr>
          <p:nvPr/>
        </p:nvSpPr>
        <p:spPr bwMode="auto">
          <a:xfrm>
            <a:off x="4233334" y="404177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69" name="Freeform 320"/>
          <p:cNvSpPr>
            <a:spLocks/>
          </p:cNvSpPr>
          <p:nvPr/>
        </p:nvSpPr>
        <p:spPr bwMode="auto">
          <a:xfrm>
            <a:off x="4087284" y="409098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E4724"/>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0" name="Freeform 321"/>
          <p:cNvSpPr>
            <a:spLocks/>
          </p:cNvSpPr>
          <p:nvPr/>
        </p:nvSpPr>
        <p:spPr bwMode="auto">
          <a:xfrm>
            <a:off x="4195234" y="4092575"/>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1" name="Freeform 322"/>
          <p:cNvSpPr>
            <a:spLocks/>
          </p:cNvSpPr>
          <p:nvPr/>
        </p:nvSpPr>
        <p:spPr bwMode="auto">
          <a:xfrm>
            <a:off x="4006851" y="4029075"/>
            <a:ext cx="65616"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2" name="Freeform 323"/>
          <p:cNvSpPr>
            <a:spLocks/>
          </p:cNvSpPr>
          <p:nvPr/>
        </p:nvSpPr>
        <p:spPr bwMode="auto">
          <a:xfrm>
            <a:off x="3953934" y="4051300"/>
            <a:ext cx="65617" cy="968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3" name="Freeform 324"/>
          <p:cNvSpPr>
            <a:spLocks/>
          </p:cNvSpPr>
          <p:nvPr/>
        </p:nvSpPr>
        <p:spPr bwMode="auto">
          <a:xfrm>
            <a:off x="4243917" y="4084639"/>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4" name="Freeform 325"/>
          <p:cNvSpPr>
            <a:spLocks/>
          </p:cNvSpPr>
          <p:nvPr/>
        </p:nvSpPr>
        <p:spPr bwMode="auto">
          <a:xfrm>
            <a:off x="3905251" y="4037013"/>
            <a:ext cx="65616" cy="968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5" name="Freeform 326"/>
          <p:cNvSpPr>
            <a:spLocks noChangeAspect="1"/>
          </p:cNvSpPr>
          <p:nvPr/>
        </p:nvSpPr>
        <p:spPr bwMode="auto">
          <a:xfrm>
            <a:off x="4089400" y="41529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6" name="Freeform 327"/>
          <p:cNvSpPr>
            <a:spLocks noChangeAspect="1"/>
          </p:cNvSpPr>
          <p:nvPr/>
        </p:nvSpPr>
        <p:spPr bwMode="auto">
          <a:xfrm>
            <a:off x="4182533" y="4119564"/>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7" name="Freeform 328"/>
          <p:cNvSpPr>
            <a:spLocks noChangeAspect="1"/>
          </p:cNvSpPr>
          <p:nvPr/>
        </p:nvSpPr>
        <p:spPr bwMode="auto">
          <a:xfrm>
            <a:off x="4023784" y="4122739"/>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8" name="Freeform 329"/>
          <p:cNvSpPr>
            <a:spLocks noChangeAspect="1"/>
          </p:cNvSpPr>
          <p:nvPr/>
        </p:nvSpPr>
        <p:spPr bwMode="auto">
          <a:xfrm>
            <a:off x="4148667" y="4137026"/>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79" name="Freeform 330"/>
          <p:cNvSpPr>
            <a:spLocks noChangeAspect="1"/>
          </p:cNvSpPr>
          <p:nvPr/>
        </p:nvSpPr>
        <p:spPr bwMode="auto">
          <a:xfrm>
            <a:off x="4125385" y="411956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0" name="Freeform 331"/>
          <p:cNvSpPr>
            <a:spLocks noChangeAspect="1"/>
          </p:cNvSpPr>
          <p:nvPr/>
        </p:nvSpPr>
        <p:spPr bwMode="auto">
          <a:xfrm>
            <a:off x="3972985" y="4097338"/>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1" name="Freeform 332"/>
          <p:cNvSpPr>
            <a:spLocks noChangeAspect="1"/>
          </p:cNvSpPr>
          <p:nvPr/>
        </p:nvSpPr>
        <p:spPr bwMode="auto">
          <a:xfrm>
            <a:off x="4121152" y="4160839"/>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2" name="Freeform 333"/>
          <p:cNvSpPr>
            <a:spLocks noChangeAspect="1"/>
          </p:cNvSpPr>
          <p:nvPr/>
        </p:nvSpPr>
        <p:spPr bwMode="auto">
          <a:xfrm>
            <a:off x="3996267" y="413385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3" name="Freeform 334"/>
          <p:cNvSpPr>
            <a:spLocks noChangeAspect="1"/>
          </p:cNvSpPr>
          <p:nvPr/>
        </p:nvSpPr>
        <p:spPr bwMode="auto">
          <a:xfrm>
            <a:off x="4053418" y="4130675"/>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4" name="Freeform 335"/>
          <p:cNvSpPr>
            <a:spLocks noChangeAspect="1"/>
          </p:cNvSpPr>
          <p:nvPr/>
        </p:nvSpPr>
        <p:spPr bwMode="auto">
          <a:xfrm>
            <a:off x="4176185" y="415131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4A381C"/>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5" name="Freeform 336"/>
          <p:cNvSpPr>
            <a:spLocks noChangeAspect="1"/>
          </p:cNvSpPr>
          <p:nvPr/>
        </p:nvSpPr>
        <p:spPr bwMode="auto">
          <a:xfrm>
            <a:off x="4216400" y="41275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6" name="Freeform 337"/>
          <p:cNvSpPr>
            <a:spLocks noChangeAspect="1"/>
          </p:cNvSpPr>
          <p:nvPr/>
        </p:nvSpPr>
        <p:spPr bwMode="auto">
          <a:xfrm>
            <a:off x="3972985" y="4090989"/>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7" name="Freeform 338"/>
          <p:cNvSpPr>
            <a:spLocks noChangeAspect="1"/>
          </p:cNvSpPr>
          <p:nvPr/>
        </p:nvSpPr>
        <p:spPr bwMode="auto">
          <a:xfrm>
            <a:off x="3917952" y="4090989"/>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8" name="Freeform 339"/>
          <p:cNvSpPr>
            <a:spLocks noChangeAspect="1"/>
          </p:cNvSpPr>
          <p:nvPr/>
        </p:nvSpPr>
        <p:spPr bwMode="auto">
          <a:xfrm>
            <a:off x="3928533" y="4062414"/>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89" name="Freeform 340"/>
          <p:cNvSpPr>
            <a:spLocks noChangeAspect="1"/>
          </p:cNvSpPr>
          <p:nvPr/>
        </p:nvSpPr>
        <p:spPr bwMode="auto">
          <a:xfrm>
            <a:off x="3871385" y="406241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0" name="Freeform 341"/>
          <p:cNvSpPr>
            <a:spLocks noChangeAspect="1"/>
          </p:cNvSpPr>
          <p:nvPr/>
        </p:nvSpPr>
        <p:spPr bwMode="auto">
          <a:xfrm>
            <a:off x="3877733" y="4022725"/>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1" name="Freeform 342"/>
          <p:cNvSpPr>
            <a:spLocks noChangeAspect="1"/>
          </p:cNvSpPr>
          <p:nvPr/>
        </p:nvSpPr>
        <p:spPr bwMode="auto">
          <a:xfrm>
            <a:off x="3894667" y="4078289"/>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2" name="Freeform 343"/>
          <p:cNvSpPr>
            <a:spLocks noChangeAspect="1"/>
          </p:cNvSpPr>
          <p:nvPr/>
        </p:nvSpPr>
        <p:spPr bwMode="auto">
          <a:xfrm>
            <a:off x="3945467" y="41148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3" name="Freeform 344"/>
          <p:cNvSpPr>
            <a:spLocks noChangeAspect="1"/>
          </p:cNvSpPr>
          <p:nvPr/>
        </p:nvSpPr>
        <p:spPr bwMode="auto">
          <a:xfrm>
            <a:off x="4290485" y="4029076"/>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4" name="Freeform 345"/>
          <p:cNvSpPr>
            <a:spLocks noChangeAspect="1"/>
          </p:cNvSpPr>
          <p:nvPr/>
        </p:nvSpPr>
        <p:spPr bwMode="auto">
          <a:xfrm>
            <a:off x="4284133" y="4065589"/>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523E1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5" name="Freeform 346"/>
          <p:cNvSpPr>
            <a:spLocks noChangeAspect="1"/>
          </p:cNvSpPr>
          <p:nvPr/>
        </p:nvSpPr>
        <p:spPr bwMode="auto">
          <a:xfrm>
            <a:off x="4301067" y="417195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6" name="Freeform 347"/>
          <p:cNvSpPr>
            <a:spLocks noChangeAspect="1"/>
          </p:cNvSpPr>
          <p:nvPr/>
        </p:nvSpPr>
        <p:spPr bwMode="auto">
          <a:xfrm>
            <a:off x="4334934" y="4105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7" name="Freeform 348"/>
          <p:cNvSpPr>
            <a:spLocks noChangeAspect="1"/>
          </p:cNvSpPr>
          <p:nvPr/>
        </p:nvSpPr>
        <p:spPr bwMode="auto">
          <a:xfrm>
            <a:off x="4368800" y="41481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8" name="Freeform 349"/>
          <p:cNvSpPr>
            <a:spLocks noChangeAspect="1"/>
          </p:cNvSpPr>
          <p:nvPr/>
        </p:nvSpPr>
        <p:spPr bwMode="auto">
          <a:xfrm>
            <a:off x="3799418" y="40767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799" name="Freeform 350"/>
          <p:cNvSpPr>
            <a:spLocks noChangeAspect="1"/>
          </p:cNvSpPr>
          <p:nvPr/>
        </p:nvSpPr>
        <p:spPr bwMode="auto">
          <a:xfrm>
            <a:off x="3854451" y="41354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0" name="Freeform 351"/>
          <p:cNvSpPr>
            <a:spLocks noChangeAspect="1"/>
          </p:cNvSpPr>
          <p:nvPr/>
        </p:nvSpPr>
        <p:spPr bwMode="auto">
          <a:xfrm>
            <a:off x="3911600" y="41941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1" name="Freeform 352"/>
          <p:cNvSpPr>
            <a:spLocks noChangeAspect="1"/>
          </p:cNvSpPr>
          <p:nvPr/>
        </p:nvSpPr>
        <p:spPr bwMode="auto">
          <a:xfrm>
            <a:off x="3972985" y="423862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2" name="Freeform 353"/>
          <p:cNvSpPr>
            <a:spLocks noChangeAspect="1"/>
          </p:cNvSpPr>
          <p:nvPr/>
        </p:nvSpPr>
        <p:spPr bwMode="auto">
          <a:xfrm>
            <a:off x="4064000" y="42576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3" name="Freeform 354"/>
          <p:cNvSpPr>
            <a:spLocks noChangeAspect="1"/>
          </p:cNvSpPr>
          <p:nvPr/>
        </p:nvSpPr>
        <p:spPr bwMode="auto">
          <a:xfrm>
            <a:off x="4155018" y="42576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4" name="Freeform 355"/>
          <p:cNvSpPr>
            <a:spLocks noChangeAspect="1"/>
          </p:cNvSpPr>
          <p:nvPr/>
        </p:nvSpPr>
        <p:spPr bwMode="auto">
          <a:xfrm>
            <a:off x="4243918" y="42497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5" name="Freeform 356"/>
          <p:cNvSpPr>
            <a:spLocks noChangeAspect="1"/>
          </p:cNvSpPr>
          <p:nvPr/>
        </p:nvSpPr>
        <p:spPr bwMode="auto">
          <a:xfrm>
            <a:off x="4334934" y="42259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6" name="Freeform 357"/>
          <p:cNvSpPr>
            <a:spLocks noChangeAspect="1"/>
          </p:cNvSpPr>
          <p:nvPr/>
        </p:nvSpPr>
        <p:spPr bwMode="auto">
          <a:xfrm>
            <a:off x="4425951" y="41052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7" name="Freeform 358"/>
          <p:cNvSpPr>
            <a:spLocks noChangeAspect="1"/>
          </p:cNvSpPr>
          <p:nvPr/>
        </p:nvSpPr>
        <p:spPr bwMode="auto">
          <a:xfrm>
            <a:off x="4396318"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8" name="Freeform 359"/>
          <p:cNvSpPr>
            <a:spLocks noChangeAspect="1"/>
          </p:cNvSpPr>
          <p:nvPr/>
        </p:nvSpPr>
        <p:spPr bwMode="auto">
          <a:xfrm>
            <a:off x="3793067" y="414020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09" name="Freeform 360"/>
          <p:cNvSpPr>
            <a:spLocks noChangeAspect="1"/>
          </p:cNvSpPr>
          <p:nvPr/>
        </p:nvSpPr>
        <p:spPr bwMode="auto">
          <a:xfrm>
            <a:off x="3843867" y="419258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0" name="Freeform 361"/>
          <p:cNvSpPr>
            <a:spLocks noChangeAspect="1"/>
          </p:cNvSpPr>
          <p:nvPr/>
        </p:nvSpPr>
        <p:spPr bwMode="auto">
          <a:xfrm>
            <a:off x="3894667" y="42449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1" name="Freeform 362"/>
          <p:cNvSpPr>
            <a:spLocks noChangeAspect="1"/>
          </p:cNvSpPr>
          <p:nvPr/>
        </p:nvSpPr>
        <p:spPr bwMode="auto">
          <a:xfrm>
            <a:off x="4064000" y="42116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2" name="Freeform 363"/>
          <p:cNvSpPr>
            <a:spLocks noChangeAspect="1"/>
          </p:cNvSpPr>
          <p:nvPr/>
        </p:nvSpPr>
        <p:spPr bwMode="auto">
          <a:xfrm>
            <a:off x="4155018" y="42116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3" name="Freeform 364"/>
          <p:cNvSpPr>
            <a:spLocks noChangeAspect="1"/>
          </p:cNvSpPr>
          <p:nvPr/>
        </p:nvSpPr>
        <p:spPr bwMode="auto">
          <a:xfrm>
            <a:off x="4243918"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4" name="Freeform 365"/>
          <p:cNvSpPr>
            <a:spLocks noChangeAspect="1"/>
          </p:cNvSpPr>
          <p:nvPr/>
        </p:nvSpPr>
        <p:spPr bwMode="auto">
          <a:xfrm>
            <a:off x="3972985" y="41814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5" name="Freeform 366"/>
          <p:cNvSpPr>
            <a:spLocks noChangeAspect="1"/>
          </p:cNvSpPr>
          <p:nvPr/>
        </p:nvSpPr>
        <p:spPr bwMode="auto">
          <a:xfrm>
            <a:off x="4307418" y="4135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6" name="Freeform 367"/>
          <p:cNvSpPr>
            <a:spLocks noChangeAspect="1"/>
          </p:cNvSpPr>
          <p:nvPr/>
        </p:nvSpPr>
        <p:spPr bwMode="auto">
          <a:xfrm>
            <a:off x="4006852"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7" name="Freeform 368"/>
          <p:cNvSpPr>
            <a:spLocks noChangeAspect="1"/>
          </p:cNvSpPr>
          <p:nvPr/>
        </p:nvSpPr>
        <p:spPr bwMode="auto">
          <a:xfrm>
            <a:off x="4125385" y="424338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8" name="Freeform 369"/>
          <p:cNvSpPr>
            <a:spLocks noChangeAspect="1"/>
          </p:cNvSpPr>
          <p:nvPr/>
        </p:nvSpPr>
        <p:spPr bwMode="auto">
          <a:xfrm>
            <a:off x="4155018" y="4135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19" name="Freeform 370"/>
          <p:cNvSpPr>
            <a:spLocks noChangeAspect="1"/>
          </p:cNvSpPr>
          <p:nvPr/>
        </p:nvSpPr>
        <p:spPr bwMode="auto">
          <a:xfrm>
            <a:off x="4064000" y="417195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0" name="Freeform 371"/>
          <p:cNvSpPr>
            <a:spLocks noChangeAspect="1"/>
          </p:cNvSpPr>
          <p:nvPr/>
        </p:nvSpPr>
        <p:spPr bwMode="auto">
          <a:xfrm>
            <a:off x="3972985" y="41354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1" name="Freeform 372"/>
          <p:cNvSpPr>
            <a:spLocks noChangeAspect="1"/>
          </p:cNvSpPr>
          <p:nvPr/>
        </p:nvSpPr>
        <p:spPr bwMode="auto">
          <a:xfrm>
            <a:off x="4036485" y="4135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2" name="Freeform 373"/>
          <p:cNvSpPr>
            <a:spLocks noChangeAspect="1"/>
          </p:cNvSpPr>
          <p:nvPr/>
        </p:nvSpPr>
        <p:spPr bwMode="auto">
          <a:xfrm>
            <a:off x="4023785" y="41402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3" name="Freeform 374"/>
          <p:cNvSpPr>
            <a:spLocks noChangeAspect="1"/>
          </p:cNvSpPr>
          <p:nvPr/>
        </p:nvSpPr>
        <p:spPr bwMode="auto">
          <a:xfrm>
            <a:off x="4040718" y="415448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4" name="Freeform 375"/>
          <p:cNvSpPr>
            <a:spLocks noChangeAspect="1"/>
          </p:cNvSpPr>
          <p:nvPr/>
        </p:nvSpPr>
        <p:spPr bwMode="auto">
          <a:xfrm>
            <a:off x="4216400" y="41687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5" name="Freeform 376"/>
          <p:cNvSpPr>
            <a:spLocks noChangeAspect="1"/>
          </p:cNvSpPr>
          <p:nvPr/>
        </p:nvSpPr>
        <p:spPr bwMode="auto">
          <a:xfrm>
            <a:off x="4182534" y="41830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6" name="Freeform 377"/>
          <p:cNvSpPr>
            <a:spLocks noChangeAspect="1"/>
          </p:cNvSpPr>
          <p:nvPr/>
        </p:nvSpPr>
        <p:spPr bwMode="auto">
          <a:xfrm>
            <a:off x="3989918" y="4157664"/>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7" name="Freeform 378"/>
          <p:cNvSpPr>
            <a:spLocks noChangeAspect="1"/>
          </p:cNvSpPr>
          <p:nvPr/>
        </p:nvSpPr>
        <p:spPr bwMode="auto">
          <a:xfrm>
            <a:off x="4064000" y="415131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8" name="Freeform 379"/>
          <p:cNvSpPr>
            <a:spLocks noChangeAspect="1"/>
          </p:cNvSpPr>
          <p:nvPr/>
        </p:nvSpPr>
        <p:spPr bwMode="auto">
          <a:xfrm>
            <a:off x="4205818" y="42735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29" name="Freeform 380"/>
          <p:cNvSpPr>
            <a:spLocks noChangeAspect="1"/>
          </p:cNvSpPr>
          <p:nvPr/>
        </p:nvSpPr>
        <p:spPr bwMode="auto">
          <a:xfrm>
            <a:off x="4080934" y="43021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0" name="Freeform 381"/>
          <p:cNvSpPr>
            <a:spLocks noChangeAspect="1"/>
          </p:cNvSpPr>
          <p:nvPr/>
        </p:nvSpPr>
        <p:spPr bwMode="auto">
          <a:xfrm>
            <a:off x="4006851" y="43021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1" name="Freeform 382"/>
          <p:cNvSpPr>
            <a:spLocks noChangeAspect="1"/>
          </p:cNvSpPr>
          <p:nvPr/>
        </p:nvSpPr>
        <p:spPr bwMode="auto">
          <a:xfrm>
            <a:off x="4138084" y="43021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2" name="Freeform 383"/>
          <p:cNvSpPr>
            <a:spLocks noChangeAspect="1"/>
          </p:cNvSpPr>
          <p:nvPr/>
        </p:nvSpPr>
        <p:spPr bwMode="auto">
          <a:xfrm>
            <a:off x="4318000" y="43021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3" name="Freeform 384"/>
          <p:cNvSpPr>
            <a:spLocks noChangeAspect="1"/>
          </p:cNvSpPr>
          <p:nvPr/>
        </p:nvSpPr>
        <p:spPr bwMode="auto">
          <a:xfrm>
            <a:off x="4379384" y="429260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4" name="Freeform 385"/>
          <p:cNvSpPr>
            <a:spLocks noChangeAspect="1"/>
          </p:cNvSpPr>
          <p:nvPr/>
        </p:nvSpPr>
        <p:spPr bwMode="auto">
          <a:xfrm>
            <a:off x="4193118" y="43338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5" name="Freeform 386"/>
          <p:cNvSpPr>
            <a:spLocks noChangeAspect="1"/>
          </p:cNvSpPr>
          <p:nvPr/>
        </p:nvSpPr>
        <p:spPr bwMode="auto">
          <a:xfrm>
            <a:off x="3793067" y="404495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6" name="Freeform 387"/>
          <p:cNvSpPr>
            <a:spLocks noChangeAspect="1"/>
          </p:cNvSpPr>
          <p:nvPr/>
        </p:nvSpPr>
        <p:spPr bwMode="auto">
          <a:xfrm>
            <a:off x="3833284" y="40306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7" name="Freeform 388"/>
          <p:cNvSpPr>
            <a:spLocks noChangeAspect="1"/>
          </p:cNvSpPr>
          <p:nvPr/>
        </p:nvSpPr>
        <p:spPr bwMode="auto">
          <a:xfrm>
            <a:off x="3917951" y="41544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8" name="Freeform 389"/>
          <p:cNvSpPr>
            <a:spLocks noChangeAspect="1"/>
          </p:cNvSpPr>
          <p:nvPr/>
        </p:nvSpPr>
        <p:spPr bwMode="auto">
          <a:xfrm>
            <a:off x="3956051" y="43068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39" name="Freeform 390"/>
          <p:cNvSpPr>
            <a:spLocks noChangeAspect="1"/>
          </p:cNvSpPr>
          <p:nvPr/>
        </p:nvSpPr>
        <p:spPr bwMode="auto">
          <a:xfrm>
            <a:off x="4047067" y="43338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0" name="Freeform 391"/>
          <p:cNvSpPr>
            <a:spLocks noChangeAspect="1"/>
          </p:cNvSpPr>
          <p:nvPr/>
        </p:nvSpPr>
        <p:spPr bwMode="auto">
          <a:xfrm>
            <a:off x="4260851" y="43338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1" name="Freeform 392"/>
          <p:cNvSpPr>
            <a:spLocks noChangeAspect="1"/>
          </p:cNvSpPr>
          <p:nvPr/>
        </p:nvSpPr>
        <p:spPr bwMode="auto">
          <a:xfrm>
            <a:off x="4155018" y="433863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2" name="Freeform 393"/>
          <p:cNvSpPr>
            <a:spLocks noChangeAspect="1"/>
          </p:cNvSpPr>
          <p:nvPr/>
        </p:nvSpPr>
        <p:spPr bwMode="auto">
          <a:xfrm>
            <a:off x="4243918" y="4100514"/>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3" name="Freeform 394"/>
          <p:cNvSpPr>
            <a:spLocks noChangeAspect="1"/>
          </p:cNvSpPr>
          <p:nvPr/>
        </p:nvSpPr>
        <p:spPr bwMode="auto">
          <a:xfrm>
            <a:off x="4210051" y="4092575"/>
            <a:ext cx="46567"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4" name="Freeform 395"/>
          <p:cNvSpPr>
            <a:spLocks noChangeAspect="1"/>
          </p:cNvSpPr>
          <p:nvPr/>
        </p:nvSpPr>
        <p:spPr bwMode="auto">
          <a:xfrm>
            <a:off x="3962400" y="4084639"/>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5" name="Freeform 396"/>
          <p:cNvSpPr>
            <a:spLocks noChangeAspect="1"/>
          </p:cNvSpPr>
          <p:nvPr/>
        </p:nvSpPr>
        <p:spPr bwMode="auto">
          <a:xfrm>
            <a:off x="3928533" y="4038601"/>
            <a:ext cx="44451"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6" name="Freeform 397"/>
          <p:cNvSpPr>
            <a:spLocks noChangeAspect="1"/>
          </p:cNvSpPr>
          <p:nvPr/>
        </p:nvSpPr>
        <p:spPr bwMode="auto">
          <a:xfrm>
            <a:off x="4036485" y="4046538"/>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7" name="Freeform 398"/>
          <p:cNvSpPr>
            <a:spLocks noChangeAspect="1"/>
          </p:cNvSpPr>
          <p:nvPr/>
        </p:nvSpPr>
        <p:spPr bwMode="auto">
          <a:xfrm>
            <a:off x="4087285" y="4054476"/>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8" name="Freeform 399"/>
          <p:cNvSpPr>
            <a:spLocks noChangeAspect="1"/>
          </p:cNvSpPr>
          <p:nvPr/>
        </p:nvSpPr>
        <p:spPr bwMode="auto">
          <a:xfrm>
            <a:off x="4138085" y="4062414"/>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49" name="Freeform 400"/>
          <p:cNvSpPr>
            <a:spLocks noChangeAspect="1"/>
          </p:cNvSpPr>
          <p:nvPr/>
        </p:nvSpPr>
        <p:spPr bwMode="auto">
          <a:xfrm>
            <a:off x="4188885" y="4048126"/>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0" name="Freeform 401"/>
          <p:cNvSpPr>
            <a:spLocks noChangeAspect="1"/>
          </p:cNvSpPr>
          <p:nvPr/>
        </p:nvSpPr>
        <p:spPr bwMode="auto">
          <a:xfrm>
            <a:off x="4188885" y="4108451"/>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1" name="Freeform 402"/>
          <p:cNvSpPr>
            <a:spLocks noChangeAspect="1"/>
          </p:cNvSpPr>
          <p:nvPr/>
        </p:nvSpPr>
        <p:spPr bwMode="auto">
          <a:xfrm>
            <a:off x="3884085" y="4090989"/>
            <a:ext cx="44449" cy="73025"/>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72562B"/>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2" name="Freeform 403"/>
          <p:cNvSpPr>
            <a:spLocks noChangeAspect="1"/>
          </p:cNvSpPr>
          <p:nvPr/>
        </p:nvSpPr>
        <p:spPr bwMode="auto">
          <a:xfrm>
            <a:off x="4385734" y="40592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3" name="Freeform 404"/>
          <p:cNvSpPr>
            <a:spLocks noChangeAspect="1"/>
          </p:cNvSpPr>
          <p:nvPr/>
        </p:nvSpPr>
        <p:spPr bwMode="auto">
          <a:xfrm>
            <a:off x="4487334" y="41354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4" name="Freeform 405"/>
          <p:cNvSpPr>
            <a:spLocks noChangeAspect="1"/>
          </p:cNvSpPr>
          <p:nvPr/>
        </p:nvSpPr>
        <p:spPr bwMode="auto">
          <a:xfrm>
            <a:off x="3972985" y="40592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5" name="Freeform 406"/>
          <p:cNvSpPr>
            <a:spLocks noChangeAspect="1"/>
          </p:cNvSpPr>
          <p:nvPr/>
        </p:nvSpPr>
        <p:spPr bwMode="auto">
          <a:xfrm>
            <a:off x="4074585" y="40592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6" name="Freeform 407"/>
          <p:cNvSpPr>
            <a:spLocks noChangeAspect="1"/>
          </p:cNvSpPr>
          <p:nvPr/>
        </p:nvSpPr>
        <p:spPr bwMode="auto">
          <a:xfrm>
            <a:off x="3972985" y="41052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7" name="Freeform 408"/>
          <p:cNvSpPr>
            <a:spLocks noChangeAspect="1"/>
          </p:cNvSpPr>
          <p:nvPr/>
        </p:nvSpPr>
        <p:spPr bwMode="auto">
          <a:xfrm>
            <a:off x="4074585" y="41052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8" name="Freeform 409"/>
          <p:cNvSpPr>
            <a:spLocks noChangeAspect="1"/>
          </p:cNvSpPr>
          <p:nvPr/>
        </p:nvSpPr>
        <p:spPr bwMode="auto">
          <a:xfrm>
            <a:off x="4023785" y="4151314"/>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59" name="Freeform 410"/>
          <p:cNvSpPr>
            <a:spLocks noChangeAspect="1"/>
          </p:cNvSpPr>
          <p:nvPr/>
        </p:nvSpPr>
        <p:spPr bwMode="auto">
          <a:xfrm>
            <a:off x="4125385" y="4151314"/>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0" name="Freeform 411"/>
          <p:cNvSpPr>
            <a:spLocks noChangeAspect="1"/>
          </p:cNvSpPr>
          <p:nvPr/>
        </p:nvSpPr>
        <p:spPr bwMode="auto">
          <a:xfrm>
            <a:off x="4064000" y="42116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1" name="Freeform 412"/>
          <p:cNvSpPr>
            <a:spLocks noChangeAspect="1"/>
          </p:cNvSpPr>
          <p:nvPr/>
        </p:nvSpPr>
        <p:spPr bwMode="auto">
          <a:xfrm>
            <a:off x="4165600" y="42116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2" name="Freeform 413"/>
          <p:cNvSpPr>
            <a:spLocks noChangeAspect="1"/>
          </p:cNvSpPr>
          <p:nvPr/>
        </p:nvSpPr>
        <p:spPr bwMode="auto">
          <a:xfrm>
            <a:off x="3884085" y="41814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3" name="Freeform 414"/>
          <p:cNvSpPr>
            <a:spLocks noChangeAspect="1"/>
          </p:cNvSpPr>
          <p:nvPr/>
        </p:nvSpPr>
        <p:spPr bwMode="auto">
          <a:xfrm>
            <a:off x="3985685" y="41814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4" name="Freeform 415"/>
          <p:cNvSpPr>
            <a:spLocks noChangeAspect="1"/>
          </p:cNvSpPr>
          <p:nvPr/>
        </p:nvSpPr>
        <p:spPr bwMode="auto">
          <a:xfrm>
            <a:off x="4110567" y="3970338"/>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865" name="Freeform 416"/>
          <p:cNvSpPr>
            <a:spLocks noChangeAspect="1"/>
          </p:cNvSpPr>
          <p:nvPr/>
        </p:nvSpPr>
        <p:spPr bwMode="auto">
          <a:xfrm>
            <a:off x="4284134" y="40862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6" name="Freeform 417"/>
          <p:cNvSpPr>
            <a:spLocks noChangeAspect="1"/>
          </p:cNvSpPr>
          <p:nvPr/>
        </p:nvSpPr>
        <p:spPr bwMode="auto">
          <a:xfrm>
            <a:off x="4271434" y="40306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7" name="Freeform 418"/>
          <p:cNvSpPr>
            <a:spLocks noChangeAspect="1"/>
          </p:cNvSpPr>
          <p:nvPr/>
        </p:nvSpPr>
        <p:spPr bwMode="auto">
          <a:xfrm>
            <a:off x="4292600" y="40179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8" name="Freeform 419"/>
          <p:cNvSpPr>
            <a:spLocks noChangeAspect="1"/>
          </p:cNvSpPr>
          <p:nvPr/>
        </p:nvSpPr>
        <p:spPr bwMode="auto">
          <a:xfrm>
            <a:off x="4275667" y="401478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69" name="Freeform 420"/>
          <p:cNvSpPr>
            <a:spLocks noChangeAspect="1"/>
          </p:cNvSpPr>
          <p:nvPr/>
        </p:nvSpPr>
        <p:spPr bwMode="auto">
          <a:xfrm>
            <a:off x="4326467" y="40211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0" name="Freeform 421"/>
          <p:cNvSpPr>
            <a:spLocks noChangeAspect="1"/>
          </p:cNvSpPr>
          <p:nvPr/>
        </p:nvSpPr>
        <p:spPr bwMode="auto">
          <a:xfrm>
            <a:off x="4334934" y="40592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1" name="Freeform 422"/>
          <p:cNvSpPr>
            <a:spLocks noChangeAspect="1"/>
          </p:cNvSpPr>
          <p:nvPr/>
        </p:nvSpPr>
        <p:spPr bwMode="auto">
          <a:xfrm>
            <a:off x="4292601" y="40290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2" name="Freeform 423"/>
          <p:cNvSpPr>
            <a:spLocks noChangeAspect="1"/>
          </p:cNvSpPr>
          <p:nvPr/>
        </p:nvSpPr>
        <p:spPr bwMode="auto">
          <a:xfrm>
            <a:off x="3911600" y="40306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3" name="Freeform 424"/>
          <p:cNvSpPr>
            <a:spLocks noChangeAspect="1"/>
          </p:cNvSpPr>
          <p:nvPr/>
        </p:nvSpPr>
        <p:spPr bwMode="auto">
          <a:xfrm>
            <a:off x="3903134" y="40513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4" name="Freeform 425"/>
          <p:cNvSpPr>
            <a:spLocks noChangeAspect="1"/>
          </p:cNvSpPr>
          <p:nvPr/>
        </p:nvSpPr>
        <p:spPr bwMode="auto">
          <a:xfrm>
            <a:off x="4002618" y="40719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5" name="Freeform 426"/>
          <p:cNvSpPr>
            <a:spLocks noChangeAspect="1"/>
          </p:cNvSpPr>
          <p:nvPr/>
        </p:nvSpPr>
        <p:spPr bwMode="auto">
          <a:xfrm>
            <a:off x="3953934" y="40386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6" name="Freeform 427"/>
          <p:cNvSpPr>
            <a:spLocks noChangeAspect="1"/>
          </p:cNvSpPr>
          <p:nvPr/>
        </p:nvSpPr>
        <p:spPr bwMode="auto">
          <a:xfrm>
            <a:off x="4197351" y="415131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7" name="Freeform 428"/>
          <p:cNvSpPr>
            <a:spLocks noChangeAspect="1"/>
          </p:cNvSpPr>
          <p:nvPr/>
        </p:nvSpPr>
        <p:spPr bwMode="auto">
          <a:xfrm>
            <a:off x="3884085" y="40036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8" name="Freeform 429"/>
          <p:cNvSpPr>
            <a:spLocks noChangeAspect="1"/>
          </p:cNvSpPr>
          <p:nvPr/>
        </p:nvSpPr>
        <p:spPr bwMode="auto">
          <a:xfrm>
            <a:off x="3892551" y="398621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79" name="Freeform 430"/>
          <p:cNvSpPr>
            <a:spLocks noChangeAspect="1"/>
          </p:cNvSpPr>
          <p:nvPr/>
        </p:nvSpPr>
        <p:spPr bwMode="auto">
          <a:xfrm>
            <a:off x="3911600" y="39909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0" name="Freeform 431"/>
          <p:cNvSpPr>
            <a:spLocks noChangeAspect="1"/>
          </p:cNvSpPr>
          <p:nvPr/>
        </p:nvSpPr>
        <p:spPr bwMode="auto">
          <a:xfrm>
            <a:off x="3909485" y="40084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1" name="Freeform 432"/>
          <p:cNvSpPr>
            <a:spLocks noChangeAspect="1"/>
          </p:cNvSpPr>
          <p:nvPr/>
        </p:nvSpPr>
        <p:spPr bwMode="auto">
          <a:xfrm>
            <a:off x="3898900" y="40036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2" name="Freeform 433"/>
          <p:cNvSpPr>
            <a:spLocks noChangeAspect="1"/>
          </p:cNvSpPr>
          <p:nvPr/>
        </p:nvSpPr>
        <p:spPr bwMode="auto">
          <a:xfrm>
            <a:off x="3860800" y="3978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3" name="Freeform 434"/>
          <p:cNvSpPr>
            <a:spLocks noChangeAspect="1"/>
          </p:cNvSpPr>
          <p:nvPr/>
        </p:nvSpPr>
        <p:spPr bwMode="auto">
          <a:xfrm>
            <a:off x="3803652" y="398145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4" name="Freeform 435"/>
          <p:cNvSpPr>
            <a:spLocks noChangeAspect="1"/>
          </p:cNvSpPr>
          <p:nvPr/>
        </p:nvSpPr>
        <p:spPr bwMode="auto">
          <a:xfrm>
            <a:off x="3754968" y="40973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5" name="Freeform 436"/>
          <p:cNvSpPr>
            <a:spLocks noChangeAspect="1"/>
          </p:cNvSpPr>
          <p:nvPr/>
        </p:nvSpPr>
        <p:spPr bwMode="auto">
          <a:xfrm>
            <a:off x="3750734" y="3987800"/>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6" name="Freeform 437"/>
          <p:cNvSpPr>
            <a:spLocks noChangeAspect="1"/>
          </p:cNvSpPr>
          <p:nvPr/>
        </p:nvSpPr>
        <p:spPr bwMode="auto">
          <a:xfrm>
            <a:off x="3744385" y="4043363"/>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7" name="Freeform 438"/>
          <p:cNvSpPr>
            <a:spLocks noChangeAspect="1"/>
          </p:cNvSpPr>
          <p:nvPr/>
        </p:nvSpPr>
        <p:spPr bwMode="auto">
          <a:xfrm>
            <a:off x="4370918" y="401002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8" name="Freeform 439"/>
          <p:cNvSpPr>
            <a:spLocks noChangeAspect="1"/>
          </p:cNvSpPr>
          <p:nvPr/>
        </p:nvSpPr>
        <p:spPr bwMode="auto">
          <a:xfrm>
            <a:off x="4425951" y="402748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89" name="Freeform 440"/>
          <p:cNvSpPr>
            <a:spLocks noChangeAspect="1"/>
          </p:cNvSpPr>
          <p:nvPr/>
        </p:nvSpPr>
        <p:spPr bwMode="auto">
          <a:xfrm>
            <a:off x="4472518" y="40767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0" name="Freeform 441"/>
          <p:cNvSpPr>
            <a:spLocks noChangeAspect="1"/>
          </p:cNvSpPr>
          <p:nvPr/>
        </p:nvSpPr>
        <p:spPr bwMode="auto">
          <a:xfrm>
            <a:off x="4421718" y="415448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1" name="Freeform 442"/>
          <p:cNvSpPr>
            <a:spLocks noChangeAspect="1"/>
          </p:cNvSpPr>
          <p:nvPr/>
        </p:nvSpPr>
        <p:spPr bwMode="auto">
          <a:xfrm>
            <a:off x="4487334" y="42132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2" name="Freeform 443"/>
          <p:cNvSpPr>
            <a:spLocks noChangeAspect="1"/>
          </p:cNvSpPr>
          <p:nvPr/>
        </p:nvSpPr>
        <p:spPr bwMode="auto">
          <a:xfrm>
            <a:off x="4523318" y="41052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3" name="Freeform 444"/>
          <p:cNvSpPr>
            <a:spLocks noChangeAspect="1"/>
          </p:cNvSpPr>
          <p:nvPr/>
        </p:nvSpPr>
        <p:spPr bwMode="auto">
          <a:xfrm>
            <a:off x="4497918" y="402431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4" name="Freeform 445"/>
          <p:cNvSpPr>
            <a:spLocks noChangeAspect="1"/>
          </p:cNvSpPr>
          <p:nvPr/>
        </p:nvSpPr>
        <p:spPr bwMode="auto">
          <a:xfrm>
            <a:off x="4529667" y="40401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5" name="Freeform 446"/>
          <p:cNvSpPr>
            <a:spLocks noChangeAspect="1"/>
          </p:cNvSpPr>
          <p:nvPr/>
        </p:nvSpPr>
        <p:spPr bwMode="auto">
          <a:xfrm>
            <a:off x="3776134" y="39258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6" name="Freeform 447"/>
          <p:cNvSpPr>
            <a:spLocks noChangeAspect="1"/>
          </p:cNvSpPr>
          <p:nvPr/>
        </p:nvSpPr>
        <p:spPr bwMode="auto">
          <a:xfrm>
            <a:off x="3829051" y="39290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7" name="Freeform 448"/>
          <p:cNvSpPr>
            <a:spLocks noChangeAspect="1"/>
          </p:cNvSpPr>
          <p:nvPr/>
        </p:nvSpPr>
        <p:spPr bwMode="auto">
          <a:xfrm>
            <a:off x="3881967" y="3932238"/>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8" name="Freeform 449"/>
          <p:cNvSpPr>
            <a:spLocks noChangeAspect="1"/>
          </p:cNvSpPr>
          <p:nvPr/>
        </p:nvSpPr>
        <p:spPr bwMode="auto">
          <a:xfrm>
            <a:off x="3702051" y="39671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899" name="Freeform 450"/>
          <p:cNvSpPr>
            <a:spLocks noChangeAspect="1"/>
          </p:cNvSpPr>
          <p:nvPr/>
        </p:nvSpPr>
        <p:spPr bwMode="auto">
          <a:xfrm>
            <a:off x="3776134" y="395763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0" name="Freeform 451"/>
          <p:cNvSpPr>
            <a:spLocks noChangeAspect="1"/>
          </p:cNvSpPr>
          <p:nvPr/>
        </p:nvSpPr>
        <p:spPr bwMode="auto">
          <a:xfrm>
            <a:off x="3850218" y="394811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1" name="Freeform 452"/>
          <p:cNvSpPr>
            <a:spLocks noChangeAspect="1"/>
          </p:cNvSpPr>
          <p:nvPr/>
        </p:nvSpPr>
        <p:spPr bwMode="auto">
          <a:xfrm>
            <a:off x="3886200" y="3903663"/>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2" name="Freeform 453"/>
          <p:cNvSpPr>
            <a:spLocks noChangeAspect="1"/>
          </p:cNvSpPr>
          <p:nvPr/>
        </p:nvSpPr>
        <p:spPr bwMode="auto">
          <a:xfrm>
            <a:off x="3685117" y="402907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3" name="Freeform 454"/>
          <p:cNvSpPr>
            <a:spLocks noChangeAspect="1"/>
          </p:cNvSpPr>
          <p:nvPr/>
        </p:nvSpPr>
        <p:spPr bwMode="auto">
          <a:xfrm>
            <a:off x="3702051" y="408305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4" name="Freeform 455"/>
          <p:cNvSpPr>
            <a:spLocks noChangeAspect="1"/>
          </p:cNvSpPr>
          <p:nvPr/>
        </p:nvSpPr>
        <p:spPr bwMode="auto">
          <a:xfrm>
            <a:off x="3729567" y="41544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5" name="Freeform 456"/>
          <p:cNvSpPr>
            <a:spLocks noChangeAspect="1"/>
          </p:cNvSpPr>
          <p:nvPr/>
        </p:nvSpPr>
        <p:spPr bwMode="auto">
          <a:xfrm>
            <a:off x="3776134" y="4225925"/>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6" name="Freeform 457"/>
          <p:cNvSpPr>
            <a:spLocks noChangeAspect="1"/>
          </p:cNvSpPr>
          <p:nvPr/>
        </p:nvSpPr>
        <p:spPr bwMode="auto">
          <a:xfrm>
            <a:off x="3822700" y="4297364"/>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7" name="Freeform 458"/>
          <p:cNvSpPr>
            <a:spLocks noChangeAspect="1"/>
          </p:cNvSpPr>
          <p:nvPr/>
        </p:nvSpPr>
        <p:spPr bwMode="auto">
          <a:xfrm>
            <a:off x="3845984" y="4248150"/>
            <a:ext cx="16933" cy="2698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8" name="Freeform 459"/>
          <p:cNvSpPr>
            <a:spLocks noChangeAspect="1"/>
          </p:cNvSpPr>
          <p:nvPr/>
        </p:nvSpPr>
        <p:spPr bwMode="auto">
          <a:xfrm>
            <a:off x="3884084" y="429418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09" name="Freeform 460"/>
          <p:cNvSpPr>
            <a:spLocks noChangeAspect="1"/>
          </p:cNvSpPr>
          <p:nvPr/>
        </p:nvSpPr>
        <p:spPr bwMode="auto">
          <a:xfrm>
            <a:off x="4089400" y="4364039"/>
            <a:ext cx="16933" cy="2698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10" name="Freeform 461"/>
          <p:cNvSpPr>
            <a:spLocks noChangeAspect="1"/>
          </p:cNvSpPr>
          <p:nvPr/>
        </p:nvSpPr>
        <p:spPr bwMode="auto">
          <a:xfrm>
            <a:off x="3913718" y="4079875"/>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11" name="Freeform 462"/>
          <p:cNvSpPr>
            <a:spLocks noChangeAspect="1"/>
          </p:cNvSpPr>
          <p:nvPr/>
        </p:nvSpPr>
        <p:spPr bwMode="auto">
          <a:xfrm>
            <a:off x="3894667" y="4046539"/>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12" name="Freeform 463"/>
          <p:cNvSpPr>
            <a:spLocks noChangeAspect="1"/>
          </p:cNvSpPr>
          <p:nvPr/>
        </p:nvSpPr>
        <p:spPr bwMode="auto">
          <a:xfrm>
            <a:off x="3867151" y="40322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13" name="Freeform 464"/>
          <p:cNvSpPr>
            <a:spLocks noChangeAspect="1"/>
          </p:cNvSpPr>
          <p:nvPr/>
        </p:nvSpPr>
        <p:spPr bwMode="auto">
          <a:xfrm>
            <a:off x="4311652" y="4054475"/>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14" name="Freeform 465"/>
          <p:cNvSpPr>
            <a:spLocks noChangeAspect="1"/>
          </p:cNvSpPr>
          <p:nvPr/>
        </p:nvSpPr>
        <p:spPr bwMode="auto">
          <a:xfrm>
            <a:off x="4243918" y="40640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15" name="Freeform 466"/>
          <p:cNvSpPr>
            <a:spLocks noChangeAspect="1"/>
          </p:cNvSpPr>
          <p:nvPr/>
        </p:nvSpPr>
        <p:spPr bwMode="auto">
          <a:xfrm>
            <a:off x="4269318" y="40703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F542A"/>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3445203" name="Oval 467"/>
          <p:cNvSpPr>
            <a:spLocks noChangeArrowheads="1"/>
          </p:cNvSpPr>
          <p:nvPr/>
        </p:nvSpPr>
        <p:spPr bwMode="auto">
          <a:xfrm>
            <a:off x="3894668" y="4057650"/>
            <a:ext cx="91017"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04" name="Oval 468"/>
          <p:cNvSpPr>
            <a:spLocks noChangeArrowheads="1"/>
          </p:cNvSpPr>
          <p:nvPr/>
        </p:nvSpPr>
        <p:spPr bwMode="auto">
          <a:xfrm>
            <a:off x="4334934" y="4067175"/>
            <a:ext cx="91017"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05" name="Oval 469"/>
          <p:cNvSpPr>
            <a:spLocks noChangeArrowheads="1"/>
          </p:cNvSpPr>
          <p:nvPr/>
        </p:nvSpPr>
        <p:spPr bwMode="auto">
          <a:xfrm>
            <a:off x="4362451" y="4152900"/>
            <a:ext cx="91016"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06" name="Oval 470"/>
          <p:cNvSpPr>
            <a:spLocks noChangeArrowheads="1"/>
          </p:cNvSpPr>
          <p:nvPr/>
        </p:nvSpPr>
        <p:spPr bwMode="auto">
          <a:xfrm>
            <a:off x="3884085" y="4000500"/>
            <a:ext cx="88900" cy="76200"/>
          </a:xfrm>
          <a:prstGeom prst="ellipse">
            <a:avLst/>
          </a:prstGeom>
          <a:solidFill>
            <a:srgbClr val="937038">
              <a:alpha val="21001"/>
            </a:srgbClr>
          </a:solidFill>
          <a:ln w="12700">
            <a:noFill/>
            <a:round/>
            <a:headEnd/>
            <a:tailEnd/>
          </a:ln>
          <a:effectLst>
            <a:outerShdw blurRad="63500" dist="101600" dir="918016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07" name="Oval 471"/>
          <p:cNvSpPr>
            <a:spLocks noChangeArrowheads="1"/>
          </p:cNvSpPr>
          <p:nvPr/>
        </p:nvSpPr>
        <p:spPr bwMode="auto">
          <a:xfrm>
            <a:off x="3860801" y="4029075"/>
            <a:ext cx="91017"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08" name="Oval 472"/>
          <p:cNvSpPr>
            <a:spLocks noChangeArrowheads="1"/>
          </p:cNvSpPr>
          <p:nvPr/>
        </p:nvSpPr>
        <p:spPr bwMode="auto">
          <a:xfrm>
            <a:off x="3884085" y="3943350"/>
            <a:ext cx="88900"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09" name="Oval 473"/>
          <p:cNvSpPr>
            <a:spLocks noChangeArrowheads="1"/>
          </p:cNvSpPr>
          <p:nvPr/>
        </p:nvSpPr>
        <p:spPr bwMode="auto">
          <a:xfrm>
            <a:off x="3867151" y="3981450"/>
            <a:ext cx="88900"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10" name="Oval 474"/>
          <p:cNvSpPr>
            <a:spLocks noChangeArrowheads="1"/>
          </p:cNvSpPr>
          <p:nvPr/>
        </p:nvSpPr>
        <p:spPr bwMode="auto">
          <a:xfrm>
            <a:off x="3928534" y="3986213"/>
            <a:ext cx="91017" cy="76200"/>
          </a:xfrm>
          <a:prstGeom prst="ellipse">
            <a:avLst/>
          </a:prstGeom>
          <a:solidFill>
            <a:srgbClr val="937038">
              <a:alpha val="39999"/>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11" name="Oval 475"/>
          <p:cNvSpPr>
            <a:spLocks noChangeArrowheads="1"/>
          </p:cNvSpPr>
          <p:nvPr/>
        </p:nvSpPr>
        <p:spPr bwMode="auto">
          <a:xfrm>
            <a:off x="3922184" y="4100513"/>
            <a:ext cx="91016" cy="76200"/>
          </a:xfrm>
          <a:prstGeom prst="ellipse">
            <a:avLst/>
          </a:prstGeom>
          <a:solidFill>
            <a:srgbClr val="937038">
              <a:alpha val="58000"/>
            </a:srgbClr>
          </a:solidFill>
          <a:ln w="12700">
            <a:noFill/>
            <a:round/>
            <a:headEnd/>
            <a:tailEnd/>
          </a:ln>
          <a:effectLst>
            <a:outerShdw blurRad="63500" dist="101596" dir="10800000" algn="ctr" rotWithShape="0">
              <a:srgbClr val="807751">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12" name="Oval 476"/>
          <p:cNvSpPr>
            <a:spLocks noChangeArrowheads="1"/>
          </p:cNvSpPr>
          <p:nvPr/>
        </p:nvSpPr>
        <p:spPr bwMode="auto">
          <a:xfrm>
            <a:off x="3901018" y="3910013"/>
            <a:ext cx="88900" cy="76200"/>
          </a:xfrm>
          <a:prstGeom prst="ellipse">
            <a:avLst/>
          </a:prstGeom>
          <a:solidFill>
            <a:srgbClr val="937038">
              <a:alpha val="63136"/>
            </a:srgbClr>
          </a:solidFill>
          <a:ln w="12700">
            <a:noFill/>
            <a:round/>
            <a:headEnd/>
            <a:tailEnd/>
          </a:ln>
          <a:effectLst>
            <a:outerShdw dist="76200" dir="10800000" algn="ctr" rotWithShape="0">
              <a:srgbClr val="807751">
                <a:alpha val="74997"/>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20926" name="Freeform 477"/>
          <p:cNvSpPr>
            <a:spLocks noChangeAspect="1"/>
          </p:cNvSpPr>
          <p:nvPr/>
        </p:nvSpPr>
        <p:spPr bwMode="auto">
          <a:xfrm>
            <a:off x="3894667" y="402431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27" name="Freeform 478"/>
          <p:cNvSpPr>
            <a:spLocks noChangeAspect="1"/>
          </p:cNvSpPr>
          <p:nvPr/>
        </p:nvSpPr>
        <p:spPr bwMode="auto">
          <a:xfrm>
            <a:off x="3884085" y="40592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28" name="Freeform 479"/>
          <p:cNvSpPr>
            <a:spLocks noChangeAspect="1"/>
          </p:cNvSpPr>
          <p:nvPr/>
        </p:nvSpPr>
        <p:spPr bwMode="auto">
          <a:xfrm>
            <a:off x="3917951" y="40513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29" name="Freeform 480"/>
          <p:cNvSpPr>
            <a:spLocks noChangeAspect="1"/>
          </p:cNvSpPr>
          <p:nvPr/>
        </p:nvSpPr>
        <p:spPr bwMode="auto">
          <a:xfrm>
            <a:off x="3934885" y="40195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0" name="Freeform 481"/>
          <p:cNvSpPr>
            <a:spLocks noChangeAspect="1"/>
          </p:cNvSpPr>
          <p:nvPr/>
        </p:nvSpPr>
        <p:spPr bwMode="auto">
          <a:xfrm>
            <a:off x="3905252" y="41100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1" name="Freeform 482"/>
          <p:cNvSpPr>
            <a:spLocks noChangeAspect="1"/>
          </p:cNvSpPr>
          <p:nvPr/>
        </p:nvSpPr>
        <p:spPr bwMode="auto">
          <a:xfrm>
            <a:off x="3894667" y="41449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2" name="Freeform 483"/>
          <p:cNvSpPr>
            <a:spLocks noChangeAspect="1"/>
          </p:cNvSpPr>
          <p:nvPr/>
        </p:nvSpPr>
        <p:spPr bwMode="auto">
          <a:xfrm>
            <a:off x="3928534" y="41370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3" name="Freeform 484"/>
          <p:cNvSpPr>
            <a:spLocks noChangeAspect="1"/>
          </p:cNvSpPr>
          <p:nvPr/>
        </p:nvSpPr>
        <p:spPr bwMode="auto">
          <a:xfrm>
            <a:off x="3945467" y="4105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4" name="Freeform 485"/>
          <p:cNvSpPr>
            <a:spLocks noChangeAspect="1"/>
          </p:cNvSpPr>
          <p:nvPr/>
        </p:nvSpPr>
        <p:spPr bwMode="auto">
          <a:xfrm>
            <a:off x="3917951" y="392906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alpha val="79999"/>
            </a:srgbClr>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5" name="Freeform 486"/>
          <p:cNvSpPr>
            <a:spLocks noChangeAspect="1"/>
          </p:cNvSpPr>
          <p:nvPr/>
        </p:nvSpPr>
        <p:spPr bwMode="auto">
          <a:xfrm>
            <a:off x="3905252" y="3963988"/>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6" name="Freeform 487"/>
          <p:cNvSpPr>
            <a:spLocks noChangeAspect="1"/>
          </p:cNvSpPr>
          <p:nvPr/>
        </p:nvSpPr>
        <p:spPr bwMode="auto">
          <a:xfrm>
            <a:off x="3939118" y="395605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7" name="Freeform 488"/>
          <p:cNvSpPr>
            <a:spLocks noChangeAspect="1"/>
          </p:cNvSpPr>
          <p:nvPr/>
        </p:nvSpPr>
        <p:spPr bwMode="auto">
          <a:xfrm>
            <a:off x="3956052" y="39243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8" name="Freeform 489"/>
          <p:cNvSpPr>
            <a:spLocks noChangeAspect="1"/>
          </p:cNvSpPr>
          <p:nvPr/>
        </p:nvSpPr>
        <p:spPr bwMode="auto">
          <a:xfrm>
            <a:off x="3824818" y="39957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836332"/>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39" name="Freeform 490"/>
          <p:cNvSpPr>
            <a:spLocks noChangeAspect="1"/>
          </p:cNvSpPr>
          <p:nvPr/>
        </p:nvSpPr>
        <p:spPr bwMode="auto">
          <a:xfrm>
            <a:off x="3814234" y="40306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0" name="Freeform 491"/>
          <p:cNvSpPr>
            <a:spLocks noChangeAspect="1"/>
          </p:cNvSpPr>
          <p:nvPr/>
        </p:nvSpPr>
        <p:spPr bwMode="auto">
          <a:xfrm>
            <a:off x="3848100" y="40227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1" name="Freeform 492"/>
          <p:cNvSpPr>
            <a:spLocks noChangeAspect="1"/>
          </p:cNvSpPr>
          <p:nvPr/>
        </p:nvSpPr>
        <p:spPr bwMode="auto">
          <a:xfrm>
            <a:off x="3865033" y="39909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2" name="Freeform 493"/>
          <p:cNvSpPr>
            <a:spLocks noChangeAspect="1"/>
          </p:cNvSpPr>
          <p:nvPr/>
        </p:nvSpPr>
        <p:spPr bwMode="auto">
          <a:xfrm>
            <a:off x="3992034" y="4075113"/>
            <a:ext cx="82551"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943" name="Freeform 494"/>
          <p:cNvSpPr>
            <a:spLocks noChangeAspect="1"/>
          </p:cNvSpPr>
          <p:nvPr/>
        </p:nvSpPr>
        <p:spPr bwMode="auto">
          <a:xfrm>
            <a:off x="4256618" y="4176714"/>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4" name="Freeform 495"/>
          <p:cNvSpPr>
            <a:spLocks noChangeAspect="1"/>
          </p:cNvSpPr>
          <p:nvPr/>
        </p:nvSpPr>
        <p:spPr bwMode="auto">
          <a:xfrm>
            <a:off x="4243918" y="42116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5" name="Freeform 496"/>
          <p:cNvSpPr>
            <a:spLocks noChangeAspect="1"/>
          </p:cNvSpPr>
          <p:nvPr/>
        </p:nvSpPr>
        <p:spPr bwMode="auto">
          <a:xfrm>
            <a:off x="4277785" y="420370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6" name="Freeform 497"/>
          <p:cNvSpPr>
            <a:spLocks noChangeAspect="1"/>
          </p:cNvSpPr>
          <p:nvPr/>
        </p:nvSpPr>
        <p:spPr bwMode="auto">
          <a:xfrm>
            <a:off x="4294718" y="4171950"/>
            <a:ext cx="29633"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7" name="Freeform 498"/>
          <p:cNvSpPr>
            <a:spLocks noChangeAspect="1"/>
          </p:cNvSpPr>
          <p:nvPr/>
        </p:nvSpPr>
        <p:spPr bwMode="auto">
          <a:xfrm>
            <a:off x="3803652" y="4110039"/>
            <a:ext cx="29633"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8" name="Freeform 499"/>
          <p:cNvSpPr>
            <a:spLocks noChangeAspect="1"/>
          </p:cNvSpPr>
          <p:nvPr/>
        </p:nvSpPr>
        <p:spPr bwMode="auto">
          <a:xfrm>
            <a:off x="3793067" y="414496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49" name="Freeform 500"/>
          <p:cNvSpPr>
            <a:spLocks noChangeAspect="1"/>
          </p:cNvSpPr>
          <p:nvPr/>
        </p:nvSpPr>
        <p:spPr bwMode="auto">
          <a:xfrm>
            <a:off x="3826934" y="413702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50" name="Freeform 501"/>
          <p:cNvSpPr>
            <a:spLocks noChangeAspect="1"/>
          </p:cNvSpPr>
          <p:nvPr/>
        </p:nvSpPr>
        <p:spPr bwMode="auto">
          <a:xfrm>
            <a:off x="3843867" y="4105275"/>
            <a:ext cx="27517"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51" name="Freeform 502"/>
          <p:cNvSpPr>
            <a:spLocks noChangeAspect="1"/>
          </p:cNvSpPr>
          <p:nvPr/>
        </p:nvSpPr>
        <p:spPr bwMode="auto">
          <a:xfrm>
            <a:off x="4267200" y="4176714"/>
            <a:ext cx="27517"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52" name="Freeform 503"/>
          <p:cNvSpPr>
            <a:spLocks noChangeAspect="1"/>
          </p:cNvSpPr>
          <p:nvPr/>
        </p:nvSpPr>
        <p:spPr bwMode="auto">
          <a:xfrm>
            <a:off x="4256618" y="4211639"/>
            <a:ext cx="27516" cy="46037"/>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53" name="Freeform 504"/>
          <p:cNvSpPr>
            <a:spLocks noChangeAspect="1"/>
          </p:cNvSpPr>
          <p:nvPr/>
        </p:nvSpPr>
        <p:spPr bwMode="auto">
          <a:xfrm>
            <a:off x="4290485" y="420370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54" name="Freeform 505"/>
          <p:cNvSpPr>
            <a:spLocks noChangeAspect="1"/>
          </p:cNvSpPr>
          <p:nvPr/>
        </p:nvSpPr>
        <p:spPr bwMode="auto">
          <a:xfrm>
            <a:off x="4307418" y="4171950"/>
            <a:ext cx="27516" cy="46038"/>
          </a:xfrm>
          <a:custGeom>
            <a:avLst/>
            <a:gdLst>
              <a:gd name="T0" fmla="*/ 0 w 24"/>
              <a:gd name="T1" fmla="*/ 2147483647 h 61"/>
              <a:gd name="T2" fmla="*/ 2147483647 w 24"/>
              <a:gd name="T3" fmla="*/ 2147483647 h 61"/>
              <a:gd name="T4" fmla="*/ 0 w 24"/>
              <a:gd name="T5" fmla="*/ 2147483647 h 61"/>
              <a:gd name="T6" fmla="*/ 0 60000 65536"/>
              <a:gd name="T7" fmla="*/ 0 60000 65536"/>
              <a:gd name="T8" fmla="*/ 0 60000 65536"/>
              <a:gd name="T9" fmla="*/ 0 w 24"/>
              <a:gd name="T10" fmla="*/ 0 h 61"/>
              <a:gd name="T11" fmla="*/ 24 w 24"/>
              <a:gd name="T12" fmla="*/ 61 h 61"/>
            </a:gdLst>
            <a:ahLst/>
            <a:cxnLst>
              <a:cxn ang="T6">
                <a:pos x="T0" y="T1"/>
              </a:cxn>
              <a:cxn ang="T7">
                <a:pos x="T2" y="T3"/>
              </a:cxn>
              <a:cxn ang="T8">
                <a:pos x="T4" y="T5"/>
              </a:cxn>
            </a:cxnLst>
            <a:rect l="T9" t="T10" r="T11" b="T12"/>
            <a:pathLst>
              <a:path w="24" h="61">
                <a:moveTo>
                  <a:pt x="0" y="29"/>
                </a:moveTo>
                <a:cubicBezTo>
                  <a:pt x="8" y="61"/>
                  <a:pt x="18" y="46"/>
                  <a:pt x="24" y="25"/>
                </a:cubicBezTo>
                <a:cubicBezTo>
                  <a:pt x="15" y="0"/>
                  <a:pt x="5" y="11"/>
                  <a:pt x="0" y="29"/>
                </a:cubicBezTo>
                <a:close/>
              </a:path>
            </a:pathLst>
          </a:custGeom>
          <a:solidFill>
            <a:srgbClr val="654D27"/>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fr-FR"/>
          </a:p>
        </p:txBody>
      </p:sp>
      <p:sp>
        <p:nvSpPr>
          <p:cNvPr id="20955" name="Freeform 506"/>
          <p:cNvSpPr>
            <a:spLocks/>
          </p:cNvSpPr>
          <p:nvPr/>
        </p:nvSpPr>
        <p:spPr bwMode="auto">
          <a:xfrm>
            <a:off x="3496733" y="3254375"/>
            <a:ext cx="431800" cy="393700"/>
          </a:xfrm>
          <a:custGeom>
            <a:avLst/>
            <a:gdLst>
              <a:gd name="T0" fmla="*/ 2147483647 w 328"/>
              <a:gd name="T1" fmla="*/ 2147483647 h 360"/>
              <a:gd name="T2" fmla="*/ 2147483647 w 328"/>
              <a:gd name="T3" fmla="*/ 2147483647 h 360"/>
              <a:gd name="T4" fmla="*/ 2147483647 w 328"/>
              <a:gd name="T5" fmla="*/ 2147483647 h 360"/>
              <a:gd name="T6" fmla="*/ 2147483647 w 328"/>
              <a:gd name="T7" fmla="*/ 2147483647 h 360"/>
              <a:gd name="T8" fmla="*/ 2147483647 w 328"/>
              <a:gd name="T9" fmla="*/ 2147483647 h 360"/>
              <a:gd name="T10" fmla="*/ 2147483647 w 328"/>
              <a:gd name="T11" fmla="*/ 2147483647 h 360"/>
              <a:gd name="T12" fmla="*/ 2147483647 w 328"/>
              <a:gd name="T13" fmla="*/ 2147483647 h 360"/>
              <a:gd name="T14" fmla="*/ 2147483647 w 328"/>
              <a:gd name="T15" fmla="*/ 2147483647 h 360"/>
              <a:gd name="T16" fmla="*/ 0 60000 65536"/>
              <a:gd name="T17" fmla="*/ 0 60000 65536"/>
              <a:gd name="T18" fmla="*/ 0 60000 65536"/>
              <a:gd name="T19" fmla="*/ 0 60000 65536"/>
              <a:gd name="T20" fmla="*/ 0 60000 65536"/>
              <a:gd name="T21" fmla="*/ 0 60000 65536"/>
              <a:gd name="T22" fmla="*/ 0 60000 65536"/>
              <a:gd name="T23" fmla="*/ 0 60000 65536"/>
              <a:gd name="T24" fmla="*/ 0 w 328"/>
              <a:gd name="T25" fmla="*/ 0 h 360"/>
              <a:gd name="T26" fmla="*/ 328 w 328"/>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8" h="360">
                <a:moveTo>
                  <a:pt x="168" y="24"/>
                </a:moveTo>
                <a:cubicBezTo>
                  <a:pt x="136" y="48"/>
                  <a:pt x="96" y="120"/>
                  <a:pt x="72" y="168"/>
                </a:cubicBezTo>
                <a:cubicBezTo>
                  <a:pt x="48" y="216"/>
                  <a:pt x="0" y="280"/>
                  <a:pt x="24" y="312"/>
                </a:cubicBezTo>
                <a:cubicBezTo>
                  <a:pt x="48" y="344"/>
                  <a:pt x="168" y="360"/>
                  <a:pt x="216" y="360"/>
                </a:cubicBezTo>
                <a:cubicBezTo>
                  <a:pt x="264" y="360"/>
                  <a:pt x="296" y="344"/>
                  <a:pt x="312" y="312"/>
                </a:cubicBezTo>
                <a:cubicBezTo>
                  <a:pt x="328" y="280"/>
                  <a:pt x="320" y="216"/>
                  <a:pt x="312" y="168"/>
                </a:cubicBezTo>
                <a:cubicBezTo>
                  <a:pt x="304" y="120"/>
                  <a:pt x="288" y="48"/>
                  <a:pt x="264" y="24"/>
                </a:cubicBezTo>
                <a:cubicBezTo>
                  <a:pt x="240" y="0"/>
                  <a:pt x="200" y="0"/>
                  <a:pt x="168" y="24"/>
                </a:cubicBezTo>
                <a:close/>
              </a:path>
            </a:pathLst>
          </a:custGeom>
          <a:gradFill rotWithShape="0">
            <a:gsLst>
              <a:gs pos="0">
                <a:srgbClr val="9C763C"/>
              </a:gs>
              <a:gs pos="100000">
                <a:srgbClr val="3A2C16"/>
              </a:gs>
            </a:gsLst>
            <a:path path="rect">
              <a:fillToRect l="100000" b="100000"/>
            </a:path>
          </a:gradFill>
          <a:ln w="22225">
            <a:solidFill>
              <a:srgbClr val="D8C6BC"/>
            </a:solidFill>
            <a:prstDash val="sysDot"/>
            <a:round/>
            <a:headEnd/>
            <a:tailEnd/>
          </a:ln>
        </p:spPr>
        <p:txBody>
          <a:bodyPr wrap="none" anchor="ctr"/>
          <a:lstStyle/>
          <a:p>
            <a:endParaRPr lang="fr-FR"/>
          </a:p>
        </p:txBody>
      </p:sp>
      <p:sp>
        <p:nvSpPr>
          <p:cNvPr id="20956" name="Freeform 507"/>
          <p:cNvSpPr>
            <a:spLocks noChangeAspect="1"/>
          </p:cNvSpPr>
          <p:nvPr/>
        </p:nvSpPr>
        <p:spPr bwMode="auto">
          <a:xfrm>
            <a:off x="3632200" y="3409951"/>
            <a:ext cx="82551" cy="182563"/>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957" name="Freeform 508"/>
          <p:cNvSpPr>
            <a:spLocks noChangeAspect="1"/>
          </p:cNvSpPr>
          <p:nvPr/>
        </p:nvSpPr>
        <p:spPr bwMode="auto">
          <a:xfrm>
            <a:off x="3752851" y="3370263"/>
            <a:ext cx="82549" cy="182562"/>
          </a:xfrm>
          <a:custGeom>
            <a:avLst/>
            <a:gdLst>
              <a:gd name="T0" fmla="*/ 2147483647 w 152"/>
              <a:gd name="T1" fmla="*/ 0 h 144"/>
              <a:gd name="T2" fmla="*/ 0 w 152"/>
              <a:gd name="T3" fmla="*/ 2147483647 h 144"/>
              <a:gd name="T4" fmla="*/ 2147483647 w 152"/>
              <a:gd name="T5" fmla="*/ 2147483647 h 144"/>
              <a:gd name="T6" fmla="*/ 2147483647 w 152"/>
              <a:gd name="T7" fmla="*/ 2147483647 h 144"/>
              <a:gd name="T8" fmla="*/ 0 60000 65536"/>
              <a:gd name="T9" fmla="*/ 0 60000 65536"/>
              <a:gd name="T10" fmla="*/ 0 60000 65536"/>
              <a:gd name="T11" fmla="*/ 0 60000 65536"/>
              <a:gd name="T12" fmla="*/ 0 w 152"/>
              <a:gd name="T13" fmla="*/ 0 h 144"/>
              <a:gd name="T14" fmla="*/ 152 w 152"/>
              <a:gd name="T15" fmla="*/ 144 h 144"/>
            </a:gdLst>
            <a:ahLst/>
            <a:cxnLst>
              <a:cxn ang="T8">
                <a:pos x="T0" y="T1"/>
              </a:cxn>
              <a:cxn ang="T9">
                <a:pos x="T2" y="T3"/>
              </a:cxn>
              <a:cxn ang="T10">
                <a:pos x="T4" y="T5"/>
              </a:cxn>
              <a:cxn ang="T11">
                <a:pos x="T6" y="T7"/>
              </a:cxn>
            </a:cxnLst>
            <a:rect l="T12" t="T13" r="T14" b="T15"/>
            <a:pathLst>
              <a:path w="152" h="144">
                <a:moveTo>
                  <a:pt x="144" y="0"/>
                </a:moveTo>
                <a:cubicBezTo>
                  <a:pt x="72" y="16"/>
                  <a:pt x="0" y="32"/>
                  <a:pt x="0" y="48"/>
                </a:cubicBezTo>
                <a:cubicBezTo>
                  <a:pt x="0" y="64"/>
                  <a:pt x="136" y="80"/>
                  <a:pt x="144" y="96"/>
                </a:cubicBezTo>
                <a:cubicBezTo>
                  <a:pt x="152" y="112"/>
                  <a:pt x="64" y="128"/>
                  <a:pt x="48" y="144"/>
                </a:cubicBezTo>
              </a:path>
            </a:pathLst>
          </a:custGeom>
          <a:noFill/>
          <a:ln w="222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0958" name="Arc 509"/>
          <p:cNvSpPr>
            <a:spLocks/>
          </p:cNvSpPr>
          <p:nvPr/>
        </p:nvSpPr>
        <p:spPr bwMode="auto">
          <a:xfrm rot="-1163170">
            <a:off x="3892551" y="3416300"/>
            <a:ext cx="332316" cy="312738"/>
          </a:xfrm>
          <a:custGeom>
            <a:avLst/>
            <a:gdLst>
              <a:gd name="T0" fmla="*/ 2147483647 w 21600"/>
              <a:gd name="T1" fmla="*/ 0 h 34208"/>
              <a:gd name="T2" fmla="*/ 2147483647 w 21600"/>
              <a:gd name="T3" fmla="*/ 2147483647 h 34208"/>
              <a:gd name="T4" fmla="*/ 0 w 21600"/>
              <a:gd name="T5" fmla="*/ 2147483647 h 34208"/>
              <a:gd name="T6" fmla="*/ 0 60000 65536"/>
              <a:gd name="T7" fmla="*/ 0 60000 65536"/>
              <a:gd name="T8" fmla="*/ 0 60000 65536"/>
              <a:gd name="T9" fmla="*/ 0 w 21600"/>
              <a:gd name="T10" fmla="*/ 0 h 34208"/>
              <a:gd name="T11" fmla="*/ 21600 w 21600"/>
              <a:gd name="T12" fmla="*/ 34208 h 34208"/>
            </a:gdLst>
            <a:ahLst/>
            <a:cxnLst>
              <a:cxn ang="T6">
                <a:pos x="T0" y="T1"/>
              </a:cxn>
              <a:cxn ang="T7">
                <a:pos x="T2" y="T3"/>
              </a:cxn>
              <a:cxn ang="T8">
                <a:pos x="T4" y="T5"/>
              </a:cxn>
            </a:cxnLst>
            <a:rect l="T9" t="T10" r="T11" b="T12"/>
            <a:pathLst>
              <a:path w="21600" h="34208" fill="none" extrusionOk="0">
                <a:moveTo>
                  <a:pt x="7383" y="-1"/>
                </a:moveTo>
                <a:cubicBezTo>
                  <a:pt x="15918" y="3103"/>
                  <a:pt x="21600" y="11215"/>
                  <a:pt x="21600" y="20298"/>
                </a:cubicBezTo>
                <a:cubicBezTo>
                  <a:pt x="21600" y="25387"/>
                  <a:pt x="19802" y="30314"/>
                  <a:pt x="16524" y="34208"/>
                </a:cubicBezTo>
              </a:path>
              <a:path w="21600" h="34208" stroke="0" extrusionOk="0">
                <a:moveTo>
                  <a:pt x="7383" y="-1"/>
                </a:moveTo>
                <a:cubicBezTo>
                  <a:pt x="15918" y="3103"/>
                  <a:pt x="21600" y="11215"/>
                  <a:pt x="21600" y="20298"/>
                </a:cubicBezTo>
                <a:cubicBezTo>
                  <a:pt x="21600" y="25387"/>
                  <a:pt x="19802" y="30314"/>
                  <a:pt x="16524" y="34208"/>
                </a:cubicBezTo>
                <a:lnTo>
                  <a:pt x="0" y="20298"/>
                </a:lnTo>
                <a:lnTo>
                  <a:pt x="7383" y="-1"/>
                </a:lnTo>
                <a:close/>
              </a:path>
            </a:pathLst>
          </a:custGeom>
          <a:noFill/>
          <a:ln w="15875">
            <a:solidFill>
              <a:srgbClr val="FFFFFF"/>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3445246" name="Freeform 510"/>
          <p:cNvSpPr>
            <a:spLocks/>
          </p:cNvSpPr>
          <p:nvPr/>
        </p:nvSpPr>
        <p:spPr bwMode="auto">
          <a:xfrm>
            <a:off x="9302751" y="4257675"/>
            <a:ext cx="630767" cy="457200"/>
          </a:xfrm>
          <a:custGeom>
            <a:avLst/>
            <a:gdLst>
              <a:gd name="T0" fmla="*/ 613 w 1837"/>
              <a:gd name="T1" fmla="*/ 57 h 1532"/>
              <a:gd name="T2" fmla="*/ 469 w 1837"/>
              <a:gd name="T3" fmla="*/ 137 h 1532"/>
              <a:gd name="T4" fmla="*/ 421 w 1837"/>
              <a:gd name="T5" fmla="*/ 201 h 1532"/>
              <a:gd name="T6" fmla="*/ 261 w 1837"/>
              <a:gd name="T7" fmla="*/ 265 h 1532"/>
              <a:gd name="T8" fmla="*/ 109 w 1837"/>
              <a:gd name="T9" fmla="*/ 489 h 1532"/>
              <a:gd name="T10" fmla="*/ 37 w 1837"/>
              <a:gd name="T11" fmla="*/ 753 h 1532"/>
              <a:gd name="T12" fmla="*/ 133 w 1837"/>
              <a:gd name="T13" fmla="*/ 1041 h 1532"/>
              <a:gd name="T14" fmla="*/ 189 w 1837"/>
              <a:gd name="T15" fmla="*/ 1273 h 1532"/>
              <a:gd name="T16" fmla="*/ 565 w 1837"/>
              <a:gd name="T17" fmla="*/ 1433 h 1532"/>
              <a:gd name="T18" fmla="*/ 741 w 1837"/>
              <a:gd name="T19" fmla="*/ 1497 h 1532"/>
              <a:gd name="T20" fmla="*/ 845 w 1837"/>
              <a:gd name="T21" fmla="*/ 1473 h 1532"/>
              <a:gd name="T22" fmla="*/ 1229 w 1837"/>
              <a:gd name="T23" fmla="*/ 1505 h 1532"/>
              <a:gd name="T24" fmla="*/ 1517 w 1837"/>
              <a:gd name="T25" fmla="*/ 1425 h 1532"/>
              <a:gd name="T26" fmla="*/ 1605 w 1837"/>
              <a:gd name="T27" fmla="*/ 1369 h 1532"/>
              <a:gd name="T28" fmla="*/ 1669 w 1837"/>
              <a:gd name="T29" fmla="*/ 1289 h 1532"/>
              <a:gd name="T30" fmla="*/ 1749 w 1837"/>
              <a:gd name="T31" fmla="*/ 1129 h 1532"/>
              <a:gd name="T32" fmla="*/ 1829 w 1837"/>
              <a:gd name="T33" fmla="*/ 1001 h 1532"/>
              <a:gd name="T34" fmla="*/ 1821 w 1837"/>
              <a:gd name="T35" fmla="*/ 705 h 1532"/>
              <a:gd name="T36" fmla="*/ 1637 w 1837"/>
              <a:gd name="T37" fmla="*/ 377 h 1532"/>
              <a:gd name="T38" fmla="*/ 1549 w 1837"/>
              <a:gd name="T39" fmla="*/ 305 h 1532"/>
              <a:gd name="T40" fmla="*/ 1405 w 1837"/>
              <a:gd name="T41" fmla="*/ 161 h 1532"/>
              <a:gd name="T42" fmla="*/ 1325 w 1837"/>
              <a:gd name="T43" fmla="*/ 121 h 1532"/>
              <a:gd name="T44" fmla="*/ 1085 w 1837"/>
              <a:gd name="T45" fmla="*/ 57 h 1532"/>
              <a:gd name="T46" fmla="*/ 1133 w 1837"/>
              <a:gd name="T47" fmla="*/ 177 h 1532"/>
              <a:gd name="T48" fmla="*/ 1237 w 1837"/>
              <a:gd name="T49" fmla="*/ 265 h 1532"/>
              <a:gd name="T50" fmla="*/ 1277 w 1837"/>
              <a:gd name="T51" fmla="*/ 345 h 1532"/>
              <a:gd name="T52" fmla="*/ 1301 w 1837"/>
              <a:gd name="T53" fmla="*/ 417 h 1532"/>
              <a:gd name="T54" fmla="*/ 1229 w 1837"/>
              <a:gd name="T55" fmla="*/ 513 h 1532"/>
              <a:gd name="T56" fmla="*/ 1181 w 1837"/>
              <a:gd name="T57" fmla="*/ 641 h 1532"/>
              <a:gd name="T58" fmla="*/ 1125 w 1837"/>
              <a:gd name="T59" fmla="*/ 753 h 1532"/>
              <a:gd name="T60" fmla="*/ 1085 w 1837"/>
              <a:gd name="T61" fmla="*/ 793 h 1532"/>
              <a:gd name="T62" fmla="*/ 949 w 1837"/>
              <a:gd name="T63" fmla="*/ 897 h 1532"/>
              <a:gd name="T64" fmla="*/ 925 w 1837"/>
              <a:gd name="T65" fmla="*/ 897 h 1532"/>
              <a:gd name="T66" fmla="*/ 813 w 1837"/>
              <a:gd name="T67" fmla="*/ 841 h 1532"/>
              <a:gd name="T68" fmla="*/ 717 w 1837"/>
              <a:gd name="T69" fmla="*/ 641 h 1532"/>
              <a:gd name="T70" fmla="*/ 605 w 1837"/>
              <a:gd name="T71" fmla="*/ 545 h 1532"/>
              <a:gd name="T72" fmla="*/ 565 w 1837"/>
              <a:gd name="T73" fmla="*/ 505 h 1532"/>
              <a:gd name="T74" fmla="*/ 557 w 1837"/>
              <a:gd name="T75" fmla="*/ 401 h 1532"/>
              <a:gd name="T76" fmla="*/ 645 w 1837"/>
              <a:gd name="T77" fmla="*/ 329 h 1532"/>
              <a:gd name="T78" fmla="*/ 709 w 1837"/>
              <a:gd name="T79" fmla="*/ 281 h 1532"/>
              <a:gd name="T80" fmla="*/ 773 w 1837"/>
              <a:gd name="T81" fmla="*/ 177 h 1532"/>
              <a:gd name="T82" fmla="*/ 733 w 1837"/>
              <a:gd name="T83" fmla="*/ 81 h 1532"/>
              <a:gd name="T84" fmla="*/ 605 w 1837"/>
              <a:gd name="T85" fmla="*/ 65 h 15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7"/>
              <a:gd name="T130" fmla="*/ 0 h 1532"/>
              <a:gd name="T131" fmla="*/ 1837 w 1837"/>
              <a:gd name="T132" fmla="*/ 1532 h 15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7" h="1532">
                <a:moveTo>
                  <a:pt x="701" y="25"/>
                </a:moveTo>
                <a:cubicBezTo>
                  <a:pt x="672" y="36"/>
                  <a:pt x="638" y="39"/>
                  <a:pt x="613" y="57"/>
                </a:cubicBezTo>
                <a:cubicBezTo>
                  <a:pt x="581" y="77"/>
                  <a:pt x="598" y="69"/>
                  <a:pt x="565" y="81"/>
                </a:cubicBezTo>
                <a:cubicBezTo>
                  <a:pt x="538" y="107"/>
                  <a:pt x="504" y="125"/>
                  <a:pt x="469" y="137"/>
                </a:cubicBezTo>
                <a:cubicBezTo>
                  <a:pt x="453" y="183"/>
                  <a:pt x="473" y="140"/>
                  <a:pt x="437" y="177"/>
                </a:cubicBezTo>
                <a:cubicBezTo>
                  <a:pt x="430" y="183"/>
                  <a:pt x="428" y="194"/>
                  <a:pt x="421" y="201"/>
                </a:cubicBezTo>
                <a:cubicBezTo>
                  <a:pt x="415" y="205"/>
                  <a:pt x="367" y="216"/>
                  <a:pt x="365" y="217"/>
                </a:cubicBezTo>
                <a:cubicBezTo>
                  <a:pt x="329" y="227"/>
                  <a:pt x="291" y="244"/>
                  <a:pt x="261" y="265"/>
                </a:cubicBezTo>
                <a:cubicBezTo>
                  <a:pt x="246" y="323"/>
                  <a:pt x="233" y="374"/>
                  <a:pt x="181" y="409"/>
                </a:cubicBezTo>
                <a:cubicBezTo>
                  <a:pt x="171" y="437"/>
                  <a:pt x="134" y="471"/>
                  <a:pt x="109" y="489"/>
                </a:cubicBezTo>
                <a:cubicBezTo>
                  <a:pt x="70" y="605"/>
                  <a:pt x="118" y="446"/>
                  <a:pt x="85" y="649"/>
                </a:cubicBezTo>
                <a:cubicBezTo>
                  <a:pt x="79" y="684"/>
                  <a:pt x="48" y="718"/>
                  <a:pt x="37" y="753"/>
                </a:cubicBezTo>
                <a:cubicBezTo>
                  <a:pt x="28" y="840"/>
                  <a:pt x="0" y="920"/>
                  <a:pt x="85" y="977"/>
                </a:cubicBezTo>
                <a:cubicBezTo>
                  <a:pt x="95" y="1009"/>
                  <a:pt x="119" y="1010"/>
                  <a:pt x="133" y="1041"/>
                </a:cubicBezTo>
                <a:cubicBezTo>
                  <a:pt x="145" y="1069"/>
                  <a:pt x="159" y="1112"/>
                  <a:pt x="165" y="1145"/>
                </a:cubicBezTo>
                <a:cubicBezTo>
                  <a:pt x="167" y="1158"/>
                  <a:pt x="174" y="1258"/>
                  <a:pt x="189" y="1273"/>
                </a:cubicBezTo>
                <a:cubicBezTo>
                  <a:pt x="197" y="1281"/>
                  <a:pt x="210" y="1283"/>
                  <a:pt x="221" y="1289"/>
                </a:cubicBezTo>
                <a:cubicBezTo>
                  <a:pt x="292" y="1395"/>
                  <a:pt x="457" y="1392"/>
                  <a:pt x="565" y="1433"/>
                </a:cubicBezTo>
                <a:cubicBezTo>
                  <a:pt x="607" y="1449"/>
                  <a:pt x="649" y="1466"/>
                  <a:pt x="693" y="1481"/>
                </a:cubicBezTo>
                <a:cubicBezTo>
                  <a:pt x="709" y="1486"/>
                  <a:pt x="741" y="1497"/>
                  <a:pt x="741" y="1497"/>
                </a:cubicBezTo>
                <a:cubicBezTo>
                  <a:pt x="759" y="1494"/>
                  <a:pt x="778" y="1493"/>
                  <a:pt x="797" y="1489"/>
                </a:cubicBezTo>
                <a:cubicBezTo>
                  <a:pt x="813" y="1485"/>
                  <a:pt x="845" y="1473"/>
                  <a:pt x="845" y="1473"/>
                </a:cubicBezTo>
                <a:cubicBezTo>
                  <a:pt x="923" y="1480"/>
                  <a:pt x="998" y="1493"/>
                  <a:pt x="1069" y="1529"/>
                </a:cubicBezTo>
                <a:cubicBezTo>
                  <a:pt x="1197" y="1519"/>
                  <a:pt x="1145" y="1532"/>
                  <a:pt x="1229" y="1505"/>
                </a:cubicBezTo>
                <a:cubicBezTo>
                  <a:pt x="1245" y="1499"/>
                  <a:pt x="1277" y="1489"/>
                  <a:pt x="1277" y="1489"/>
                </a:cubicBezTo>
                <a:cubicBezTo>
                  <a:pt x="1322" y="1397"/>
                  <a:pt x="1420" y="1429"/>
                  <a:pt x="1517" y="1425"/>
                </a:cubicBezTo>
                <a:cubicBezTo>
                  <a:pt x="1543" y="1416"/>
                  <a:pt x="1562" y="1401"/>
                  <a:pt x="1589" y="1393"/>
                </a:cubicBezTo>
                <a:cubicBezTo>
                  <a:pt x="1594" y="1385"/>
                  <a:pt x="1598" y="1375"/>
                  <a:pt x="1605" y="1369"/>
                </a:cubicBezTo>
                <a:cubicBezTo>
                  <a:pt x="1611" y="1362"/>
                  <a:pt x="1623" y="1361"/>
                  <a:pt x="1629" y="1353"/>
                </a:cubicBezTo>
                <a:cubicBezTo>
                  <a:pt x="1676" y="1276"/>
                  <a:pt x="1614" y="1325"/>
                  <a:pt x="1669" y="1289"/>
                </a:cubicBezTo>
                <a:cubicBezTo>
                  <a:pt x="1680" y="1259"/>
                  <a:pt x="1685" y="1197"/>
                  <a:pt x="1701" y="1177"/>
                </a:cubicBezTo>
                <a:cubicBezTo>
                  <a:pt x="1714" y="1159"/>
                  <a:pt x="1749" y="1129"/>
                  <a:pt x="1749" y="1129"/>
                </a:cubicBezTo>
                <a:cubicBezTo>
                  <a:pt x="1763" y="1070"/>
                  <a:pt x="1744" y="1117"/>
                  <a:pt x="1781" y="1081"/>
                </a:cubicBezTo>
                <a:cubicBezTo>
                  <a:pt x="1802" y="1059"/>
                  <a:pt x="1812" y="1025"/>
                  <a:pt x="1829" y="1001"/>
                </a:cubicBezTo>
                <a:cubicBezTo>
                  <a:pt x="1831" y="958"/>
                  <a:pt x="1837" y="915"/>
                  <a:pt x="1837" y="873"/>
                </a:cubicBezTo>
                <a:cubicBezTo>
                  <a:pt x="1837" y="858"/>
                  <a:pt x="1829" y="739"/>
                  <a:pt x="1821" y="705"/>
                </a:cubicBezTo>
                <a:cubicBezTo>
                  <a:pt x="1800" y="622"/>
                  <a:pt x="1807" y="710"/>
                  <a:pt x="1789" y="617"/>
                </a:cubicBezTo>
                <a:cubicBezTo>
                  <a:pt x="1767" y="507"/>
                  <a:pt x="1753" y="415"/>
                  <a:pt x="1637" y="377"/>
                </a:cubicBezTo>
                <a:cubicBezTo>
                  <a:pt x="1622" y="362"/>
                  <a:pt x="1613" y="342"/>
                  <a:pt x="1597" y="329"/>
                </a:cubicBezTo>
                <a:cubicBezTo>
                  <a:pt x="1583" y="317"/>
                  <a:pt x="1563" y="314"/>
                  <a:pt x="1549" y="305"/>
                </a:cubicBezTo>
                <a:cubicBezTo>
                  <a:pt x="1530" y="277"/>
                  <a:pt x="1512" y="259"/>
                  <a:pt x="1485" y="241"/>
                </a:cubicBezTo>
                <a:cubicBezTo>
                  <a:pt x="1473" y="205"/>
                  <a:pt x="1435" y="182"/>
                  <a:pt x="1405" y="161"/>
                </a:cubicBezTo>
                <a:lnTo>
                  <a:pt x="1325" y="121"/>
                </a:lnTo>
                <a:cubicBezTo>
                  <a:pt x="1325" y="121"/>
                  <a:pt x="1325" y="121"/>
                  <a:pt x="1325" y="121"/>
                </a:cubicBezTo>
                <a:cubicBezTo>
                  <a:pt x="1260" y="78"/>
                  <a:pt x="1212" y="72"/>
                  <a:pt x="1141" y="49"/>
                </a:cubicBezTo>
                <a:cubicBezTo>
                  <a:pt x="1122" y="51"/>
                  <a:pt x="1102" y="49"/>
                  <a:pt x="1085" y="57"/>
                </a:cubicBezTo>
                <a:cubicBezTo>
                  <a:pt x="1054" y="70"/>
                  <a:pt x="1069" y="133"/>
                  <a:pt x="1085" y="153"/>
                </a:cubicBezTo>
                <a:cubicBezTo>
                  <a:pt x="1096" y="167"/>
                  <a:pt x="1117" y="171"/>
                  <a:pt x="1133" y="177"/>
                </a:cubicBezTo>
                <a:cubicBezTo>
                  <a:pt x="1146" y="218"/>
                  <a:pt x="1157" y="198"/>
                  <a:pt x="1189" y="225"/>
                </a:cubicBezTo>
                <a:cubicBezTo>
                  <a:pt x="1250" y="276"/>
                  <a:pt x="1177" y="225"/>
                  <a:pt x="1237" y="265"/>
                </a:cubicBezTo>
                <a:lnTo>
                  <a:pt x="1277" y="345"/>
                </a:lnTo>
                <a:cubicBezTo>
                  <a:pt x="1277" y="345"/>
                  <a:pt x="1277" y="345"/>
                  <a:pt x="1277" y="345"/>
                </a:cubicBezTo>
                <a:cubicBezTo>
                  <a:pt x="1282" y="361"/>
                  <a:pt x="1287" y="377"/>
                  <a:pt x="1293" y="393"/>
                </a:cubicBezTo>
                <a:cubicBezTo>
                  <a:pt x="1295" y="401"/>
                  <a:pt x="1301" y="417"/>
                  <a:pt x="1301" y="417"/>
                </a:cubicBezTo>
                <a:cubicBezTo>
                  <a:pt x="1298" y="432"/>
                  <a:pt x="1299" y="482"/>
                  <a:pt x="1277" y="497"/>
                </a:cubicBezTo>
                <a:cubicBezTo>
                  <a:pt x="1262" y="505"/>
                  <a:pt x="1229" y="513"/>
                  <a:pt x="1229" y="513"/>
                </a:cubicBezTo>
                <a:cubicBezTo>
                  <a:pt x="1206" y="547"/>
                  <a:pt x="1178" y="559"/>
                  <a:pt x="1165" y="601"/>
                </a:cubicBezTo>
                <a:cubicBezTo>
                  <a:pt x="1170" y="614"/>
                  <a:pt x="1176" y="627"/>
                  <a:pt x="1181" y="641"/>
                </a:cubicBezTo>
                <a:cubicBezTo>
                  <a:pt x="1186" y="656"/>
                  <a:pt x="1197" y="689"/>
                  <a:pt x="1197" y="689"/>
                </a:cubicBezTo>
                <a:cubicBezTo>
                  <a:pt x="1175" y="732"/>
                  <a:pt x="1163" y="727"/>
                  <a:pt x="1125" y="753"/>
                </a:cubicBezTo>
                <a:cubicBezTo>
                  <a:pt x="1119" y="761"/>
                  <a:pt x="1115" y="770"/>
                  <a:pt x="1109" y="777"/>
                </a:cubicBezTo>
                <a:cubicBezTo>
                  <a:pt x="1102" y="783"/>
                  <a:pt x="1091" y="785"/>
                  <a:pt x="1085" y="793"/>
                </a:cubicBezTo>
                <a:cubicBezTo>
                  <a:pt x="1077" y="802"/>
                  <a:pt x="1077" y="816"/>
                  <a:pt x="1069" y="825"/>
                </a:cubicBezTo>
                <a:cubicBezTo>
                  <a:pt x="1040" y="853"/>
                  <a:pt x="988" y="883"/>
                  <a:pt x="949" y="897"/>
                </a:cubicBezTo>
                <a:cubicBezTo>
                  <a:pt x="943" y="905"/>
                  <a:pt x="942" y="921"/>
                  <a:pt x="933" y="921"/>
                </a:cubicBezTo>
                <a:cubicBezTo>
                  <a:pt x="924" y="921"/>
                  <a:pt x="928" y="904"/>
                  <a:pt x="925" y="897"/>
                </a:cubicBezTo>
                <a:cubicBezTo>
                  <a:pt x="920" y="888"/>
                  <a:pt x="917" y="878"/>
                  <a:pt x="909" y="873"/>
                </a:cubicBezTo>
                <a:cubicBezTo>
                  <a:pt x="881" y="855"/>
                  <a:pt x="839" y="858"/>
                  <a:pt x="813" y="841"/>
                </a:cubicBezTo>
                <a:cubicBezTo>
                  <a:pt x="787" y="823"/>
                  <a:pt x="766" y="802"/>
                  <a:pt x="741" y="785"/>
                </a:cubicBezTo>
                <a:cubicBezTo>
                  <a:pt x="728" y="746"/>
                  <a:pt x="726" y="663"/>
                  <a:pt x="717" y="641"/>
                </a:cubicBezTo>
                <a:cubicBezTo>
                  <a:pt x="706" y="615"/>
                  <a:pt x="668" y="592"/>
                  <a:pt x="645" y="577"/>
                </a:cubicBezTo>
                <a:cubicBezTo>
                  <a:pt x="599" y="508"/>
                  <a:pt x="660" y="589"/>
                  <a:pt x="605" y="545"/>
                </a:cubicBezTo>
                <a:cubicBezTo>
                  <a:pt x="597" y="538"/>
                  <a:pt x="595" y="527"/>
                  <a:pt x="589" y="521"/>
                </a:cubicBezTo>
                <a:cubicBezTo>
                  <a:pt x="582" y="514"/>
                  <a:pt x="573" y="510"/>
                  <a:pt x="565" y="505"/>
                </a:cubicBezTo>
                <a:cubicBezTo>
                  <a:pt x="559" y="489"/>
                  <a:pt x="546" y="473"/>
                  <a:pt x="549" y="457"/>
                </a:cubicBezTo>
                <a:cubicBezTo>
                  <a:pt x="551" y="438"/>
                  <a:pt x="551" y="419"/>
                  <a:pt x="557" y="401"/>
                </a:cubicBezTo>
                <a:cubicBezTo>
                  <a:pt x="566" y="369"/>
                  <a:pt x="573" y="380"/>
                  <a:pt x="597" y="369"/>
                </a:cubicBezTo>
                <a:cubicBezTo>
                  <a:pt x="649" y="342"/>
                  <a:pt x="591" y="364"/>
                  <a:pt x="645" y="329"/>
                </a:cubicBezTo>
                <a:cubicBezTo>
                  <a:pt x="646" y="328"/>
                  <a:pt x="692" y="305"/>
                  <a:pt x="693" y="305"/>
                </a:cubicBezTo>
                <a:cubicBezTo>
                  <a:pt x="698" y="297"/>
                  <a:pt x="702" y="287"/>
                  <a:pt x="709" y="281"/>
                </a:cubicBezTo>
                <a:cubicBezTo>
                  <a:pt x="715" y="274"/>
                  <a:pt x="727" y="272"/>
                  <a:pt x="733" y="265"/>
                </a:cubicBezTo>
                <a:cubicBezTo>
                  <a:pt x="755" y="232"/>
                  <a:pt x="762" y="209"/>
                  <a:pt x="773" y="177"/>
                </a:cubicBezTo>
                <a:cubicBezTo>
                  <a:pt x="770" y="150"/>
                  <a:pt x="775" y="121"/>
                  <a:pt x="765" y="97"/>
                </a:cubicBezTo>
                <a:cubicBezTo>
                  <a:pt x="760" y="85"/>
                  <a:pt x="743" y="87"/>
                  <a:pt x="733" y="81"/>
                </a:cubicBezTo>
                <a:cubicBezTo>
                  <a:pt x="716" y="71"/>
                  <a:pt x="685" y="49"/>
                  <a:pt x="685" y="49"/>
                </a:cubicBezTo>
                <a:cubicBezTo>
                  <a:pt x="609" y="57"/>
                  <a:pt x="630" y="39"/>
                  <a:pt x="605" y="65"/>
                </a:cubicBezTo>
                <a:cubicBezTo>
                  <a:pt x="718" y="17"/>
                  <a:pt x="725" y="0"/>
                  <a:pt x="661" y="65"/>
                </a:cubicBezTo>
              </a:path>
            </a:pathLst>
          </a:custGeom>
          <a:gradFill rotWithShape="0">
            <a:gsLst>
              <a:gs pos="0">
                <a:srgbClr val="20254F"/>
              </a:gs>
              <a:gs pos="100000">
                <a:srgbClr val="080913"/>
              </a:gs>
            </a:gsLst>
            <a:path path="rect">
              <a:fillToRect l="50000" t="50000" r="50000" b="50000"/>
            </a:path>
          </a:gradFill>
          <a:ln w="3175">
            <a:solidFill>
              <a:schemeClr val="accent1">
                <a:alpha val="65097"/>
              </a:schemeClr>
            </a:solidFill>
            <a:round/>
            <a:headEnd/>
            <a:tailEnd/>
          </a:ln>
          <a:effectLst>
            <a:outerShdw dist="76199" dir="2700000" algn="ctr" rotWithShape="0">
              <a:srgbClr val="3D6CFF">
                <a:alpha val="85001"/>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3445247" name="Freeform 511"/>
          <p:cNvSpPr>
            <a:spLocks/>
          </p:cNvSpPr>
          <p:nvPr/>
        </p:nvSpPr>
        <p:spPr bwMode="auto">
          <a:xfrm rot="1000746">
            <a:off x="4064000" y="4427538"/>
            <a:ext cx="704851" cy="679450"/>
          </a:xfrm>
          <a:custGeom>
            <a:avLst/>
            <a:gdLst/>
            <a:ahLst/>
            <a:cxnLst>
              <a:cxn ang="0">
                <a:pos x="42" y="289"/>
              </a:cxn>
              <a:cxn ang="0">
                <a:pos x="114" y="737"/>
              </a:cxn>
              <a:cxn ang="0">
                <a:pos x="162" y="857"/>
              </a:cxn>
              <a:cxn ang="0">
                <a:pos x="322" y="1009"/>
              </a:cxn>
              <a:cxn ang="0">
                <a:pos x="450" y="1073"/>
              </a:cxn>
              <a:cxn ang="0">
                <a:pos x="498" y="1089"/>
              </a:cxn>
              <a:cxn ang="0">
                <a:pos x="522" y="1097"/>
              </a:cxn>
              <a:cxn ang="0">
                <a:pos x="586" y="1145"/>
              </a:cxn>
              <a:cxn ang="0">
                <a:pos x="650" y="1193"/>
              </a:cxn>
              <a:cxn ang="0">
                <a:pos x="746" y="1257"/>
              </a:cxn>
              <a:cxn ang="0">
                <a:pos x="1050" y="1233"/>
              </a:cxn>
              <a:cxn ang="0">
                <a:pos x="1154" y="1201"/>
              </a:cxn>
              <a:cxn ang="0">
                <a:pos x="1202" y="1185"/>
              </a:cxn>
              <a:cxn ang="0">
                <a:pos x="1346" y="1105"/>
              </a:cxn>
              <a:cxn ang="0">
                <a:pos x="1386" y="1033"/>
              </a:cxn>
              <a:cxn ang="0">
                <a:pos x="1402" y="1009"/>
              </a:cxn>
              <a:cxn ang="0">
                <a:pos x="1458" y="849"/>
              </a:cxn>
              <a:cxn ang="0">
                <a:pos x="1474" y="801"/>
              </a:cxn>
              <a:cxn ang="0">
                <a:pos x="1482" y="777"/>
              </a:cxn>
              <a:cxn ang="0">
                <a:pos x="1474" y="441"/>
              </a:cxn>
              <a:cxn ang="0">
                <a:pos x="1322" y="329"/>
              </a:cxn>
              <a:cxn ang="0">
                <a:pos x="1274" y="313"/>
              </a:cxn>
              <a:cxn ang="0">
                <a:pos x="1194" y="321"/>
              </a:cxn>
              <a:cxn ang="0">
                <a:pos x="1162" y="329"/>
              </a:cxn>
              <a:cxn ang="0">
                <a:pos x="1098" y="529"/>
              </a:cxn>
              <a:cxn ang="0">
                <a:pos x="1010" y="569"/>
              </a:cxn>
              <a:cxn ang="0">
                <a:pos x="810" y="561"/>
              </a:cxn>
              <a:cxn ang="0">
                <a:pos x="794" y="537"/>
              </a:cxn>
              <a:cxn ang="0">
                <a:pos x="786" y="361"/>
              </a:cxn>
              <a:cxn ang="0">
                <a:pos x="706" y="265"/>
              </a:cxn>
              <a:cxn ang="0">
                <a:pos x="698" y="233"/>
              </a:cxn>
              <a:cxn ang="0">
                <a:pos x="650" y="201"/>
              </a:cxn>
              <a:cxn ang="0">
                <a:pos x="586" y="153"/>
              </a:cxn>
              <a:cxn ang="0">
                <a:pos x="322" y="41"/>
              </a:cxn>
              <a:cxn ang="0">
                <a:pos x="146" y="25"/>
              </a:cxn>
              <a:cxn ang="0">
                <a:pos x="114" y="33"/>
              </a:cxn>
              <a:cxn ang="0">
                <a:pos x="66" y="49"/>
              </a:cxn>
              <a:cxn ang="0">
                <a:pos x="10" y="145"/>
              </a:cxn>
              <a:cxn ang="0">
                <a:pos x="42" y="233"/>
              </a:cxn>
              <a:cxn ang="0">
                <a:pos x="50" y="257"/>
              </a:cxn>
              <a:cxn ang="0">
                <a:pos x="42" y="289"/>
              </a:cxn>
            </a:cxnLst>
            <a:rect l="0" t="0" r="r" b="b"/>
            <a:pathLst>
              <a:path w="1482" h="1257">
                <a:moveTo>
                  <a:pt x="42" y="289"/>
                </a:moveTo>
                <a:cubicBezTo>
                  <a:pt x="45" y="431"/>
                  <a:pt x="0" y="624"/>
                  <a:pt x="114" y="737"/>
                </a:cubicBezTo>
                <a:cubicBezTo>
                  <a:pt x="129" y="776"/>
                  <a:pt x="137" y="823"/>
                  <a:pt x="162" y="857"/>
                </a:cubicBezTo>
                <a:cubicBezTo>
                  <a:pt x="198" y="909"/>
                  <a:pt x="265" y="977"/>
                  <a:pt x="322" y="1009"/>
                </a:cubicBezTo>
                <a:cubicBezTo>
                  <a:pt x="363" y="1033"/>
                  <a:pt x="407" y="1054"/>
                  <a:pt x="450" y="1073"/>
                </a:cubicBezTo>
                <a:cubicBezTo>
                  <a:pt x="465" y="1080"/>
                  <a:pt x="482" y="1084"/>
                  <a:pt x="498" y="1089"/>
                </a:cubicBezTo>
                <a:cubicBezTo>
                  <a:pt x="506" y="1092"/>
                  <a:pt x="522" y="1097"/>
                  <a:pt x="522" y="1097"/>
                </a:cubicBezTo>
                <a:cubicBezTo>
                  <a:pt x="541" y="1126"/>
                  <a:pt x="557" y="1127"/>
                  <a:pt x="586" y="1145"/>
                </a:cubicBezTo>
                <a:cubicBezTo>
                  <a:pt x="604" y="1173"/>
                  <a:pt x="618" y="1183"/>
                  <a:pt x="650" y="1193"/>
                </a:cubicBezTo>
                <a:cubicBezTo>
                  <a:pt x="678" y="1222"/>
                  <a:pt x="707" y="1245"/>
                  <a:pt x="746" y="1257"/>
                </a:cubicBezTo>
                <a:cubicBezTo>
                  <a:pt x="847" y="1251"/>
                  <a:pt x="948" y="1241"/>
                  <a:pt x="1050" y="1233"/>
                </a:cubicBezTo>
                <a:cubicBezTo>
                  <a:pt x="1084" y="1222"/>
                  <a:pt x="1119" y="1213"/>
                  <a:pt x="1154" y="1201"/>
                </a:cubicBezTo>
                <a:cubicBezTo>
                  <a:pt x="1170" y="1196"/>
                  <a:pt x="1202" y="1185"/>
                  <a:pt x="1202" y="1185"/>
                </a:cubicBezTo>
                <a:cubicBezTo>
                  <a:pt x="1235" y="1136"/>
                  <a:pt x="1298" y="1137"/>
                  <a:pt x="1346" y="1105"/>
                </a:cubicBezTo>
                <a:cubicBezTo>
                  <a:pt x="1360" y="1063"/>
                  <a:pt x="1349" y="1089"/>
                  <a:pt x="1386" y="1033"/>
                </a:cubicBezTo>
                <a:cubicBezTo>
                  <a:pt x="1391" y="1025"/>
                  <a:pt x="1402" y="1009"/>
                  <a:pt x="1402" y="1009"/>
                </a:cubicBezTo>
                <a:cubicBezTo>
                  <a:pt x="1413" y="950"/>
                  <a:pt x="1439" y="906"/>
                  <a:pt x="1458" y="849"/>
                </a:cubicBezTo>
                <a:cubicBezTo>
                  <a:pt x="1463" y="833"/>
                  <a:pt x="1468" y="817"/>
                  <a:pt x="1474" y="801"/>
                </a:cubicBezTo>
                <a:cubicBezTo>
                  <a:pt x="1476" y="793"/>
                  <a:pt x="1482" y="777"/>
                  <a:pt x="1482" y="777"/>
                </a:cubicBezTo>
                <a:cubicBezTo>
                  <a:pt x="1479" y="665"/>
                  <a:pt x="1481" y="553"/>
                  <a:pt x="1474" y="441"/>
                </a:cubicBezTo>
                <a:cubicBezTo>
                  <a:pt x="1471" y="405"/>
                  <a:pt x="1352" y="342"/>
                  <a:pt x="1322" y="329"/>
                </a:cubicBezTo>
                <a:cubicBezTo>
                  <a:pt x="1306" y="323"/>
                  <a:pt x="1274" y="313"/>
                  <a:pt x="1274" y="313"/>
                </a:cubicBezTo>
                <a:cubicBezTo>
                  <a:pt x="1247" y="316"/>
                  <a:pt x="1220" y="318"/>
                  <a:pt x="1194" y="321"/>
                </a:cubicBezTo>
                <a:cubicBezTo>
                  <a:pt x="1183" y="323"/>
                  <a:pt x="1169" y="321"/>
                  <a:pt x="1162" y="329"/>
                </a:cubicBezTo>
                <a:cubicBezTo>
                  <a:pt x="1124" y="374"/>
                  <a:pt x="1143" y="484"/>
                  <a:pt x="1098" y="529"/>
                </a:cubicBezTo>
                <a:cubicBezTo>
                  <a:pt x="1077" y="550"/>
                  <a:pt x="1035" y="559"/>
                  <a:pt x="1010" y="569"/>
                </a:cubicBezTo>
                <a:cubicBezTo>
                  <a:pt x="943" y="567"/>
                  <a:pt x="875" y="571"/>
                  <a:pt x="810" y="561"/>
                </a:cubicBezTo>
                <a:cubicBezTo>
                  <a:pt x="800" y="560"/>
                  <a:pt x="795" y="547"/>
                  <a:pt x="794" y="537"/>
                </a:cubicBezTo>
                <a:cubicBezTo>
                  <a:pt x="787" y="479"/>
                  <a:pt x="795" y="419"/>
                  <a:pt x="786" y="361"/>
                </a:cubicBezTo>
                <a:cubicBezTo>
                  <a:pt x="784" y="355"/>
                  <a:pt x="713" y="271"/>
                  <a:pt x="706" y="265"/>
                </a:cubicBezTo>
                <a:cubicBezTo>
                  <a:pt x="703" y="255"/>
                  <a:pt x="705" y="242"/>
                  <a:pt x="698" y="233"/>
                </a:cubicBezTo>
                <a:cubicBezTo>
                  <a:pt x="685" y="219"/>
                  <a:pt x="650" y="201"/>
                  <a:pt x="650" y="201"/>
                </a:cubicBezTo>
                <a:cubicBezTo>
                  <a:pt x="629" y="171"/>
                  <a:pt x="613" y="176"/>
                  <a:pt x="586" y="153"/>
                </a:cubicBezTo>
                <a:cubicBezTo>
                  <a:pt x="511" y="91"/>
                  <a:pt x="418" y="58"/>
                  <a:pt x="322" y="41"/>
                </a:cubicBezTo>
                <a:cubicBezTo>
                  <a:pt x="259" y="0"/>
                  <a:pt x="241" y="20"/>
                  <a:pt x="146" y="25"/>
                </a:cubicBezTo>
                <a:cubicBezTo>
                  <a:pt x="135" y="28"/>
                  <a:pt x="124" y="30"/>
                  <a:pt x="114" y="33"/>
                </a:cubicBezTo>
                <a:cubicBezTo>
                  <a:pt x="97" y="38"/>
                  <a:pt x="66" y="49"/>
                  <a:pt x="66" y="49"/>
                </a:cubicBezTo>
                <a:cubicBezTo>
                  <a:pt x="43" y="83"/>
                  <a:pt x="31" y="113"/>
                  <a:pt x="10" y="145"/>
                </a:cubicBezTo>
                <a:cubicBezTo>
                  <a:pt x="32" y="201"/>
                  <a:pt x="21" y="172"/>
                  <a:pt x="42" y="233"/>
                </a:cubicBezTo>
                <a:cubicBezTo>
                  <a:pt x="44" y="241"/>
                  <a:pt x="50" y="257"/>
                  <a:pt x="50" y="257"/>
                </a:cubicBezTo>
                <a:cubicBezTo>
                  <a:pt x="40" y="332"/>
                  <a:pt x="42" y="343"/>
                  <a:pt x="42" y="289"/>
                </a:cubicBezTo>
                <a:close/>
              </a:path>
            </a:pathLst>
          </a:custGeom>
          <a:gradFill rotWithShape="0">
            <a:gsLst>
              <a:gs pos="0">
                <a:srgbClr val="007972">
                  <a:alpha val="31000"/>
                </a:srgbClr>
              </a:gs>
              <a:gs pos="100000">
                <a:srgbClr val="007972">
                  <a:gamma/>
                  <a:shade val="46275"/>
                  <a:invGamma/>
                </a:srgbClr>
              </a:gs>
            </a:gsLst>
            <a:path path="rect">
              <a:fillToRect l="50000" t="50000" r="50000" b="50000"/>
            </a:path>
          </a:gradFill>
          <a:ln w="12700" cap="flat" cmpd="sng">
            <a:solidFill>
              <a:srgbClr val="FFFFFF">
                <a:alpha val="25999"/>
              </a:srgbClr>
            </a:solidFill>
            <a:prstDash val="solid"/>
            <a:round/>
            <a:headEnd/>
            <a:tailEnd/>
          </a:ln>
          <a:effectLst>
            <a:outerShdw blurRad="63500" dist="88899" dir="2700000" algn="ctr" rotWithShape="0">
              <a:srgbClr val="4B6CA5">
                <a:alpha val="74998"/>
              </a:srgbClr>
            </a:outerShdw>
          </a:effectLst>
        </p:spPr>
        <p:txBody>
          <a:bodyPr wrap="none" anchor="ctr"/>
          <a:lstStyle/>
          <a:p>
            <a:pPr fontAlgn="auto">
              <a:spcBef>
                <a:spcPts val="0"/>
              </a:spcBef>
              <a:spcAft>
                <a:spcPts val="0"/>
              </a:spcAft>
              <a:defRPr/>
            </a:pPr>
            <a:endParaRPr lang="fr-FR">
              <a:latin typeface="+mn-lt"/>
              <a:cs typeface="+mn-cs"/>
            </a:endParaRPr>
          </a:p>
        </p:txBody>
      </p:sp>
      <p:sp>
        <p:nvSpPr>
          <p:cNvPr id="20961" name="Rectangle 512"/>
          <p:cNvSpPr>
            <a:spLocks noChangeArrowheads="1"/>
          </p:cNvSpPr>
          <p:nvPr/>
        </p:nvSpPr>
        <p:spPr bwMode="invGray">
          <a:xfrm>
            <a:off x="4705352" y="4716463"/>
            <a:ext cx="1390649"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lstStyle/>
          <a:p>
            <a:pPr defTabSz="935038">
              <a:spcBef>
                <a:spcPct val="50000"/>
              </a:spcBef>
            </a:pPr>
            <a:r>
              <a:rPr lang="en-US" sz="1600">
                <a:solidFill>
                  <a:srgbClr val="FFFFFF"/>
                </a:solidFill>
              </a:rPr>
              <a:t>HIV DNA</a:t>
            </a:r>
          </a:p>
        </p:txBody>
      </p:sp>
      <p:sp>
        <p:nvSpPr>
          <p:cNvPr id="20962" name="Line 513"/>
          <p:cNvSpPr>
            <a:spLocks noChangeShapeType="1"/>
          </p:cNvSpPr>
          <p:nvPr/>
        </p:nvSpPr>
        <p:spPr bwMode="invGray">
          <a:xfrm>
            <a:off x="4108452" y="4589463"/>
            <a:ext cx="791633" cy="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445250" name="Freeform 514"/>
          <p:cNvSpPr>
            <a:spLocks/>
          </p:cNvSpPr>
          <p:nvPr/>
        </p:nvSpPr>
        <p:spPr bwMode="auto">
          <a:xfrm>
            <a:off x="5463117" y="4181475"/>
            <a:ext cx="632883" cy="609600"/>
          </a:xfrm>
          <a:custGeom>
            <a:avLst/>
            <a:gdLst>
              <a:gd name="T0" fmla="*/ 488 w 1276"/>
              <a:gd name="T1" fmla="*/ 10 h 1314"/>
              <a:gd name="T2" fmla="*/ 396 w 1276"/>
              <a:gd name="T3" fmla="*/ 10 h 1314"/>
              <a:gd name="T4" fmla="*/ 304 w 1276"/>
              <a:gd name="T5" fmla="*/ 54 h 1314"/>
              <a:gd name="T6" fmla="*/ 276 w 1276"/>
              <a:gd name="T7" fmla="*/ 178 h 1314"/>
              <a:gd name="T8" fmla="*/ 328 w 1276"/>
              <a:gd name="T9" fmla="*/ 290 h 1314"/>
              <a:gd name="T10" fmla="*/ 420 w 1276"/>
              <a:gd name="T11" fmla="*/ 390 h 1314"/>
              <a:gd name="T12" fmla="*/ 436 w 1276"/>
              <a:gd name="T13" fmla="*/ 474 h 1314"/>
              <a:gd name="T14" fmla="*/ 316 w 1276"/>
              <a:gd name="T15" fmla="*/ 510 h 1314"/>
              <a:gd name="T16" fmla="*/ 224 w 1276"/>
              <a:gd name="T17" fmla="*/ 554 h 1314"/>
              <a:gd name="T18" fmla="*/ 124 w 1276"/>
              <a:gd name="T19" fmla="*/ 674 h 1314"/>
              <a:gd name="T20" fmla="*/ 4 w 1276"/>
              <a:gd name="T21" fmla="*/ 862 h 1314"/>
              <a:gd name="T22" fmla="*/ 4 w 1276"/>
              <a:gd name="T23" fmla="*/ 994 h 1314"/>
              <a:gd name="T24" fmla="*/ 104 w 1276"/>
              <a:gd name="T25" fmla="*/ 1210 h 1314"/>
              <a:gd name="T26" fmla="*/ 176 w 1276"/>
              <a:gd name="T27" fmla="*/ 1274 h 1314"/>
              <a:gd name="T28" fmla="*/ 236 w 1276"/>
              <a:gd name="T29" fmla="*/ 1294 h 1314"/>
              <a:gd name="T30" fmla="*/ 396 w 1276"/>
              <a:gd name="T31" fmla="*/ 1286 h 1314"/>
              <a:gd name="T32" fmla="*/ 652 w 1276"/>
              <a:gd name="T33" fmla="*/ 1218 h 1314"/>
              <a:gd name="T34" fmla="*/ 760 w 1276"/>
              <a:gd name="T35" fmla="*/ 1270 h 1314"/>
              <a:gd name="T36" fmla="*/ 936 w 1276"/>
              <a:gd name="T37" fmla="*/ 1302 h 1314"/>
              <a:gd name="T38" fmla="*/ 1112 w 1276"/>
              <a:gd name="T39" fmla="*/ 1274 h 1314"/>
              <a:gd name="T40" fmla="*/ 1172 w 1276"/>
              <a:gd name="T41" fmla="*/ 1234 h 1314"/>
              <a:gd name="T42" fmla="*/ 1212 w 1276"/>
              <a:gd name="T43" fmla="*/ 1146 h 1314"/>
              <a:gd name="T44" fmla="*/ 1252 w 1276"/>
              <a:gd name="T45" fmla="*/ 982 h 1314"/>
              <a:gd name="T46" fmla="*/ 1200 w 1276"/>
              <a:gd name="T47" fmla="*/ 762 h 1314"/>
              <a:gd name="T48" fmla="*/ 1124 w 1276"/>
              <a:gd name="T49" fmla="*/ 626 h 1314"/>
              <a:gd name="T50" fmla="*/ 1040 w 1276"/>
              <a:gd name="T51" fmla="*/ 542 h 1314"/>
              <a:gd name="T52" fmla="*/ 888 w 1276"/>
              <a:gd name="T53" fmla="*/ 498 h 1314"/>
              <a:gd name="T54" fmla="*/ 860 w 1276"/>
              <a:gd name="T55" fmla="*/ 470 h 1314"/>
              <a:gd name="T56" fmla="*/ 856 w 1276"/>
              <a:gd name="T57" fmla="*/ 438 h 1314"/>
              <a:gd name="T58" fmla="*/ 868 w 1276"/>
              <a:gd name="T59" fmla="*/ 410 h 1314"/>
              <a:gd name="T60" fmla="*/ 956 w 1276"/>
              <a:gd name="T61" fmla="*/ 282 h 1314"/>
              <a:gd name="T62" fmla="*/ 984 w 1276"/>
              <a:gd name="T63" fmla="*/ 222 h 1314"/>
              <a:gd name="T64" fmla="*/ 964 w 1276"/>
              <a:gd name="T65" fmla="*/ 66 h 1314"/>
              <a:gd name="T66" fmla="*/ 888 w 1276"/>
              <a:gd name="T67" fmla="*/ 26 h 1314"/>
              <a:gd name="T68" fmla="*/ 860 w 1276"/>
              <a:gd name="T69" fmla="*/ 6 h 1314"/>
              <a:gd name="T70" fmla="*/ 760 w 1276"/>
              <a:gd name="T71" fmla="*/ 150 h 1314"/>
              <a:gd name="T72" fmla="*/ 744 w 1276"/>
              <a:gd name="T73" fmla="*/ 230 h 1314"/>
              <a:gd name="T74" fmla="*/ 632 w 1276"/>
              <a:gd name="T75" fmla="*/ 238 h 1314"/>
              <a:gd name="T76" fmla="*/ 536 w 1276"/>
              <a:gd name="T77" fmla="*/ 246 h 1314"/>
              <a:gd name="T78" fmla="*/ 516 w 1276"/>
              <a:gd name="T79" fmla="*/ 154 h 1314"/>
              <a:gd name="T80" fmla="*/ 492 w 1276"/>
              <a:gd name="T81" fmla="*/ 22 h 1314"/>
              <a:gd name="T82" fmla="*/ 484 w 1276"/>
              <a:gd name="T83" fmla="*/ 2 h 13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76"/>
              <a:gd name="T127" fmla="*/ 0 h 1314"/>
              <a:gd name="T128" fmla="*/ 1276 w 1276"/>
              <a:gd name="T129" fmla="*/ 1314 h 13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76" h="1314">
                <a:moveTo>
                  <a:pt x="496" y="22"/>
                </a:moveTo>
                <a:cubicBezTo>
                  <a:pt x="493" y="18"/>
                  <a:pt x="492" y="12"/>
                  <a:pt x="488" y="10"/>
                </a:cubicBezTo>
                <a:cubicBezTo>
                  <a:pt x="480" y="5"/>
                  <a:pt x="464" y="2"/>
                  <a:pt x="464" y="2"/>
                </a:cubicBezTo>
                <a:cubicBezTo>
                  <a:pt x="441" y="4"/>
                  <a:pt x="418" y="4"/>
                  <a:pt x="396" y="10"/>
                </a:cubicBezTo>
                <a:cubicBezTo>
                  <a:pt x="378" y="14"/>
                  <a:pt x="372" y="36"/>
                  <a:pt x="360" y="46"/>
                </a:cubicBezTo>
                <a:cubicBezTo>
                  <a:pt x="345" y="57"/>
                  <a:pt x="322" y="52"/>
                  <a:pt x="304" y="54"/>
                </a:cubicBezTo>
                <a:cubicBezTo>
                  <a:pt x="289" y="63"/>
                  <a:pt x="281" y="61"/>
                  <a:pt x="276" y="78"/>
                </a:cubicBezTo>
                <a:cubicBezTo>
                  <a:pt x="271" y="118"/>
                  <a:pt x="267" y="131"/>
                  <a:pt x="276" y="178"/>
                </a:cubicBezTo>
                <a:cubicBezTo>
                  <a:pt x="277" y="188"/>
                  <a:pt x="283" y="196"/>
                  <a:pt x="288" y="206"/>
                </a:cubicBezTo>
                <a:cubicBezTo>
                  <a:pt x="292" y="215"/>
                  <a:pt x="318" y="281"/>
                  <a:pt x="328" y="290"/>
                </a:cubicBezTo>
                <a:cubicBezTo>
                  <a:pt x="363" y="320"/>
                  <a:pt x="341" y="290"/>
                  <a:pt x="368" y="322"/>
                </a:cubicBezTo>
                <a:cubicBezTo>
                  <a:pt x="386" y="343"/>
                  <a:pt x="402" y="367"/>
                  <a:pt x="420" y="390"/>
                </a:cubicBezTo>
                <a:cubicBezTo>
                  <a:pt x="424" y="407"/>
                  <a:pt x="434" y="417"/>
                  <a:pt x="440" y="434"/>
                </a:cubicBezTo>
                <a:cubicBezTo>
                  <a:pt x="438" y="447"/>
                  <a:pt x="441" y="461"/>
                  <a:pt x="436" y="474"/>
                </a:cubicBezTo>
                <a:cubicBezTo>
                  <a:pt x="433" y="480"/>
                  <a:pt x="396" y="487"/>
                  <a:pt x="388" y="490"/>
                </a:cubicBezTo>
                <a:cubicBezTo>
                  <a:pt x="368" y="494"/>
                  <a:pt x="334" y="497"/>
                  <a:pt x="316" y="510"/>
                </a:cubicBezTo>
                <a:cubicBezTo>
                  <a:pt x="298" y="521"/>
                  <a:pt x="275" y="529"/>
                  <a:pt x="256" y="538"/>
                </a:cubicBezTo>
                <a:cubicBezTo>
                  <a:pt x="245" y="542"/>
                  <a:pt x="224" y="554"/>
                  <a:pt x="224" y="554"/>
                </a:cubicBezTo>
                <a:cubicBezTo>
                  <a:pt x="217" y="578"/>
                  <a:pt x="194" y="590"/>
                  <a:pt x="172" y="598"/>
                </a:cubicBezTo>
                <a:cubicBezTo>
                  <a:pt x="155" y="623"/>
                  <a:pt x="140" y="649"/>
                  <a:pt x="124" y="674"/>
                </a:cubicBezTo>
                <a:cubicBezTo>
                  <a:pt x="115" y="711"/>
                  <a:pt x="102" y="741"/>
                  <a:pt x="64" y="754"/>
                </a:cubicBezTo>
                <a:cubicBezTo>
                  <a:pt x="33" y="784"/>
                  <a:pt x="27" y="827"/>
                  <a:pt x="4" y="862"/>
                </a:cubicBezTo>
                <a:cubicBezTo>
                  <a:pt x="2" y="871"/>
                  <a:pt x="0" y="880"/>
                  <a:pt x="0" y="890"/>
                </a:cubicBezTo>
                <a:cubicBezTo>
                  <a:pt x="0" y="924"/>
                  <a:pt x="1" y="959"/>
                  <a:pt x="4" y="994"/>
                </a:cubicBezTo>
                <a:cubicBezTo>
                  <a:pt x="6" y="1032"/>
                  <a:pt x="48" y="1060"/>
                  <a:pt x="68" y="1090"/>
                </a:cubicBezTo>
                <a:cubicBezTo>
                  <a:pt x="62" y="1136"/>
                  <a:pt x="62" y="1182"/>
                  <a:pt x="104" y="1210"/>
                </a:cubicBezTo>
                <a:cubicBezTo>
                  <a:pt x="108" y="1222"/>
                  <a:pt x="132" y="1238"/>
                  <a:pt x="132" y="1238"/>
                </a:cubicBezTo>
                <a:cubicBezTo>
                  <a:pt x="143" y="1254"/>
                  <a:pt x="162" y="1257"/>
                  <a:pt x="176" y="1274"/>
                </a:cubicBezTo>
                <a:cubicBezTo>
                  <a:pt x="180" y="1279"/>
                  <a:pt x="181" y="1287"/>
                  <a:pt x="188" y="1290"/>
                </a:cubicBezTo>
                <a:cubicBezTo>
                  <a:pt x="203" y="1295"/>
                  <a:pt x="220" y="1292"/>
                  <a:pt x="236" y="1294"/>
                </a:cubicBezTo>
                <a:cubicBezTo>
                  <a:pt x="259" y="1309"/>
                  <a:pt x="289" y="1305"/>
                  <a:pt x="316" y="1314"/>
                </a:cubicBezTo>
                <a:cubicBezTo>
                  <a:pt x="352" y="1306"/>
                  <a:pt x="364" y="1301"/>
                  <a:pt x="396" y="1286"/>
                </a:cubicBezTo>
                <a:cubicBezTo>
                  <a:pt x="440" y="1288"/>
                  <a:pt x="476" y="1299"/>
                  <a:pt x="516" y="1286"/>
                </a:cubicBezTo>
                <a:cubicBezTo>
                  <a:pt x="560" y="1253"/>
                  <a:pt x="599" y="1228"/>
                  <a:pt x="652" y="1218"/>
                </a:cubicBezTo>
                <a:cubicBezTo>
                  <a:pt x="685" y="1226"/>
                  <a:pt x="684" y="1247"/>
                  <a:pt x="708" y="1262"/>
                </a:cubicBezTo>
                <a:cubicBezTo>
                  <a:pt x="722" y="1271"/>
                  <a:pt x="742" y="1267"/>
                  <a:pt x="760" y="1270"/>
                </a:cubicBezTo>
                <a:cubicBezTo>
                  <a:pt x="795" y="1284"/>
                  <a:pt x="863" y="1280"/>
                  <a:pt x="896" y="1282"/>
                </a:cubicBezTo>
                <a:cubicBezTo>
                  <a:pt x="910" y="1286"/>
                  <a:pt x="923" y="1293"/>
                  <a:pt x="936" y="1302"/>
                </a:cubicBezTo>
                <a:cubicBezTo>
                  <a:pt x="974" y="1300"/>
                  <a:pt x="1013" y="1301"/>
                  <a:pt x="1052" y="1298"/>
                </a:cubicBezTo>
                <a:cubicBezTo>
                  <a:pt x="1068" y="1296"/>
                  <a:pt x="1093" y="1277"/>
                  <a:pt x="1112" y="1274"/>
                </a:cubicBezTo>
                <a:cubicBezTo>
                  <a:pt x="1125" y="1265"/>
                  <a:pt x="1135" y="1259"/>
                  <a:pt x="1148" y="1250"/>
                </a:cubicBezTo>
                <a:cubicBezTo>
                  <a:pt x="1155" y="1244"/>
                  <a:pt x="1172" y="1234"/>
                  <a:pt x="1172" y="1234"/>
                </a:cubicBezTo>
                <a:cubicBezTo>
                  <a:pt x="1176" y="1210"/>
                  <a:pt x="1184" y="1190"/>
                  <a:pt x="1196" y="1170"/>
                </a:cubicBezTo>
                <a:cubicBezTo>
                  <a:pt x="1200" y="1161"/>
                  <a:pt x="1212" y="1146"/>
                  <a:pt x="1212" y="1146"/>
                </a:cubicBezTo>
                <a:cubicBezTo>
                  <a:pt x="1221" y="1106"/>
                  <a:pt x="1211" y="1071"/>
                  <a:pt x="1236" y="1038"/>
                </a:cubicBezTo>
                <a:cubicBezTo>
                  <a:pt x="1242" y="1019"/>
                  <a:pt x="1247" y="1000"/>
                  <a:pt x="1252" y="982"/>
                </a:cubicBezTo>
                <a:cubicBezTo>
                  <a:pt x="1256" y="932"/>
                  <a:pt x="1276" y="842"/>
                  <a:pt x="1228" y="810"/>
                </a:cubicBezTo>
                <a:cubicBezTo>
                  <a:pt x="1222" y="792"/>
                  <a:pt x="1213" y="775"/>
                  <a:pt x="1200" y="762"/>
                </a:cubicBezTo>
                <a:cubicBezTo>
                  <a:pt x="1193" y="743"/>
                  <a:pt x="1186" y="742"/>
                  <a:pt x="1168" y="738"/>
                </a:cubicBezTo>
                <a:cubicBezTo>
                  <a:pt x="1133" y="715"/>
                  <a:pt x="1149" y="657"/>
                  <a:pt x="1124" y="626"/>
                </a:cubicBezTo>
                <a:cubicBezTo>
                  <a:pt x="1116" y="617"/>
                  <a:pt x="1104" y="614"/>
                  <a:pt x="1096" y="606"/>
                </a:cubicBezTo>
                <a:cubicBezTo>
                  <a:pt x="1076" y="586"/>
                  <a:pt x="1059" y="561"/>
                  <a:pt x="1040" y="542"/>
                </a:cubicBezTo>
                <a:cubicBezTo>
                  <a:pt x="1027" y="503"/>
                  <a:pt x="938" y="507"/>
                  <a:pt x="912" y="506"/>
                </a:cubicBezTo>
                <a:cubicBezTo>
                  <a:pt x="904" y="503"/>
                  <a:pt x="894" y="502"/>
                  <a:pt x="888" y="498"/>
                </a:cubicBezTo>
                <a:cubicBezTo>
                  <a:pt x="884" y="495"/>
                  <a:pt x="886" y="488"/>
                  <a:pt x="884" y="486"/>
                </a:cubicBezTo>
                <a:cubicBezTo>
                  <a:pt x="877" y="479"/>
                  <a:pt x="860" y="470"/>
                  <a:pt x="860" y="470"/>
                </a:cubicBezTo>
                <a:cubicBezTo>
                  <a:pt x="850" y="440"/>
                  <a:pt x="860" y="475"/>
                  <a:pt x="860" y="414"/>
                </a:cubicBezTo>
                <a:cubicBezTo>
                  <a:pt x="860" y="405"/>
                  <a:pt x="856" y="429"/>
                  <a:pt x="856" y="438"/>
                </a:cubicBezTo>
                <a:cubicBezTo>
                  <a:pt x="856" y="443"/>
                  <a:pt x="857" y="427"/>
                  <a:pt x="860" y="422"/>
                </a:cubicBezTo>
                <a:cubicBezTo>
                  <a:pt x="861" y="417"/>
                  <a:pt x="866" y="414"/>
                  <a:pt x="868" y="410"/>
                </a:cubicBezTo>
                <a:cubicBezTo>
                  <a:pt x="871" y="402"/>
                  <a:pt x="868" y="390"/>
                  <a:pt x="876" y="386"/>
                </a:cubicBezTo>
                <a:cubicBezTo>
                  <a:pt x="913" y="360"/>
                  <a:pt x="924" y="313"/>
                  <a:pt x="956" y="282"/>
                </a:cubicBezTo>
                <a:cubicBezTo>
                  <a:pt x="976" y="229"/>
                  <a:pt x="950" y="288"/>
                  <a:pt x="976" y="250"/>
                </a:cubicBezTo>
                <a:cubicBezTo>
                  <a:pt x="978" y="246"/>
                  <a:pt x="983" y="224"/>
                  <a:pt x="984" y="222"/>
                </a:cubicBezTo>
                <a:cubicBezTo>
                  <a:pt x="992" y="193"/>
                  <a:pt x="1003" y="162"/>
                  <a:pt x="1020" y="138"/>
                </a:cubicBezTo>
                <a:cubicBezTo>
                  <a:pt x="1035" y="77"/>
                  <a:pt x="1016" y="71"/>
                  <a:pt x="964" y="66"/>
                </a:cubicBezTo>
                <a:cubicBezTo>
                  <a:pt x="953" y="62"/>
                  <a:pt x="942" y="62"/>
                  <a:pt x="932" y="58"/>
                </a:cubicBezTo>
                <a:cubicBezTo>
                  <a:pt x="914" y="50"/>
                  <a:pt x="903" y="36"/>
                  <a:pt x="888" y="26"/>
                </a:cubicBezTo>
                <a:cubicBezTo>
                  <a:pt x="886" y="22"/>
                  <a:pt x="887" y="16"/>
                  <a:pt x="884" y="14"/>
                </a:cubicBezTo>
                <a:cubicBezTo>
                  <a:pt x="877" y="9"/>
                  <a:pt x="860" y="6"/>
                  <a:pt x="860" y="6"/>
                </a:cubicBezTo>
                <a:cubicBezTo>
                  <a:pt x="795" y="10"/>
                  <a:pt x="807" y="6"/>
                  <a:pt x="772" y="42"/>
                </a:cubicBezTo>
                <a:cubicBezTo>
                  <a:pt x="766" y="77"/>
                  <a:pt x="771" y="115"/>
                  <a:pt x="760" y="150"/>
                </a:cubicBezTo>
                <a:cubicBezTo>
                  <a:pt x="758" y="166"/>
                  <a:pt x="758" y="182"/>
                  <a:pt x="756" y="198"/>
                </a:cubicBezTo>
                <a:cubicBezTo>
                  <a:pt x="754" y="209"/>
                  <a:pt x="755" y="227"/>
                  <a:pt x="744" y="230"/>
                </a:cubicBezTo>
                <a:cubicBezTo>
                  <a:pt x="724" y="234"/>
                  <a:pt x="704" y="232"/>
                  <a:pt x="684" y="234"/>
                </a:cubicBezTo>
                <a:cubicBezTo>
                  <a:pt x="662" y="248"/>
                  <a:pt x="655" y="243"/>
                  <a:pt x="632" y="238"/>
                </a:cubicBezTo>
                <a:cubicBezTo>
                  <a:pt x="603" y="219"/>
                  <a:pt x="575" y="228"/>
                  <a:pt x="544" y="234"/>
                </a:cubicBezTo>
                <a:cubicBezTo>
                  <a:pt x="541" y="238"/>
                  <a:pt x="539" y="249"/>
                  <a:pt x="536" y="246"/>
                </a:cubicBezTo>
                <a:cubicBezTo>
                  <a:pt x="530" y="240"/>
                  <a:pt x="533" y="229"/>
                  <a:pt x="532" y="222"/>
                </a:cubicBezTo>
                <a:cubicBezTo>
                  <a:pt x="526" y="199"/>
                  <a:pt x="521" y="176"/>
                  <a:pt x="516" y="154"/>
                </a:cubicBezTo>
                <a:cubicBezTo>
                  <a:pt x="517" y="129"/>
                  <a:pt x="537" y="43"/>
                  <a:pt x="500" y="34"/>
                </a:cubicBezTo>
                <a:cubicBezTo>
                  <a:pt x="497" y="30"/>
                  <a:pt x="495" y="25"/>
                  <a:pt x="492" y="22"/>
                </a:cubicBezTo>
                <a:cubicBezTo>
                  <a:pt x="488" y="19"/>
                  <a:pt x="481" y="21"/>
                  <a:pt x="480" y="18"/>
                </a:cubicBezTo>
                <a:cubicBezTo>
                  <a:pt x="477" y="12"/>
                  <a:pt x="478" y="0"/>
                  <a:pt x="484" y="2"/>
                </a:cubicBezTo>
                <a:cubicBezTo>
                  <a:pt x="491" y="3"/>
                  <a:pt x="492" y="15"/>
                  <a:pt x="496" y="22"/>
                </a:cubicBezTo>
                <a:close/>
              </a:path>
            </a:pathLst>
          </a:custGeom>
          <a:gradFill rotWithShape="0">
            <a:gsLst>
              <a:gs pos="0">
                <a:srgbClr val="75587A"/>
              </a:gs>
              <a:gs pos="100000">
                <a:srgbClr val="362938"/>
              </a:gs>
            </a:gsLst>
            <a:path path="rect">
              <a:fillToRect l="50000" t="50000" r="50000" b="50000"/>
            </a:path>
          </a:gradFill>
          <a:ln w="19050">
            <a:solidFill>
              <a:srgbClr val="31397B"/>
            </a:solidFill>
            <a:round/>
            <a:headEnd/>
            <a:tailEnd/>
          </a:ln>
          <a:effectLst>
            <a:outerShdw dist="76199" dir="2700000" algn="ctr" rotWithShape="0">
              <a:schemeClr val="accent1">
                <a:alpha val="74997"/>
              </a:schemeClr>
            </a:outerShdw>
          </a:effectLst>
        </p:spPr>
        <p:txBody>
          <a:bodyPr wrap="none" anchor="ctr"/>
          <a:lstStyle/>
          <a:p>
            <a:pPr fontAlgn="auto">
              <a:spcBef>
                <a:spcPts val="0"/>
              </a:spcBef>
              <a:spcAft>
                <a:spcPts val="0"/>
              </a:spcAft>
              <a:defRPr/>
            </a:pPr>
            <a:endParaRPr lang="fr-FR">
              <a:latin typeface="+mn-lt"/>
              <a:cs typeface="+mn-cs"/>
            </a:endParaRPr>
          </a:p>
        </p:txBody>
      </p:sp>
      <p:sp>
        <p:nvSpPr>
          <p:cNvPr id="20964" name="Line 515"/>
          <p:cNvSpPr>
            <a:spLocks noChangeShapeType="1"/>
          </p:cNvSpPr>
          <p:nvPr/>
        </p:nvSpPr>
        <p:spPr bwMode="invGray">
          <a:xfrm flipV="1">
            <a:off x="5441951" y="4546600"/>
            <a:ext cx="931333" cy="6350"/>
          </a:xfrm>
          <a:prstGeom prst="line">
            <a:avLst/>
          </a:prstGeom>
          <a:noFill/>
          <a:ln w="15875">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965" name="Rectangle 856"/>
          <p:cNvSpPr>
            <a:spLocks noChangeArrowheads="1"/>
          </p:cNvSpPr>
          <p:nvPr/>
        </p:nvSpPr>
        <p:spPr bwMode="invGray">
          <a:xfrm>
            <a:off x="179918" y="1219200"/>
            <a:ext cx="11650133" cy="5410200"/>
          </a:xfrm>
          <a:prstGeom prst="rect">
            <a:avLst/>
          </a:prstGeom>
          <a:solidFill>
            <a:schemeClr val="tx1">
              <a:alpha val="39999"/>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r>
              <a:rPr lang="en-US" sz="2400">
                <a:latin typeface="Calibri" pitchFamily="34" charset="0"/>
              </a:rPr>
              <a:t> </a:t>
            </a:r>
          </a:p>
        </p:txBody>
      </p:sp>
      <p:sp>
        <p:nvSpPr>
          <p:cNvPr id="20966" name="Line 527"/>
          <p:cNvSpPr>
            <a:spLocks noChangeShapeType="1"/>
          </p:cNvSpPr>
          <p:nvPr/>
        </p:nvSpPr>
        <p:spPr bwMode="invGray">
          <a:xfrm rot="5400000" flipH="1" flipV="1">
            <a:off x="9353551" y="3348567"/>
            <a:ext cx="76200" cy="541867"/>
          </a:xfrm>
          <a:prstGeom prst="line">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967" name="Line 709"/>
          <p:cNvSpPr>
            <a:spLocks noChangeShapeType="1"/>
          </p:cNvSpPr>
          <p:nvPr/>
        </p:nvSpPr>
        <p:spPr bwMode="invGray">
          <a:xfrm rot="16200000" flipH="1">
            <a:off x="9374717" y="3479800"/>
            <a:ext cx="304800" cy="812800"/>
          </a:xfrm>
          <a:prstGeom prst="line">
            <a:avLst/>
          </a:prstGeom>
          <a:noFill/>
          <a:ln w="349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968" name="Freeform 520"/>
          <p:cNvSpPr>
            <a:spLocks/>
          </p:cNvSpPr>
          <p:nvPr/>
        </p:nvSpPr>
        <p:spPr bwMode="invGray">
          <a:xfrm>
            <a:off x="8128000" y="3044825"/>
            <a:ext cx="982133" cy="76835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20969" name="Rectangle 521"/>
          <p:cNvSpPr>
            <a:spLocks noChangeArrowheads="1"/>
          </p:cNvSpPr>
          <p:nvPr/>
        </p:nvSpPr>
        <p:spPr bwMode="auto">
          <a:xfrm>
            <a:off x="7948085" y="2895601"/>
            <a:ext cx="1263649"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60" tIns="45468" rIns="92560" bIns="45468"/>
          <a:lstStyle/>
          <a:p>
            <a:pPr algn="ctr" defTabSz="935038">
              <a:spcBef>
                <a:spcPct val="50000"/>
              </a:spcBef>
            </a:pPr>
            <a:r>
              <a:rPr lang="en-US" sz="1400">
                <a:solidFill>
                  <a:srgbClr val="FFFF00"/>
                </a:solidFill>
              </a:rPr>
              <a:t>Tetherin</a:t>
            </a:r>
          </a:p>
        </p:txBody>
      </p:sp>
      <p:sp>
        <p:nvSpPr>
          <p:cNvPr id="20970" name="Rectangle 524"/>
          <p:cNvSpPr>
            <a:spLocks noChangeArrowheads="1"/>
          </p:cNvSpPr>
          <p:nvPr/>
        </p:nvSpPr>
        <p:spPr bwMode="invGray">
          <a:xfrm>
            <a:off x="9482667" y="1295401"/>
            <a:ext cx="1621367"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39" tIns="45458" rIns="92539" bIns="45458" anchor="ctr"/>
          <a:lstStyle/>
          <a:p>
            <a:pPr algn="ctr" defTabSz="935038">
              <a:spcBef>
                <a:spcPct val="50000"/>
              </a:spcBef>
            </a:pPr>
            <a:r>
              <a:rPr lang="en-US" sz="2000">
                <a:solidFill>
                  <a:srgbClr val="FFFF00"/>
                </a:solidFill>
              </a:rPr>
              <a:t>HUMAN</a:t>
            </a:r>
          </a:p>
        </p:txBody>
      </p:sp>
      <p:sp>
        <p:nvSpPr>
          <p:cNvPr id="20971" name="Freeform 525"/>
          <p:cNvSpPr>
            <a:spLocks/>
          </p:cNvSpPr>
          <p:nvPr/>
        </p:nvSpPr>
        <p:spPr bwMode="invGray">
          <a:xfrm>
            <a:off x="9840384" y="1692275"/>
            <a:ext cx="982133" cy="76835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20972" name="Rectangle 526"/>
          <p:cNvSpPr>
            <a:spLocks noChangeArrowheads="1"/>
          </p:cNvSpPr>
          <p:nvPr/>
        </p:nvSpPr>
        <p:spPr bwMode="invGray">
          <a:xfrm>
            <a:off x="9749367" y="1903414"/>
            <a:ext cx="126576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60" tIns="45468" rIns="92560" bIns="45468"/>
          <a:lstStyle/>
          <a:p>
            <a:pPr algn="ctr" defTabSz="935038">
              <a:spcBef>
                <a:spcPct val="50000"/>
              </a:spcBef>
            </a:pPr>
            <a:r>
              <a:rPr lang="en-US" sz="1400">
                <a:solidFill>
                  <a:srgbClr val="FFFF00"/>
                </a:solidFill>
              </a:rPr>
              <a:t>Tetherin</a:t>
            </a:r>
          </a:p>
        </p:txBody>
      </p:sp>
      <p:sp>
        <p:nvSpPr>
          <p:cNvPr id="20973" name="Rectangle 711"/>
          <p:cNvSpPr>
            <a:spLocks noChangeArrowheads="1"/>
          </p:cNvSpPr>
          <p:nvPr/>
        </p:nvSpPr>
        <p:spPr bwMode="auto">
          <a:xfrm>
            <a:off x="91018" y="6397626"/>
            <a:ext cx="550756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528" tIns="45453" rIns="92528" bIns="45453"/>
          <a:lstStyle/>
          <a:p>
            <a:pPr defTabSz="935038">
              <a:spcBef>
                <a:spcPct val="50000"/>
              </a:spcBef>
            </a:pPr>
            <a:r>
              <a:rPr lang="en-US" sz="1600" b="1">
                <a:solidFill>
                  <a:srgbClr val="FAFD00"/>
                </a:solidFill>
              </a:rPr>
              <a:t>From:  Neil SJ, et al. Nature2008;45: 425-31.</a:t>
            </a:r>
          </a:p>
        </p:txBody>
      </p:sp>
      <p:sp>
        <p:nvSpPr>
          <p:cNvPr id="20974" name="Freeform 857"/>
          <p:cNvSpPr>
            <a:spLocks/>
          </p:cNvSpPr>
          <p:nvPr/>
        </p:nvSpPr>
        <p:spPr bwMode="invGray">
          <a:xfrm>
            <a:off x="9933517" y="3810000"/>
            <a:ext cx="541867" cy="30480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20975" name="Freeform 859"/>
          <p:cNvSpPr>
            <a:spLocks/>
          </p:cNvSpPr>
          <p:nvPr/>
        </p:nvSpPr>
        <p:spPr bwMode="invGray">
          <a:xfrm>
            <a:off x="10115551" y="4343400"/>
            <a:ext cx="541867" cy="30480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20976" name="Freeform 860"/>
          <p:cNvSpPr>
            <a:spLocks/>
          </p:cNvSpPr>
          <p:nvPr/>
        </p:nvSpPr>
        <p:spPr bwMode="invGray">
          <a:xfrm>
            <a:off x="9662584" y="3276600"/>
            <a:ext cx="541867" cy="30480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20977" name="Freeform 861"/>
          <p:cNvSpPr>
            <a:spLocks/>
          </p:cNvSpPr>
          <p:nvPr/>
        </p:nvSpPr>
        <p:spPr bwMode="invGray">
          <a:xfrm>
            <a:off x="10204451" y="3429000"/>
            <a:ext cx="541867" cy="30480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
        <p:nvSpPr>
          <p:cNvPr id="20978" name="Freeform 862"/>
          <p:cNvSpPr>
            <a:spLocks/>
          </p:cNvSpPr>
          <p:nvPr/>
        </p:nvSpPr>
        <p:spPr bwMode="invGray">
          <a:xfrm>
            <a:off x="10566400" y="4114800"/>
            <a:ext cx="541867" cy="304800"/>
          </a:xfrm>
          <a:custGeom>
            <a:avLst/>
            <a:gdLst>
              <a:gd name="T0" fmla="*/ 2147483647 w 434"/>
              <a:gd name="T1" fmla="*/ 2147483647 h 278"/>
              <a:gd name="T2" fmla="*/ 2147483647 w 434"/>
              <a:gd name="T3" fmla="*/ 2147483647 h 278"/>
              <a:gd name="T4" fmla="*/ 2147483647 w 434"/>
              <a:gd name="T5" fmla="*/ 2147483647 h 278"/>
              <a:gd name="T6" fmla="*/ 2147483647 w 434"/>
              <a:gd name="T7" fmla="*/ 2147483647 h 278"/>
              <a:gd name="T8" fmla="*/ 2147483647 w 434"/>
              <a:gd name="T9" fmla="*/ 2147483647 h 278"/>
              <a:gd name="T10" fmla="*/ 2147483647 w 434"/>
              <a:gd name="T11" fmla="*/ 2147483647 h 278"/>
              <a:gd name="T12" fmla="*/ 2147483647 w 434"/>
              <a:gd name="T13" fmla="*/ 2147483647 h 278"/>
              <a:gd name="T14" fmla="*/ 2147483647 w 434"/>
              <a:gd name="T15" fmla="*/ 2147483647 h 278"/>
              <a:gd name="T16" fmla="*/ 2147483647 w 434"/>
              <a:gd name="T17" fmla="*/ 2147483647 h 278"/>
              <a:gd name="T18" fmla="*/ 2147483647 w 434"/>
              <a:gd name="T19" fmla="*/ 2147483647 h 278"/>
              <a:gd name="T20" fmla="*/ 2147483647 w 434"/>
              <a:gd name="T21" fmla="*/ 2147483647 h 278"/>
              <a:gd name="T22" fmla="*/ 2147483647 w 434"/>
              <a:gd name="T23" fmla="*/ 2147483647 h 278"/>
              <a:gd name="T24" fmla="*/ 0 w 434"/>
              <a:gd name="T25" fmla="*/ 2147483647 h 278"/>
              <a:gd name="T26" fmla="*/ 2147483647 w 434"/>
              <a:gd name="T27" fmla="*/ 2147483647 h 278"/>
              <a:gd name="T28" fmla="*/ 2147483647 w 434"/>
              <a:gd name="T29" fmla="*/ 2147483647 h 278"/>
              <a:gd name="T30" fmla="*/ 2147483647 w 434"/>
              <a:gd name="T31" fmla="*/ 2147483647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4"/>
              <a:gd name="T49" fmla="*/ 0 h 278"/>
              <a:gd name="T50" fmla="*/ 434 w 434"/>
              <a:gd name="T51" fmla="*/ 278 h 2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4" h="278">
                <a:moveTo>
                  <a:pt x="40" y="158"/>
                </a:moveTo>
                <a:cubicBezTo>
                  <a:pt x="61" y="222"/>
                  <a:pt x="29" y="147"/>
                  <a:pt x="72" y="190"/>
                </a:cubicBezTo>
                <a:cubicBezTo>
                  <a:pt x="72" y="190"/>
                  <a:pt x="103" y="245"/>
                  <a:pt x="104" y="246"/>
                </a:cubicBezTo>
                <a:cubicBezTo>
                  <a:pt x="122" y="264"/>
                  <a:pt x="176" y="278"/>
                  <a:pt x="176" y="278"/>
                </a:cubicBezTo>
                <a:cubicBezTo>
                  <a:pt x="202" y="275"/>
                  <a:pt x="229" y="274"/>
                  <a:pt x="256" y="270"/>
                </a:cubicBezTo>
                <a:cubicBezTo>
                  <a:pt x="283" y="265"/>
                  <a:pt x="300" y="244"/>
                  <a:pt x="328" y="238"/>
                </a:cubicBezTo>
                <a:cubicBezTo>
                  <a:pt x="412" y="219"/>
                  <a:pt x="345" y="240"/>
                  <a:pt x="400" y="222"/>
                </a:cubicBezTo>
                <a:cubicBezTo>
                  <a:pt x="410" y="206"/>
                  <a:pt x="434" y="193"/>
                  <a:pt x="432" y="174"/>
                </a:cubicBezTo>
                <a:cubicBezTo>
                  <a:pt x="429" y="155"/>
                  <a:pt x="431" y="135"/>
                  <a:pt x="424" y="118"/>
                </a:cubicBezTo>
                <a:cubicBezTo>
                  <a:pt x="416" y="102"/>
                  <a:pt x="357" y="84"/>
                  <a:pt x="344" y="78"/>
                </a:cubicBezTo>
                <a:cubicBezTo>
                  <a:pt x="319" y="4"/>
                  <a:pt x="344" y="28"/>
                  <a:pt x="248" y="38"/>
                </a:cubicBezTo>
                <a:cubicBezTo>
                  <a:pt x="233" y="81"/>
                  <a:pt x="211" y="69"/>
                  <a:pt x="168" y="62"/>
                </a:cubicBezTo>
                <a:cubicBezTo>
                  <a:pt x="106" y="0"/>
                  <a:pt x="64" y="69"/>
                  <a:pt x="0" y="86"/>
                </a:cubicBezTo>
                <a:cubicBezTo>
                  <a:pt x="2" y="96"/>
                  <a:pt x="1" y="109"/>
                  <a:pt x="8" y="118"/>
                </a:cubicBezTo>
                <a:cubicBezTo>
                  <a:pt x="13" y="124"/>
                  <a:pt x="25" y="120"/>
                  <a:pt x="32" y="126"/>
                </a:cubicBezTo>
                <a:cubicBezTo>
                  <a:pt x="36" y="129"/>
                  <a:pt x="84" y="202"/>
                  <a:pt x="40" y="158"/>
                </a:cubicBezTo>
                <a:close/>
              </a:path>
            </a:pathLst>
          </a:custGeom>
          <a:gradFill rotWithShape="0">
            <a:gsLst>
              <a:gs pos="0">
                <a:srgbClr val="362D11"/>
              </a:gs>
              <a:gs pos="100000">
                <a:srgbClr val="746125"/>
              </a:gs>
            </a:gsLst>
            <a:path path="rect">
              <a:fillToRect l="50000" t="50000" r="50000" b="50000"/>
            </a:path>
          </a:gradFill>
          <a:ln w="12700">
            <a:solidFill>
              <a:srgbClr val="3C3214"/>
            </a:solidFill>
            <a:round/>
            <a:headEnd/>
            <a:tailEnd/>
          </a:ln>
        </p:spPr>
        <p:txBody>
          <a:bodyPr wrap="none" anchor="ctr"/>
          <a:lstStyle/>
          <a:p>
            <a:endParaRPr lang="fr-FR"/>
          </a:p>
        </p:txBody>
      </p:sp>
    </p:spTree>
    <p:extLst>
      <p:ext uri="{BB962C8B-B14F-4D97-AF65-F5344CB8AC3E}">
        <p14:creationId xmlns:p14="http://schemas.microsoft.com/office/powerpoint/2010/main" val="3257884475"/>
      </p:ext>
    </p:extLst>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nature.com/nature/journal/v451/n7177/images/nature06364-f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1" y="428626"/>
            <a:ext cx="9548283"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3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RAPPEL SUR UN CONSTAT</a:t>
            </a:r>
            <a:endParaRPr lang="fr-FR" dirty="0"/>
          </a:p>
        </p:txBody>
      </p:sp>
      <p:sp>
        <p:nvSpPr>
          <p:cNvPr id="3" name="Espace réservé du contenu 2"/>
          <p:cNvSpPr>
            <a:spLocks noGrp="1"/>
          </p:cNvSpPr>
          <p:nvPr>
            <p:ph sz="quarter" idx="1"/>
          </p:nvPr>
        </p:nvSpPr>
        <p:spPr/>
        <p:txBody>
          <a:bodyPr/>
          <a:lstStyle/>
          <a:p>
            <a:r>
              <a:rPr lang="fr-FR" dirty="0" smtClean="0"/>
              <a:t>Dans grand nombre d’épidémies</a:t>
            </a:r>
          </a:p>
          <a:p>
            <a:r>
              <a:rPr lang="fr-FR" dirty="0" smtClean="0"/>
              <a:t>grippe  à </a:t>
            </a:r>
            <a:r>
              <a:rPr lang="fr-FR" i="1" dirty="0" err="1" smtClean="0"/>
              <a:t>Paramyxovidae</a:t>
            </a:r>
            <a:r>
              <a:rPr lang="fr-FR" dirty="0" smtClean="0"/>
              <a:t> (influenza A,</a:t>
            </a:r>
          </a:p>
          <a:p>
            <a:r>
              <a:rPr lang="fr-FR" dirty="0" smtClean="0"/>
              <a:t>rhumes à </a:t>
            </a:r>
            <a:r>
              <a:rPr lang="fr-FR" dirty="0" err="1" smtClean="0"/>
              <a:t>Cornavirus</a:t>
            </a:r>
            <a:r>
              <a:rPr lang="fr-FR" dirty="0" smtClean="0"/>
              <a:t>: SRAS,MERS, COVID-19,</a:t>
            </a:r>
          </a:p>
          <a:p>
            <a:r>
              <a:rPr lang="fr-FR" dirty="0" smtClean="0"/>
              <a:t>EBOLA)</a:t>
            </a:r>
          </a:p>
          <a:p>
            <a:r>
              <a:rPr lang="fr-FR" dirty="0" smtClean="0"/>
              <a:t>Le pic de l’infection se caractérise par:</a:t>
            </a:r>
          </a:p>
          <a:p>
            <a:r>
              <a:rPr lang="fr-FR" dirty="0" smtClean="0"/>
              <a:t>-un taux de létalité</a:t>
            </a:r>
          </a:p>
          <a:p>
            <a:r>
              <a:rPr lang="fr-FR" dirty="0" smtClean="0"/>
              <a:t>-un degré de </a:t>
            </a:r>
            <a:r>
              <a:rPr lang="fr-FR" dirty="0" smtClean="0"/>
              <a:t>contagiosité</a:t>
            </a:r>
          </a:p>
          <a:p>
            <a:r>
              <a:rPr lang="fr-FR" dirty="0" smtClean="0"/>
              <a:t>-diminution de nouvelles infections</a:t>
            </a:r>
            <a:endParaRPr lang="fr-FR" dirty="0"/>
          </a:p>
        </p:txBody>
      </p:sp>
    </p:spTree>
    <p:extLst>
      <p:ext uri="{BB962C8B-B14F-4D97-AF65-F5344CB8AC3E}">
        <p14:creationId xmlns:p14="http://schemas.microsoft.com/office/powerpoint/2010/main" val="1833094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pPr algn="just"/>
            <a:r>
              <a:rPr lang="fr-FR" sz="3600" b="1" dirty="0" smtClean="0">
                <a:latin typeface="+mj-lt"/>
                <a:cs typeface="Times New Roman" pitchFamily="18" charset="0"/>
              </a:rPr>
              <a:t>Malheureusement </a:t>
            </a:r>
            <a:r>
              <a:rPr lang="fr-FR" sz="3600" b="1" dirty="0">
                <a:latin typeface="+mj-lt"/>
                <a:cs typeface="Times New Roman" pitchFamily="18" charset="0"/>
              </a:rPr>
              <a:t>la tétherine est souvent inhibée dans son action par des composants du génome viral (</a:t>
            </a:r>
            <a:r>
              <a:rPr lang="fr-FR" sz="3600" b="1" dirty="0" err="1">
                <a:latin typeface="+mj-lt"/>
                <a:cs typeface="Times New Roman" pitchFamily="18" charset="0"/>
              </a:rPr>
              <a:t>Nikovic</a:t>
            </a:r>
            <a:r>
              <a:rPr lang="fr-FR" sz="3600" b="1" dirty="0">
                <a:latin typeface="+mj-lt"/>
                <a:cs typeface="Times New Roman" pitchFamily="18" charset="0"/>
              </a:rPr>
              <a:t> </a:t>
            </a:r>
            <a:r>
              <a:rPr lang="fr-FR" sz="3600" b="1" dirty="0" err="1">
                <a:latin typeface="+mj-lt"/>
                <a:cs typeface="Times New Roman" pitchFamily="18" charset="0"/>
              </a:rPr>
              <a:t>K,Ekwalanga</a:t>
            </a:r>
            <a:r>
              <a:rPr lang="fr-FR" sz="3600" b="1" dirty="0">
                <a:latin typeface="+mj-lt"/>
                <a:cs typeface="Times New Roman" pitchFamily="18" charset="0"/>
              </a:rPr>
              <a:t> M et al 2012, Douglas , et al. 2009, Hinz A, et al. (2010), Jouvenet  et al. (2009). </a:t>
            </a:r>
            <a:endParaRPr lang="fr-FR" sz="3600" b="1" dirty="0" smtClean="0">
              <a:latin typeface="+mj-lt"/>
              <a:cs typeface="Times New Roman" pitchFamily="18" charset="0"/>
            </a:endParaRPr>
          </a:p>
          <a:p>
            <a:pPr algn="just"/>
            <a:r>
              <a:rPr lang="fr-FR" sz="3600" b="1" dirty="0" smtClean="0">
                <a:latin typeface="+mj-lt"/>
                <a:cs typeface="Times New Roman" pitchFamily="18" charset="0"/>
              </a:rPr>
              <a:t>D’où </a:t>
            </a:r>
            <a:r>
              <a:rPr lang="fr-FR" sz="3600" b="1" dirty="0">
                <a:latin typeface="+mj-lt"/>
                <a:cs typeface="Times New Roman" pitchFamily="18" charset="0"/>
              </a:rPr>
              <a:t>la nécessité d’imaginer des </a:t>
            </a:r>
            <a:r>
              <a:rPr lang="fr-FR" sz="3600" b="1" dirty="0" err="1">
                <a:latin typeface="+mj-lt"/>
                <a:cs typeface="Times New Roman" pitchFamily="18" charset="0"/>
              </a:rPr>
              <a:t>tétherines</a:t>
            </a:r>
            <a:r>
              <a:rPr lang="fr-FR" sz="3600" b="1" dirty="0">
                <a:latin typeface="+mj-lt"/>
                <a:cs typeface="Times New Roman" pitchFamily="18" charset="0"/>
              </a:rPr>
              <a:t> de synthèse résistantes aux composants viraux (</a:t>
            </a:r>
            <a:r>
              <a:rPr lang="fr-FR" sz="3600" b="1" dirty="0">
                <a:solidFill>
                  <a:srgbClr val="FF0000"/>
                </a:solidFill>
                <a:latin typeface="+mj-lt"/>
                <a:cs typeface="Times New Roman" pitchFamily="18" charset="0"/>
              </a:rPr>
              <a:t>ce sont là des enjeux du </a:t>
            </a:r>
            <a:r>
              <a:rPr lang="fr-FR" sz="3600" b="1" dirty="0" smtClean="0">
                <a:solidFill>
                  <a:srgbClr val="FF0000"/>
                </a:solidFill>
                <a:latin typeface="+mj-lt"/>
                <a:cs typeface="Times New Roman" pitchFamily="18" charset="0"/>
              </a:rPr>
              <a:t>moment :ce que nous synthétisons actuellement).</a:t>
            </a:r>
            <a:endParaRPr lang="fr-FR" sz="3600" b="1" dirty="0">
              <a:solidFill>
                <a:srgbClr val="FF0000"/>
              </a:solidFill>
              <a:latin typeface="+mj-lt"/>
              <a:cs typeface="Times New Roman" pitchFamily="18" charset="0"/>
            </a:endParaRPr>
          </a:p>
          <a:p>
            <a:endParaRPr lang="fr-FR" b="1" dirty="0">
              <a:latin typeface="+mj-lt"/>
            </a:endParaRPr>
          </a:p>
        </p:txBody>
      </p:sp>
    </p:spTree>
    <p:extLst>
      <p:ext uri="{BB962C8B-B14F-4D97-AF65-F5344CB8AC3E}">
        <p14:creationId xmlns:p14="http://schemas.microsoft.com/office/powerpoint/2010/main" val="272119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hangingPunct="1"/>
            <a:r>
              <a:rPr lang="fr-FR" sz="2400" b="1" smtClean="0"/>
              <a:t>Plos One w ww.plosone.org </a:t>
            </a:r>
            <a:r>
              <a:rPr lang="fr-FR" b="1" smtClean="0"/>
              <a:t/>
            </a:r>
            <a:br>
              <a:rPr lang="fr-FR" b="1" smtClean="0"/>
            </a:br>
            <a:r>
              <a:rPr lang="fr-FR" sz="2400" b="1" smtClean="0"/>
              <a:t>April 2012/vol7/issue4/e35411</a:t>
            </a:r>
          </a:p>
        </p:txBody>
      </p:sp>
      <p:sp>
        <p:nvSpPr>
          <p:cNvPr id="7171" name="Espace réservé du contenu 2"/>
          <p:cNvSpPr>
            <a:spLocks noGrp="1"/>
          </p:cNvSpPr>
          <p:nvPr>
            <p:ph idx="1"/>
          </p:nvPr>
        </p:nvSpPr>
        <p:spPr/>
        <p:txBody>
          <a:bodyPr/>
          <a:lstStyle/>
          <a:p>
            <a:pPr eaLnBrk="1" hangingPunct="1"/>
            <a:r>
              <a:rPr lang="en-US" b="1" dirty="0" smtClean="0"/>
              <a:t>Counteraction of </a:t>
            </a:r>
            <a:r>
              <a:rPr lang="en-US" b="1" dirty="0" err="1" smtClean="0"/>
              <a:t>Tetherin</a:t>
            </a:r>
            <a:r>
              <a:rPr lang="en-US" b="1" dirty="0" smtClean="0"/>
              <a:t> Antiviral Activity by Two closely related SIVs differing by the presence of </a:t>
            </a:r>
            <a:r>
              <a:rPr lang="en-US" b="1" dirty="0" err="1" smtClean="0"/>
              <a:t>Vpu</a:t>
            </a:r>
            <a:r>
              <a:rPr lang="en-US" b="1" dirty="0" smtClean="0"/>
              <a:t> Gene</a:t>
            </a:r>
          </a:p>
          <a:p>
            <a:pPr eaLnBrk="1" hangingPunct="1">
              <a:buFont typeface="Arial" charset="0"/>
              <a:buNone/>
            </a:pPr>
            <a:r>
              <a:rPr lang="en-US" dirty="0" smtClean="0"/>
              <a:t> </a:t>
            </a:r>
            <a:r>
              <a:rPr lang="en-US" sz="2000" dirty="0" err="1" smtClean="0"/>
              <a:t>K.Nikovics</a:t>
            </a:r>
            <a:r>
              <a:rPr lang="en-US" sz="2000" dirty="0" smtClean="0"/>
              <a:t>, </a:t>
            </a:r>
            <a:r>
              <a:rPr lang="en-US" sz="2000" dirty="0" err="1" smtClean="0"/>
              <a:t>M.C.Dazza</a:t>
            </a:r>
            <a:r>
              <a:rPr lang="en-US" sz="2000" dirty="0" smtClean="0"/>
              <a:t>, </a:t>
            </a:r>
            <a:r>
              <a:rPr lang="en-US" sz="2000" b="1" dirty="0" err="1" smtClean="0"/>
              <a:t>M.Ekwalanga</a:t>
            </a:r>
            <a:r>
              <a:rPr lang="en-US" sz="2000" dirty="0" smtClean="0"/>
              <a:t>, </a:t>
            </a:r>
            <a:r>
              <a:rPr lang="en-US" sz="2000" dirty="0" err="1" smtClean="0"/>
              <a:t>F.Mammano</a:t>
            </a:r>
            <a:r>
              <a:rPr lang="en-US" sz="2000" dirty="0" smtClean="0"/>
              <a:t>, </a:t>
            </a:r>
            <a:r>
              <a:rPr lang="en-US" sz="2000" dirty="0" err="1" smtClean="0"/>
              <a:t>F.Clavel,S.Saragosti</a:t>
            </a:r>
            <a:endParaRPr lang="en-US" sz="2000" dirty="0" smtClean="0"/>
          </a:p>
          <a:p>
            <a:pPr eaLnBrk="1" hangingPunct="1">
              <a:buFont typeface="Arial" charset="0"/>
              <a:buNone/>
            </a:pPr>
            <a:endParaRPr lang="en-US" sz="2000" dirty="0" smtClean="0"/>
          </a:p>
          <a:p>
            <a:pPr eaLnBrk="1" hangingPunct="1">
              <a:buFont typeface="Arial" charset="0"/>
              <a:buNone/>
            </a:pPr>
            <a:r>
              <a:rPr lang="en-US" sz="1800" b="1" dirty="0" smtClean="0"/>
              <a:t>       INSERM U941 PARIS ,UNIVERSITE PARIS DIDEROT-SORBONNE,(FRANCE)</a:t>
            </a:r>
          </a:p>
          <a:p>
            <a:pPr eaLnBrk="1" hangingPunct="1">
              <a:buFont typeface="Arial" charset="0"/>
              <a:buNone/>
            </a:pPr>
            <a:r>
              <a:rPr lang="en-US" sz="1800" b="1" dirty="0" smtClean="0"/>
              <a:t>       LABORATOIRE DES CLINIQUES UNIVERSITAIRE DE LUBUMBASHI(RDC)</a:t>
            </a:r>
            <a:endParaRPr lang="fr-FR" sz="1800" b="1" dirty="0" smtClean="0"/>
          </a:p>
        </p:txBody>
      </p:sp>
    </p:spTree>
    <p:extLst>
      <p:ext uri="{BB962C8B-B14F-4D97-AF65-F5344CB8AC3E}">
        <p14:creationId xmlns:p14="http://schemas.microsoft.com/office/powerpoint/2010/main" val="1127123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6000" y="1295400"/>
            <a:ext cx="47752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99200" y="1295400"/>
            <a:ext cx="5308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Box 3"/>
          <p:cNvSpPr txBox="1">
            <a:spLocks noChangeArrowheads="1"/>
          </p:cNvSpPr>
          <p:nvPr/>
        </p:nvSpPr>
        <p:spPr bwMode="auto">
          <a:xfrm>
            <a:off x="609600" y="381001"/>
            <a:ext cx="1026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solidFill>
                  <a:srgbClr val="0000FF"/>
                </a:solidFill>
                <a:latin typeface="American Typewriter" pitchFamily="1" charset="0"/>
              </a:rPr>
              <a:t>Inhibition of Ebola VLP release by artificial tetherin</a:t>
            </a:r>
          </a:p>
        </p:txBody>
      </p:sp>
    </p:spTree>
    <p:extLst>
      <p:ext uri="{BB962C8B-B14F-4D97-AF65-F5344CB8AC3E}">
        <p14:creationId xmlns:p14="http://schemas.microsoft.com/office/powerpoint/2010/main" val="111492703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250723" y="1467468"/>
            <a:ext cx="11437341" cy="4495800"/>
          </a:xfrm>
        </p:spPr>
        <p:txBody>
          <a:bodyPr>
            <a:noAutofit/>
          </a:bodyPr>
          <a:lstStyle/>
          <a:p>
            <a:pPr algn="just"/>
            <a:r>
              <a:rPr lang="fr-FR" sz="3600" b="1" dirty="0">
                <a:solidFill>
                  <a:srgbClr val="FF0000"/>
                </a:solidFill>
                <a:cs typeface="Times New Roman" pitchFamily="18" charset="0"/>
              </a:rPr>
              <a:t>En utilisant l’IFN exogène nous pensons renforcer le système « interféron-NK  »,  c’est-à-dire augmenter l’expression de l’APOBEC3G/3F, de la </a:t>
            </a:r>
            <a:r>
              <a:rPr lang="fr-FR" sz="3600" b="1" dirty="0" err="1">
                <a:solidFill>
                  <a:srgbClr val="FF0000"/>
                </a:solidFill>
                <a:cs typeface="Times New Roman" pitchFamily="18" charset="0"/>
              </a:rPr>
              <a:t>tetherine</a:t>
            </a:r>
            <a:r>
              <a:rPr lang="fr-FR" sz="3600" b="1" dirty="0">
                <a:solidFill>
                  <a:srgbClr val="FF0000"/>
                </a:solidFill>
                <a:cs typeface="Times New Roman" pitchFamily="18" charset="0"/>
              </a:rPr>
              <a:t>, d’</a:t>
            </a:r>
            <a:r>
              <a:rPr lang="fr-FR" sz="3600" b="1" dirty="0" err="1">
                <a:solidFill>
                  <a:srgbClr val="FF0000"/>
                </a:solidFill>
                <a:cs typeface="Times New Roman" pitchFamily="18" charset="0"/>
              </a:rPr>
              <a:t>IFITMs</a:t>
            </a:r>
            <a:r>
              <a:rPr lang="fr-FR" sz="3600" b="1" dirty="0">
                <a:solidFill>
                  <a:srgbClr val="FF0000"/>
                </a:solidFill>
                <a:cs typeface="Times New Roman" pitchFamily="18" charset="0"/>
              </a:rPr>
              <a:t> </a:t>
            </a:r>
            <a:r>
              <a:rPr lang="fr-FR" sz="3600" b="1" dirty="0">
                <a:cs typeface="Times New Roman" pitchFamily="18" charset="0"/>
              </a:rPr>
              <a:t>(</a:t>
            </a:r>
            <a:r>
              <a:rPr lang="fr-FR" sz="3600" b="1" i="1" dirty="0">
                <a:cs typeface="Times New Roman" pitchFamily="18" charset="0"/>
              </a:rPr>
              <a:t>IFN-induced transmembrane  </a:t>
            </a:r>
            <a:r>
              <a:rPr lang="fr-FR" sz="3600" b="1" dirty="0">
                <a:solidFill>
                  <a:srgbClr val="FF0000"/>
                </a:solidFill>
                <a:cs typeface="Times New Roman" pitchFamily="18" charset="0"/>
              </a:rPr>
              <a:t>proteins) et de PKR (</a:t>
            </a:r>
            <a:r>
              <a:rPr lang="fr-FR" sz="3600" b="1" dirty="0" err="1">
                <a:solidFill>
                  <a:srgbClr val="FF0000"/>
                </a:solidFill>
                <a:cs typeface="Times New Roman" pitchFamily="18" charset="0"/>
              </a:rPr>
              <a:t>Proteine</a:t>
            </a:r>
            <a:r>
              <a:rPr lang="fr-FR" sz="3600" b="1" dirty="0">
                <a:solidFill>
                  <a:srgbClr val="FF0000"/>
                </a:solidFill>
                <a:cs typeface="Times New Roman" pitchFamily="18" charset="0"/>
              </a:rPr>
              <a:t> kinase)  qui sont les effecteurs</a:t>
            </a:r>
            <a:r>
              <a:rPr lang="fr-FR" sz="3600" b="1" dirty="0">
                <a:cs typeface="Times New Roman" pitchFamily="18" charset="0"/>
              </a:rPr>
              <a:t> antiviraux majeurs du système interféron, capable d’inhiber l’entrée , la traduction, la maturation et la dissémination virale. </a:t>
            </a:r>
            <a:r>
              <a:rPr lang="fr-FR" sz="3600" b="1" dirty="0">
                <a:solidFill>
                  <a:srgbClr val="FF0000"/>
                </a:solidFill>
                <a:cs typeface="Times New Roman" pitchFamily="18" charset="0"/>
              </a:rPr>
              <a:t>(Neil et al. 2008;   Van Damme et al. 2008; Brass et al. 2009)</a:t>
            </a:r>
          </a:p>
          <a:p>
            <a:pPr algn="just"/>
            <a:r>
              <a:rPr lang="fr-FR" sz="3600" b="1" dirty="0">
                <a:solidFill>
                  <a:srgbClr val="FF0000"/>
                </a:solidFill>
                <a:cs typeface="Times New Roman" pitchFamily="18" charset="0"/>
              </a:rPr>
              <a:t> et  de IL12 </a:t>
            </a:r>
            <a:r>
              <a:rPr lang="fr-FR" sz="3600" b="1" dirty="0">
                <a:cs typeface="Times New Roman" pitchFamily="18" charset="0"/>
              </a:rPr>
              <a:t>(facilitation de la sous-population TH1).</a:t>
            </a:r>
          </a:p>
          <a:p>
            <a:endParaRPr lang="fr-FR" sz="3600" b="1" dirty="0"/>
          </a:p>
        </p:txBody>
      </p:sp>
    </p:spTree>
    <p:extLst>
      <p:ext uri="{BB962C8B-B14F-4D97-AF65-F5344CB8AC3E}">
        <p14:creationId xmlns:p14="http://schemas.microsoft.com/office/powerpoint/2010/main" val="1623245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pPr algn="just"/>
            <a:r>
              <a:rPr lang="fr-FR" sz="3600" b="1" dirty="0" err="1" smtClean="0">
                <a:cs typeface="Times New Roman" pitchFamily="18" charset="0"/>
              </a:rPr>
              <a:t>Les’IFN</a:t>
            </a:r>
            <a:r>
              <a:rPr lang="fr-FR" sz="3600" b="1" dirty="0">
                <a:cs typeface="Times New Roman" pitchFamily="18" charset="0"/>
                <a:sym typeface="Symbol"/>
              </a:rPr>
              <a:t>  </a:t>
            </a:r>
            <a:r>
              <a:rPr lang="fr-FR" sz="3600" b="1" dirty="0">
                <a:cs typeface="Times New Roman" pitchFamily="18" charset="0"/>
              </a:rPr>
              <a:t>/β sont  utilisés efficacement contre </a:t>
            </a:r>
            <a:r>
              <a:rPr lang="fr-FR" sz="3600" b="1" dirty="0" smtClean="0">
                <a:cs typeface="Times New Roman" pitchFamily="18" charset="0"/>
              </a:rPr>
              <a:t> </a:t>
            </a:r>
            <a:r>
              <a:rPr lang="fr-FR" sz="3600" b="1" dirty="0">
                <a:cs typeface="Times New Roman" pitchFamily="18" charset="0"/>
              </a:rPr>
              <a:t>des virus de </a:t>
            </a:r>
            <a:r>
              <a:rPr lang="fr-FR" sz="3600" b="1" dirty="0" smtClean="0">
                <a:cs typeface="Times New Roman" pitchFamily="18" charset="0"/>
              </a:rPr>
              <a:t>l’hépatite</a:t>
            </a:r>
            <a:r>
              <a:rPr lang="fr-FR" sz="3600" b="1" dirty="0" smtClean="0">
                <a:cs typeface="Times New Roman" pitchFamily="18" charset="0"/>
              </a:rPr>
              <a:t>, le </a:t>
            </a:r>
            <a:r>
              <a:rPr lang="fr-FR" sz="3600" b="1" dirty="0" smtClean="0">
                <a:cs typeface="Times New Roman" pitchFamily="18" charset="0"/>
              </a:rPr>
              <a:t>VIH, </a:t>
            </a:r>
            <a:r>
              <a:rPr lang="fr-FR" sz="3600" b="1" dirty="0">
                <a:cs typeface="Times New Roman" pitchFamily="18" charset="0"/>
              </a:rPr>
              <a:t>grâce à leur capacité à stimuler les facteurs importants de l’immunité innée, pivot incontournable de la défense immunitaire de l’hôte, contre des virus et des pathogènes </a:t>
            </a:r>
            <a:r>
              <a:rPr lang="fr-FR" sz="3600" b="1" dirty="0" smtClean="0">
                <a:cs typeface="Times New Roman" pitchFamily="18" charset="0"/>
              </a:rPr>
              <a:t>intracellulaires</a:t>
            </a:r>
          </a:p>
          <a:p>
            <a:pPr algn="just"/>
            <a:r>
              <a:rPr lang="fr-FR" sz="3600" b="1" dirty="0">
                <a:cs typeface="Times New Roman" pitchFamily="18" charset="0"/>
              </a:rPr>
              <a:t>La liaison des  IFN</a:t>
            </a:r>
            <a:r>
              <a:rPr lang="fr-FR" sz="3600" b="1" dirty="0">
                <a:cs typeface="Times New Roman" pitchFamily="18" charset="0"/>
                <a:sym typeface="Symbol"/>
              </a:rPr>
              <a:t></a:t>
            </a:r>
            <a:r>
              <a:rPr lang="fr-FR" sz="3600" b="1" dirty="0">
                <a:cs typeface="Times New Roman" pitchFamily="18" charset="0"/>
              </a:rPr>
              <a:t> et IFNβ aux NK induit une activité lytique qui rend les cellules NK efficaces pour tuer les cellules infectées par un virus.  La </a:t>
            </a:r>
            <a:r>
              <a:rPr lang="fr-FR" sz="3600" b="1" dirty="0" err="1">
                <a:cs typeface="Times New Roman" pitchFamily="18" charset="0"/>
              </a:rPr>
              <a:t>cytotoxicité</a:t>
            </a:r>
            <a:r>
              <a:rPr lang="fr-FR" sz="3600" b="1" dirty="0">
                <a:cs typeface="Times New Roman" pitchFamily="18" charset="0"/>
              </a:rPr>
              <a:t> NK est  grandement accrue par  l’IL12</a:t>
            </a:r>
            <a:endParaRPr lang="fr-FR" sz="3600" b="1" dirty="0"/>
          </a:p>
        </p:txBody>
      </p:sp>
    </p:spTree>
    <p:extLst>
      <p:ext uri="{BB962C8B-B14F-4D97-AF65-F5344CB8AC3E}">
        <p14:creationId xmlns:p14="http://schemas.microsoft.com/office/powerpoint/2010/main" val="2128185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250723" y="1600200"/>
            <a:ext cx="11437341" cy="4495800"/>
          </a:xfrm>
        </p:spPr>
        <p:txBody>
          <a:bodyPr>
            <a:noAutofit/>
          </a:bodyPr>
          <a:lstStyle/>
          <a:p>
            <a:pPr algn="just"/>
            <a:r>
              <a:rPr lang="fr-FR" sz="3600" b="1" dirty="0" smtClean="0">
                <a:cs typeface="Times New Roman" pitchFamily="18" charset="0"/>
              </a:rPr>
              <a:t>L’utilisation </a:t>
            </a:r>
            <a:r>
              <a:rPr lang="fr-FR" sz="3600" b="1" dirty="0">
                <a:cs typeface="Times New Roman" pitchFamily="18" charset="0"/>
              </a:rPr>
              <a:t>tardive de l’IFN</a:t>
            </a:r>
            <a:r>
              <a:rPr lang="fr-FR" sz="3600" b="1" dirty="0">
                <a:cs typeface="Times New Roman" pitchFamily="18" charset="0"/>
                <a:sym typeface="Symbol"/>
              </a:rPr>
              <a:t></a:t>
            </a:r>
            <a:r>
              <a:rPr lang="fr-FR" sz="3600" b="1" dirty="0" smtClean="0">
                <a:cs typeface="Times New Roman" pitchFamily="18" charset="0"/>
              </a:rPr>
              <a:t>, </a:t>
            </a:r>
            <a:r>
              <a:rPr lang="fr-FR" sz="3600" b="1" dirty="0">
                <a:cs typeface="Times New Roman" pitchFamily="18" charset="0"/>
              </a:rPr>
              <a:t>produite par des cellules CD4TH1, servira  à </a:t>
            </a:r>
            <a:r>
              <a:rPr lang="fr-FR" sz="3600" b="1" dirty="0" err="1">
                <a:cs typeface="Times New Roman" pitchFamily="18" charset="0"/>
              </a:rPr>
              <a:t>suractiver</a:t>
            </a:r>
            <a:r>
              <a:rPr lang="fr-FR" sz="3600" b="1" dirty="0">
                <a:cs typeface="Times New Roman" pitchFamily="18" charset="0"/>
              </a:rPr>
              <a:t> les phagocytes infectés (monocytes, macrophages, PNN etc….) pour que ceux-ci produisent des dérivées toxiques oxygénés et azotés pour la destruction du virus (explosion oxydative). </a:t>
            </a:r>
          </a:p>
          <a:p>
            <a:endParaRPr lang="fr-FR" sz="3600" b="1" dirty="0"/>
          </a:p>
        </p:txBody>
      </p:sp>
    </p:spTree>
    <p:extLst>
      <p:ext uri="{BB962C8B-B14F-4D97-AF65-F5344CB8AC3E}">
        <p14:creationId xmlns:p14="http://schemas.microsoft.com/office/powerpoint/2010/main" val="2078146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mc:AlternateContent xmlns:mc="http://schemas.openxmlformats.org/markup-compatibility/2006">
        <mc:Choice xmlns:a14="http://schemas.microsoft.com/office/drawing/2010/main" Requires="a14">
          <p:sp>
            <p:nvSpPr>
              <p:cNvPr id="3" name="Espace réservé du contenu 2"/>
              <p:cNvSpPr>
                <a:spLocks noGrp="1"/>
              </p:cNvSpPr>
              <p:nvPr>
                <p:ph sz="quarter" idx="1"/>
              </p:nvPr>
            </p:nvSpPr>
            <p:spPr/>
            <p:txBody>
              <a:bodyPr>
                <a:normAutofit fontScale="85000" lnSpcReduction="20000"/>
              </a:bodyPr>
              <a:lstStyle/>
              <a:p>
                <a:pPr algn="just"/>
                <a:r>
                  <a:rPr lang="fr-FR" sz="3600" b="1" dirty="0">
                    <a:cs typeface="Times New Roman" pitchFamily="18" charset="0"/>
                  </a:rPr>
                  <a:t>L’IFN</a:t>
                </a:r>
                <a:r>
                  <a:rPr lang="fr-FR" sz="3600" b="1" dirty="0">
                    <a:cs typeface="Times New Roman" pitchFamily="18" charset="0"/>
                    <a:sym typeface="Symbol"/>
                  </a:rPr>
                  <a:t></a:t>
                </a:r>
                <a:r>
                  <a:rPr lang="fr-FR" sz="3600" b="1" dirty="0">
                    <a:cs typeface="Times New Roman" pitchFamily="18" charset="0"/>
                  </a:rPr>
                  <a:t> stimule aussi la production de </a:t>
                </a:r>
                <a:r>
                  <a:rPr lang="fr-FR" sz="3600" b="1" dirty="0">
                    <a:cs typeface="Times New Roman" pitchFamily="18" charset="0"/>
                  </a:rPr>
                  <a:t>4</a:t>
                </a:r>
                <a:r>
                  <a:rPr lang="fr-FR" sz="3600" b="1" dirty="0" smtClean="0">
                    <a:cs typeface="Times New Roman" pitchFamily="18" charset="0"/>
                  </a:rPr>
                  <a:t> </a:t>
                </a:r>
                <a:r>
                  <a:rPr lang="fr-FR" sz="3600" b="1" dirty="0">
                    <a:cs typeface="Times New Roman" pitchFamily="18" charset="0"/>
                  </a:rPr>
                  <a:t>facteurs de </a:t>
                </a:r>
                <a:r>
                  <a:rPr lang="fr-FR" sz="3600" b="1" dirty="0" smtClean="0">
                    <a:cs typeface="Times New Roman" pitchFamily="18" charset="0"/>
                  </a:rPr>
                  <a:t>l’II </a:t>
                </a:r>
                <a:r>
                  <a:rPr lang="fr-FR" sz="3600" b="1" dirty="0">
                    <a:cs typeface="Times New Roman" pitchFamily="18" charset="0"/>
                  </a:rPr>
                  <a:t>(la Tétherine, de l’IFITM, PKR et gène activé de  </a:t>
                </a:r>
                <a:r>
                  <a:rPr lang="fr-FR" sz="3600" b="1" dirty="0" err="1">
                    <a:cs typeface="Times New Roman" pitchFamily="18" charset="0"/>
                  </a:rPr>
                  <a:t>ISGs</a:t>
                </a:r>
                <a:r>
                  <a:rPr lang="fr-FR" sz="3600" b="1" dirty="0">
                    <a:cs typeface="Times New Roman" pitchFamily="18" charset="0"/>
                  </a:rPr>
                  <a:t> (IFN </a:t>
                </a:r>
                <a:r>
                  <a:rPr lang="fr-FR" sz="3600" b="1" dirty="0" err="1">
                    <a:cs typeface="Times New Roman" pitchFamily="18" charset="0"/>
                  </a:rPr>
                  <a:t>stimulating</a:t>
                </a:r>
                <a:r>
                  <a:rPr lang="fr-FR" sz="3600" b="1" dirty="0">
                    <a:cs typeface="Times New Roman" pitchFamily="18" charset="0"/>
                  </a:rPr>
                  <a:t> </a:t>
                </a:r>
                <a:r>
                  <a:rPr lang="fr-FR" sz="3600" b="1" dirty="0" err="1">
                    <a:cs typeface="Times New Roman" pitchFamily="18" charset="0"/>
                  </a:rPr>
                  <a:t>gene</a:t>
                </a:r>
                <a:r>
                  <a:rPr lang="fr-FR" sz="3600" b="1" dirty="0" smtClean="0">
                    <a:cs typeface="Times New Roman" pitchFamily="18" charset="0"/>
                  </a:rPr>
                  <a:t>).</a:t>
                </a:r>
              </a:p>
              <a:p>
                <a:r>
                  <a:rPr lang="fr-FR" sz="3600" b="1" dirty="0"/>
                  <a:t>Par ailleurs, l'effet de l'induction spécifique d l’IFN </a:t>
                </a:r>
                <a14:m>
                  <m:oMath xmlns:m="http://schemas.openxmlformats.org/officeDocument/2006/math">
                    <m:r>
                      <a:rPr lang="fr-FR" sz="3600" b="1" i="1"/>
                      <m:t>𝜸</m:t>
                    </m:r>
                  </m:oMath>
                </a14:m>
                <a:r>
                  <a:rPr lang="fr-FR" sz="3600" b="1" dirty="0"/>
                  <a:t> ' peut être indirect, et s'exercer à travers l'augmentation de la transcription et de l'expression membranaire des antigènes du </a:t>
                </a:r>
                <a:r>
                  <a:rPr lang="fr-FR" sz="3600" b="1" dirty="0">
                    <a:solidFill>
                      <a:srgbClr val="FF0000"/>
                    </a:solidFill>
                  </a:rPr>
                  <a:t>CMH de classe I et II. </a:t>
                </a:r>
              </a:p>
              <a:p>
                <a:r>
                  <a:rPr lang="fr-FR" sz="3600" b="1" dirty="0"/>
                  <a:t>L’ l’IFN </a:t>
                </a:r>
                <a14:m>
                  <m:oMath xmlns:m="http://schemas.openxmlformats.org/officeDocument/2006/math">
                    <m:r>
                      <a:rPr lang="fr-FR" sz="3600" b="1" i="1"/>
                      <m:t>𝜸</m:t>
                    </m:r>
                  </m:oMath>
                </a14:m>
                <a:r>
                  <a:rPr lang="fr-FR" sz="3600" b="1" dirty="0"/>
                  <a:t>  peut ré-établir l'expression membranaire des molécules CMH de classe I en restaurant l'accès de peptides synthétisés de façon endogène aux molécules de classe I </a:t>
                </a:r>
                <a:r>
                  <a:rPr lang="fr-FR" sz="3600" dirty="0"/>
                  <a:t>. </a:t>
                </a:r>
                <a:endParaRPr lang="fr-FR" sz="3600" b="1" dirty="0"/>
              </a:p>
            </p:txBody>
          </p:sp>
        </mc:Choice>
        <mc:Fallback>
          <p:sp>
            <p:nvSpPr>
              <p:cNvPr id="3" name="Espace réservé du contenu 2"/>
              <p:cNvSpPr>
                <a:spLocks noGrp="1" noRot="1" noChangeAspect="1" noMove="1" noResize="1" noEditPoints="1" noAdjustHandles="1" noChangeArrowheads="1" noChangeShapeType="1" noTextEdit="1"/>
              </p:cNvSpPr>
              <p:nvPr>
                <p:ph sz="quarter" idx="1"/>
              </p:nvPr>
            </p:nvSpPr>
            <p:spPr>
              <a:blipFill rotWithShape="1">
                <a:blip r:embed="rId2"/>
                <a:stretch>
                  <a:fillRect l="-337" t="-3935" r="-1683"/>
                </a:stretch>
              </a:blipFill>
            </p:spPr>
            <p:txBody>
              <a:bodyPr/>
              <a:lstStyle/>
              <a:p>
                <a:r>
                  <a:rPr lang="fr-FR">
                    <a:noFill/>
                  </a:rPr>
                  <a:t> </a:t>
                </a:r>
              </a:p>
            </p:txBody>
          </p:sp>
        </mc:Fallback>
      </mc:AlternateContent>
    </p:spTree>
    <p:extLst>
      <p:ext uri="{BB962C8B-B14F-4D97-AF65-F5344CB8AC3E}">
        <p14:creationId xmlns:p14="http://schemas.microsoft.com/office/powerpoint/2010/main" val="726224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mc:AlternateContent xmlns:mc="http://schemas.openxmlformats.org/markup-compatibility/2006">
        <mc:Choice xmlns:a14="http://schemas.microsoft.com/office/drawing/2010/main" Requires="a14">
          <p:sp>
            <p:nvSpPr>
              <p:cNvPr id="3" name="Espace réservé du contenu 2"/>
              <p:cNvSpPr>
                <a:spLocks noGrp="1"/>
              </p:cNvSpPr>
              <p:nvPr>
                <p:ph sz="quarter" idx="1"/>
              </p:nvPr>
            </p:nvSpPr>
            <p:spPr/>
            <p:txBody>
              <a:bodyPr>
                <a:normAutofit/>
              </a:bodyPr>
              <a:lstStyle/>
              <a:p>
                <a:r>
                  <a:rPr lang="fr-FR" sz="3200" b="1" dirty="0"/>
                  <a:t>Au niveau de certaines cellules de l'organisme, comme les neurones ou les lymphocytes, l'expression d'antigènes du CMH de classe II est nulle, et celle de classe I très médiocre. La reconnaissance d'antigènes viraux par les lymphocytes T immuns de type CD8 pourrait aboutir à l'augmentation d'antigènes de classe l, et favoriser la lyse de cellules infectées par des CTL de type CD8, eux-mêmes producteurs d' l’IFN </a:t>
                </a:r>
                <a14:m>
                  <m:oMath xmlns:m="http://schemas.openxmlformats.org/officeDocument/2006/math">
                    <m:r>
                      <a:rPr lang="fr-FR" sz="3200" b="1" i="1">
                        <a:latin typeface="Cambria Math"/>
                      </a:rPr>
                      <m:t>𝜸</m:t>
                    </m:r>
                  </m:oMath>
                </a14:m>
                <a:endParaRPr lang="fr-FR" sz="3200" b="1" dirty="0"/>
              </a:p>
              <a:p>
                <a:endParaRPr lang="fr-FR" sz="3200" b="1" dirty="0"/>
              </a:p>
            </p:txBody>
          </p:sp>
        </mc:Choice>
        <mc:Fallback>
          <p:sp>
            <p:nvSpPr>
              <p:cNvPr id="3" name="Espace réservé du contenu 2"/>
              <p:cNvSpPr>
                <a:spLocks noGrp="1" noRot="1" noChangeAspect="1" noMove="1" noResize="1" noEditPoints="1" noAdjustHandles="1" noChangeArrowheads="1" noChangeShapeType="1" noTextEdit="1"/>
              </p:cNvSpPr>
              <p:nvPr>
                <p:ph sz="quarter" idx="1"/>
              </p:nvPr>
            </p:nvSpPr>
            <p:spPr>
              <a:blipFill rotWithShape="1">
                <a:blip r:embed="rId2"/>
                <a:stretch>
                  <a:fillRect l="-393" t="-1628" r="-561"/>
                </a:stretch>
              </a:blipFill>
            </p:spPr>
            <p:txBody>
              <a:bodyPr/>
              <a:lstStyle/>
              <a:p>
                <a:r>
                  <a:rPr lang="fr-FR">
                    <a:noFill/>
                  </a:rPr>
                  <a:t> </a:t>
                </a:r>
              </a:p>
            </p:txBody>
          </p:sp>
        </mc:Fallback>
      </mc:AlternateContent>
    </p:spTree>
    <p:extLst>
      <p:ext uri="{BB962C8B-B14F-4D97-AF65-F5344CB8AC3E}">
        <p14:creationId xmlns:p14="http://schemas.microsoft.com/office/powerpoint/2010/main" val="3885894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mc:AlternateContent xmlns:mc="http://schemas.openxmlformats.org/markup-compatibility/2006">
        <mc:Choice xmlns:a14="http://schemas.microsoft.com/office/drawing/2010/main" Requires="a14">
          <p:sp>
            <p:nvSpPr>
              <p:cNvPr id="3" name="Espace réservé du contenu 2"/>
              <p:cNvSpPr>
                <a:spLocks noGrp="1"/>
              </p:cNvSpPr>
              <p:nvPr>
                <p:ph sz="quarter" idx="1"/>
              </p:nvPr>
            </p:nvSpPr>
            <p:spPr/>
            <p:txBody>
              <a:bodyPr>
                <a:normAutofit/>
              </a:bodyPr>
              <a:lstStyle/>
              <a:p>
                <a:pPr marL="0" indent="0">
                  <a:buNone/>
                </a:pPr>
                <a:r>
                  <a:rPr lang="fr-FR" sz="3200" dirty="0" smtClean="0"/>
                  <a:t>.</a:t>
                </a:r>
                <a:endParaRPr lang="fr-FR" sz="3200" b="1" dirty="0"/>
              </a:p>
              <a:p>
                <a:r>
                  <a:rPr lang="fr-FR" sz="3200" b="1" dirty="0"/>
                  <a:t>L' l’IFN </a:t>
                </a:r>
                <a14:m>
                  <m:oMath xmlns:m="http://schemas.openxmlformats.org/officeDocument/2006/math">
                    <m:r>
                      <a:rPr lang="fr-FR" sz="3200" b="1" i="1">
                        <a:latin typeface="Cambria Math"/>
                      </a:rPr>
                      <m:t>𝜸</m:t>
                    </m:r>
                  </m:oMath>
                </a14:m>
                <a:r>
                  <a:rPr lang="fr-FR" sz="3200" b="1" dirty="0"/>
                  <a:t> a également une propriété très particulière, qu'il ne partage avec une autre lymphokine: </a:t>
                </a:r>
                <a:r>
                  <a:rPr lang="fr-FR" sz="3200" b="1" dirty="0">
                    <a:solidFill>
                      <a:srgbClr val="FF0000"/>
                    </a:solidFill>
                  </a:rPr>
                  <a:t>celle d'être capable d'induire directement la transcription des antigènes du CMH de classe </a:t>
                </a:r>
                <a:r>
                  <a:rPr lang="fr-FR" sz="3200" b="1" dirty="0" smtClean="0">
                    <a:solidFill>
                      <a:srgbClr val="FF0000"/>
                    </a:solidFill>
                  </a:rPr>
                  <a:t>I</a:t>
                </a:r>
                <a:r>
                  <a:rPr lang="fr-FR" sz="3200" b="1" dirty="0" smtClean="0"/>
                  <a:t>I.au </a:t>
                </a:r>
                <a:r>
                  <a:rPr lang="fr-FR" sz="3200" b="1" dirty="0"/>
                  <a:t>niveau des </a:t>
                </a:r>
                <a:r>
                  <a:rPr lang="fr-FR" sz="3200" b="1" dirty="0" smtClean="0"/>
                  <a:t>macrophages avec d'importantes </a:t>
                </a:r>
                <a:r>
                  <a:rPr lang="fr-FR" sz="3200" b="1" dirty="0"/>
                  <a:t>conséquences en termes de présentation des antigènes viraux aux lymphocytes CD4, et représente l'une des propriétés </a:t>
                </a:r>
                <a:r>
                  <a:rPr lang="fr-FR" sz="3200" b="1" dirty="0">
                    <a:solidFill>
                      <a:srgbClr val="FF0000"/>
                    </a:solidFill>
                  </a:rPr>
                  <a:t>MAF (Macrophage </a:t>
                </a:r>
                <a:r>
                  <a:rPr lang="fr-FR" sz="3200" b="1" dirty="0" err="1">
                    <a:solidFill>
                      <a:srgbClr val="FF0000"/>
                    </a:solidFill>
                  </a:rPr>
                  <a:t>Activating</a:t>
                </a:r>
                <a:r>
                  <a:rPr lang="fr-FR" sz="3200" b="1" dirty="0">
                    <a:solidFill>
                      <a:srgbClr val="FF0000"/>
                    </a:solidFill>
                  </a:rPr>
                  <a:t> Factor) </a:t>
                </a:r>
                <a:r>
                  <a:rPr lang="fr-FR" sz="3200" b="1" dirty="0" smtClean="0"/>
                  <a:t>de </a:t>
                </a:r>
                <a:r>
                  <a:rPr lang="fr-FR" sz="3200" b="1" dirty="0"/>
                  <a:t>l’IFN </a:t>
                </a:r>
                <a14:m>
                  <m:oMath xmlns:m="http://schemas.openxmlformats.org/officeDocument/2006/math">
                    <m:r>
                      <a:rPr lang="fr-FR" sz="3200" b="1" i="1">
                        <a:latin typeface="Cambria Math"/>
                      </a:rPr>
                      <m:t>𝜸</m:t>
                    </m:r>
                  </m:oMath>
                </a14:m>
                <a:r>
                  <a:rPr lang="fr-FR" sz="3200" b="1" dirty="0" smtClean="0"/>
                  <a:t> </a:t>
                </a:r>
                <a:endParaRPr lang="fr-FR" sz="3200" b="1" dirty="0"/>
              </a:p>
              <a:p>
                <a:endParaRPr lang="fr-FR" dirty="0"/>
              </a:p>
            </p:txBody>
          </p:sp>
        </mc:Choice>
        <mc:Fallback>
          <p:sp>
            <p:nvSpPr>
              <p:cNvPr id="3" name="Espace réservé du contenu 2"/>
              <p:cNvSpPr>
                <a:spLocks noGrp="1" noRot="1" noChangeAspect="1" noMove="1" noResize="1" noEditPoints="1" noAdjustHandles="1" noChangeArrowheads="1" noChangeShapeType="1" noTextEdit="1"/>
              </p:cNvSpPr>
              <p:nvPr>
                <p:ph sz="quarter" idx="1"/>
              </p:nvPr>
            </p:nvSpPr>
            <p:spPr>
              <a:blipFill rotWithShape="1">
                <a:blip r:embed="rId2"/>
                <a:stretch>
                  <a:fillRect l="-1402" t="-1628" r="-1514"/>
                </a:stretch>
              </a:blipFill>
            </p:spPr>
            <p:txBody>
              <a:bodyPr/>
              <a:lstStyle/>
              <a:p>
                <a:r>
                  <a:rPr lang="fr-FR">
                    <a:noFill/>
                  </a:rPr>
                  <a:t> </a:t>
                </a:r>
              </a:p>
            </p:txBody>
          </p:sp>
        </mc:Fallback>
      </mc:AlternateContent>
    </p:spTree>
    <p:extLst>
      <p:ext uri="{BB962C8B-B14F-4D97-AF65-F5344CB8AC3E}">
        <p14:creationId xmlns:p14="http://schemas.microsoft.com/office/powerpoint/2010/main" val="3550099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sz="4000" b="1" dirty="0"/>
              <a:t>. Les monocytes-macrophages représentent une barrière fonctionnelle à la dissémination, et cette notion permet de relier les aspects spécifiques et non-spécifiques de la défense de l'hôte contre les infections virales</a:t>
            </a:r>
            <a:endParaRPr lang="fr-FR" sz="4000" b="1" dirty="0">
              <a:cs typeface="Times New Roman" pitchFamily="18" charset="0"/>
            </a:endParaRPr>
          </a:p>
          <a:p>
            <a:pPr algn="just"/>
            <a:r>
              <a:rPr lang="fr-FR" sz="4000" b="1" dirty="0">
                <a:cs typeface="Times New Roman" pitchFamily="18" charset="0"/>
              </a:rPr>
              <a:t>.</a:t>
            </a:r>
          </a:p>
          <a:p>
            <a:endParaRPr lang="fr-FR" dirty="0"/>
          </a:p>
        </p:txBody>
      </p:sp>
    </p:spTree>
    <p:extLst>
      <p:ext uri="{BB962C8B-B14F-4D97-AF65-F5344CB8AC3E}">
        <p14:creationId xmlns:p14="http://schemas.microsoft.com/office/powerpoint/2010/main" val="61782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b="1" dirty="0" smtClean="0"/>
              <a:t>Quelque soit la variabilité de ces paramètres le constat final est que dans une population donnée  un % de personnes échappent à l’infection virale sans traitement mais grâce au bon fonctionnement de leur système immunitaire  (clairance immunitaire)</a:t>
            </a:r>
          </a:p>
          <a:p>
            <a:r>
              <a:rPr lang="fr-FR" b="1" dirty="0" smtClean="0"/>
              <a:t>Alors quoi de plus judicieux que d’agir sur ce système qui nous protège depuis  « le jardin d’Eden »</a:t>
            </a:r>
          </a:p>
          <a:p>
            <a:r>
              <a:rPr lang="fr-FR" b="1" dirty="0" smtClean="0"/>
              <a:t>Dans le contexte des infections aigues( mort rapide):</a:t>
            </a:r>
          </a:p>
          <a:p>
            <a:r>
              <a:rPr lang="fr-FR" b="1" dirty="0" smtClean="0"/>
              <a:t>Nos recherches  ont toutes le même objectif</a:t>
            </a:r>
            <a:endParaRPr lang="fr-FR" b="1" dirty="0"/>
          </a:p>
        </p:txBody>
      </p:sp>
    </p:spTree>
    <p:extLst>
      <p:ext uri="{BB962C8B-B14F-4D97-AF65-F5344CB8AC3E}">
        <p14:creationId xmlns:p14="http://schemas.microsoft.com/office/powerpoint/2010/main" val="875356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LA CHLOROQUINE</a:t>
            </a:r>
            <a:endParaRPr lang="fr-FR" dirty="0"/>
          </a:p>
        </p:txBody>
      </p:sp>
      <p:sp>
        <p:nvSpPr>
          <p:cNvPr id="3" name="Espace réservé du contenu 2"/>
          <p:cNvSpPr>
            <a:spLocks noGrp="1"/>
          </p:cNvSpPr>
          <p:nvPr>
            <p:ph sz="quarter" idx="1"/>
          </p:nvPr>
        </p:nvSpPr>
        <p:spPr/>
        <p:txBody>
          <a:bodyPr>
            <a:normAutofit/>
          </a:bodyPr>
          <a:lstStyle/>
          <a:p>
            <a:pPr algn="just"/>
            <a:r>
              <a:rPr lang="fr-FR" sz="3600" b="1" dirty="0">
                <a:latin typeface="+mj-lt"/>
                <a:cs typeface="Times New Roman" pitchFamily="18" charset="0"/>
              </a:rPr>
              <a:t>Divers travaux sur  la chloroquine et le VIH (</a:t>
            </a:r>
            <a:r>
              <a:rPr lang="fr-FR" sz="3600" b="1" u="sng" dirty="0">
                <a:solidFill>
                  <a:srgbClr val="FF0000"/>
                </a:solidFill>
                <a:latin typeface="+mj-lt"/>
                <a:cs typeface="Times New Roman" pitchFamily="18" charset="0"/>
              </a:rPr>
              <a:t>Piconi S</a:t>
            </a:r>
            <a:r>
              <a:rPr lang="fr-FR" sz="3600" b="1" baseline="30000" dirty="0">
                <a:latin typeface="+mj-lt"/>
                <a:cs typeface="Times New Roman" pitchFamily="18" charset="0"/>
              </a:rPr>
              <a:t>1</a:t>
            </a:r>
            <a:r>
              <a:rPr lang="fr-FR" sz="3600" b="1" dirty="0">
                <a:latin typeface="+mj-lt"/>
                <a:cs typeface="Times New Roman" pitchFamily="18" charset="0"/>
              </a:rPr>
              <a:t>, </a:t>
            </a:r>
            <a:r>
              <a:rPr lang="fr-FR" sz="3600" b="1" u="sng" dirty="0">
                <a:solidFill>
                  <a:srgbClr val="FF0000"/>
                </a:solidFill>
                <a:latin typeface="+mj-lt"/>
                <a:cs typeface="Times New Roman" pitchFamily="18" charset="0"/>
              </a:rPr>
              <a:t>Parisotto S</a:t>
            </a:r>
            <a:r>
              <a:rPr lang="fr-FR" sz="3600" b="1" dirty="0">
                <a:latin typeface="+mj-lt"/>
                <a:cs typeface="Times New Roman" pitchFamily="18" charset="0"/>
              </a:rPr>
              <a:t>, and </a:t>
            </a:r>
            <a:r>
              <a:rPr lang="fr-FR" sz="3600" b="1" u="sng" dirty="0">
                <a:solidFill>
                  <a:srgbClr val="FF0000"/>
                </a:solidFill>
                <a:latin typeface="+mj-lt"/>
                <a:cs typeface="Times New Roman" pitchFamily="18" charset="0"/>
              </a:rPr>
              <a:t>Clerici M</a:t>
            </a:r>
            <a:r>
              <a:rPr lang="fr-FR" sz="3600" b="1" dirty="0">
                <a:latin typeface="+mj-lt"/>
                <a:cs typeface="Times New Roman" pitchFamily="18" charset="0"/>
              </a:rPr>
              <a:t> 2011) ont montré qu’elle exerce un large spectre anti-VlH-1 et anti-VlH-2, en modifiant l'enveloppe virale au niveau de la glycoprotéine gp 120</a:t>
            </a:r>
          </a:p>
          <a:p>
            <a:pPr marL="0" indent="0" algn="just">
              <a:buNone/>
            </a:pPr>
            <a:r>
              <a:rPr lang="fr-FR" sz="3600" b="1" dirty="0">
                <a:latin typeface="+mj-lt"/>
                <a:cs typeface="Times New Roman" pitchFamily="18" charset="0"/>
              </a:rPr>
              <a:t>(</a:t>
            </a:r>
            <a:r>
              <a:rPr lang="fr-FR" sz="3600" b="1" u="sng" dirty="0">
                <a:solidFill>
                  <a:srgbClr val="FF0000"/>
                </a:solidFill>
                <a:latin typeface="+mj-lt"/>
                <a:cs typeface="Times New Roman" pitchFamily="18" charset="0"/>
              </a:rPr>
              <a:t>http://www.aidsmeds.com/news/20011313drgd004.htmal</a:t>
            </a:r>
            <a:r>
              <a:rPr lang="fr-FR" sz="3600" b="1" dirty="0">
                <a:latin typeface="+mj-lt"/>
                <a:cs typeface="Times New Roman" pitchFamily="18" charset="0"/>
              </a:rPr>
              <a:t>). </a:t>
            </a:r>
          </a:p>
          <a:p>
            <a:endParaRPr lang="fr-FR" sz="3600" b="1" dirty="0">
              <a:latin typeface="+mj-lt"/>
            </a:endParaRPr>
          </a:p>
        </p:txBody>
      </p:sp>
    </p:spTree>
    <p:extLst>
      <p:ext uri="{BB962C8B-B14F-4D97-AF65-F5344CB8AC3E}">
        <p14:creationId xmlns:p14="http://schemas.microsoft.com/office/powerpoint/2010/main" val="453329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132735" y="1467468"/>
            <a:ext cx="11828207" cy="4495800"/>
          </a:xfrm>
        </p:spPr>
        <p:txBody>
          <a:bodyPr>
            <a:noAutofit/>
          </a:bodyPr>
          <a:lstStyle/>
          <a:p>
            <a:pPr algn="just"/>
            <a:r>
              <a:rPr lang="fr-FR" sz="3600" b="1" dirty="0" smtClean="0">
                <a:cs typeface="Times New Roman" pitchFamily="18" charset="0"/>
              </a:rPr>
              <a:t>La R.I </a:t>
            </a:r>
            <a:r>
              <a:rPr lang="fr-FR" sz="3600" b="1" dirty="0">
                <a:cs typeface="Times New Roman" pitchFamily="18" charset="0"/>
              </a:rPr>
              <a:t>adaptative efficace contre les virus et les pathogènes intracellulaires, est celle qui découle de l’apprêtement de l’antigène par voie </a:t>
            </a:r>
            <a:r>
              <a:rPr lang="fr-FR" sz="3600" b="1" dirty="0" err="1">
                <a:solidFill>
                  <a:srgbClr val="FF0000"/>
                </a:solidFill>
                <a:cs typeface="Times New Roman" pitchFamily="18" charset="0"/>
              </a:rPr>
              <a:t>cytosolique</a:t>
            </a:r>
            <a:r>
              <a:rPr lang="fr-FR" sz="3600" b="1" dirty="0">
                <a:solidFill>
                  <a:srgbClr val="FF0000"/>
                </a:solidFill>
                <a:cs typeface="Times New Roman" pitchFamily="18" charset="0"/>
              </a:rPr>
              <a:t> </a:t>
            </a:r>
            <a:r>
              <a:rPr lang="fr-FR" sz="3600" b="1" dirty="0" err="1">
                <a:solidFill>
                  <a:srgbClr val="FF0000"/>
                </a:solidFill>
                <a:cs typeface="Times New Roman" pitchFamily="18" charset="0"/>
              </a:rPr>
              <a:t>ubiquitine-protéasome</a:t>
            </a:r>
            <a:r>
              <a:rPr lang="fr-FR" sz="3600" b="1" dirty="0">
                <a:solidFill>
                  <a:srgbClr val="FF0000"/>
                </a:solidFill>
                <a:cs typeface="Times New Roman" pitchFamily="18" charset="0"/>
              </a:rPr>
              <a:t> </a:t>
            </a:r>
            <a:r>
              <a:rPr lang="fr-FR" sz="3600" b="1" dirty="0">
                <a:cs typeface="Times New Roman" pitchFamily="18" charset="0"/>
              </a:rPr>
              <a:t>dépendante</a:t>
            </a:r>
            <a:r>
              <a:rPr lang="fr-FR" sz="3600" b="1" dirty="0" smtClean="0">
                <a:cs typeface="Times New Roman" pitchFamily="18" charset="0"/>
              </a:rPr>
              <a:t>, </a:t>
            </a:r>
            <a:r>
              <a:rPr lang="fr-FR" sz="3600" b="1" dirty="0">
                <a:cs typeface="Times New Roman" pitchFamily="18" charset="0"/>
              </a:rPr>
              <a:t>favorisée par </a:t>
            </a:r>
            <a:r>
              <a:rPr lang="fr-FR" sz="3600" b="1" dirty="0">
                <a:solidFill>
                  <a:srgbClr val="FF0000"/>
                </a:solidFill>
                <a:cs typeface="Times New Roman" pitchFamily="18" charset="0"/>
              </a:rPr>
              <a:t>la chloroquine </a:t>
            </a:r>
            <a:r>
              <a:rPr lang="fr-FR" sz="3600" b="1" dirty="0">
                <a:cs typeface="Times New Roman" pitchFamily="18" charset="0"/>
              </a:rPr>
              <a:t>ou la </a:t>
            </a:r>
            <a:r>
              <a:rPr lang="fr-FR" sz="3600" b="1" dirty="0" err="1">
                <a:solidFill>
                  <a:srgbClr val="FF0000"/>
                </a:solidFill>
                <a:cs typeface="Times New Roman" pitchFamily="18" charset="0"/>
              </a:rPr>
              <a:t>leupeptine</a:t>
            </a:r>
            <a:r>
              <a:rPr lang="fr-FR" sz="3600" b="1" dirty="0">
                <a:cs typeface="Times New Roman" pitchFamily="18" charset="0"/>
              </a:rPr>
              <a:t>  (inhibiteur des protéases) qui inhiberaient l’apprêtement par voie </a:t>
            </a:r>
            <a:r>
              <a:rPr lang="fr-FR" sz="3600" b="1" dirty="0" err="1">
                <a:cs typeface="Times New Roman" pitchFamily="18" charset="0"/>
              </a:rPr>
              <a:t>endocytaire</a:t>
            </a:r>
            <a:r>
              <a:rPr lang="fr-FR" sz="3600" b="1" dirty="0">
                <a:cs typeface="Times New Roman" pitchFamily="18" charset="0"/>
              </a:rPr>
              <a:t> en augmentant le pH des  trois compartiments (endosome précoce, endosome tardif, lysosome).  </a:t>
            </a:r>
          </a:p>
          <a:p>
            <a:pPr algn="just"/>
            <a:endParaRPr lang="fr-FR" sz="3600" b="1" dirty="0"/>
          </a:p>
        </p:txBody>
      </p:sp>
    </p:spTree>
    <p:extLst>
      <p:ext uri="{BB962C8B-B14F-4D97-AF65-F5344CB8AC3E}">
        <p14:creationId xmlns:p14="http://schemas.microsoft.com/office/powerpoint/2010/main" val="495702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Autofit/>
          </a:bodyPr>
          <a:lstStyle/>
          <a:p>
            <a:pPr algn="just"/>
            <a:r>
              <a:rPr lang="fr-FR" sz="3600" b="1" dirty="0">
                <a:cs typeface="Times New Roman" pitchFamily="18" charset="0"/>
              </a:rPr>
              <a:t>La chloroquine est un inhibiteur de l’acidification  des endosomes  qui  en empêchant la formation du </a:t>
            </a:r>
            <a:r>
              <a:rPr lang="fr-FR" sz="3600" b="1" dirty="0" err="1">
                <a:cs typeface="Times New Roman" pitchFamily="18" charset="0"/>
              </a:rPr>
              <a:t>phagolysosome</a:t>
            </a:r>
            <a:r>
              <a:rPr lang="fr-FR" sz="3600" b="1" dirty="0">
                <a:cs typeface="Times New Roman" pitchFamily="18" charset="0"/>
              </a:rPr>
              <a:t> , favorise la cytotoxicité NK.  </a:t>
            </a:r>
            <a:r>
              <a:rPr lang="fr-FR" sz="3600" b="1" dirty="0">
                <a:solidFill>
                  <a:srgbClr val="0070C0"/>
                </a:solidFill>
                <a:cs typeface="Times New Roman" pitchFamily="18" charset="0"/>
              </a:rPr>
              <a:t>Cette inhibition de l’ acidose chronique   est utilisée  dans des thérapies anti cancéreuses (</a:t>
            </a:r>
            <a:r>
              <a:rPr lang="fr-FR" sz="3600" b="1" dirty="0" err="1">
                <a:solidFill>
                  <a:srgbClr val="0070C0"/>
                </a:solidFill>
                <a:cs typeface="Times New Roman" pitchFamily="18" charset="0"/>
              </a:rPr>
              <a:t>Pellegrini</a:t>
            </a:r>
            <a:r>
              <a:rPr lang="fr-FR" sz="3600" b="1" dirty="0">
                <a:solidFill>
                  <a:srgbClr val="0070C0"/>
                </a:solidFill>
                <a:cs typeface="Times New Roman" pitchFamily="18" charset="0"/>
              </a:rPr>
              <a:t> et al.2013)</a:t>
            </a:r>
            <a:r>
              <a:rPr lang="fr-FR" sz="3600" b="1" dirty="0">
                <a:cs typeface="Times New Roman" pitchFamily="18" charset="0"/>
              </a:rPr>
              <a:t>.</a:t>
            </a:r>
          </a:p>
          <a:p>
            <a:pPr algn="just"/>
            <a:r>
              <a:rPr lang="fr-FR" sz="3600" b="1" dirty="0">
                <a:cs typeface="Times New Roman" pitchFamily="18" charset="0"/>
              </a:rPr>
              <a:t>D’ou l’importance </a:t>
            </a:r>
            <a:r>
              <a:rPr lang="fr-FR" sz="3600" b="1" dirty="0">
                <a:solidFill>
                  <a:srgbClr val="FF0000"/>
                </a:solidFill>
                <a:cs typeface="Times New Roman" pitchFamily="18" charset="0"/>
              </a:rPr>
              <a:t>d’adjoindre la chloroquine dans le </a:t>
            </a:r>
            <a:r>
              <a:rPr lang="fr-FR" sz="3600" b="1" dirty="0" smtClean="0">
                <a:solidFill>
                  <a:srgbClr val="FF0000"/>
                </a:solidFill>
                <a:cs typeface="Times New Roman" pitchFamily="18" charset="0"/>
              </a:rPr>
              <a:t>protocole</a:t>
            </a:r>
            <a:endParaRPr lang="fr-FR" sz="3600" b="1" dirty="0"/>
          </a:p>
        </p:txBody>
      </p:sp>
    </p:spTree>
    <p:extLst>
      <p:ext uri="{BB962C8B-B14F-4D97-AF65-F5344CB8AC3E}">
        <p14:creationId xmlns:p14="http://schemas.microsoft.com/office/powerpoint/2010/main" val="1184363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sz="3200" b="1" dirty="0">
                <a:solidFill>
                  <a:srgbClr val="FF0000"/>
                </a:solidFill>
                <a:cs typeface="Times New Roman" pitchFamily="18" charset="0"/>
              </a:rPr>
              <a:t>.  </a:t>
            </a:r>
            <a:r>
              <a:rPr lang="fr-FR" sz="3200" b="1" dirty="0">
                <a:cs typeface="Times New Roman" pitchFamily="18" charset="0"/>
              </a:rPr>
              <a:t>En effet, la chloroquine  bloque la voie d’apprêtement CMH2 et favorise la réponse </a:t>
            </a:r>
            <a:r>
              <a:rPr lang="fr-FR" sz="3200" b="1" dirty="0" smtClean="0">
                <a:cs typeface="Times New Roman" pitchFamily="18" charset="0"/>
              </a:rPr>
              <a:t>CTL-CHM1 </a:t>
            </a:r>
            <a:r>
              <a:rPr lang="fr-FR" sz="3200" b="1" dirty="0">
                <a:cs typeface="Times New Roman" pitchFamily="18" charset="0"/>
              </a:rPr>
              <a:t>(TDC8, TH1, NK-ADCC). </a:t>
            </a:r>
            <a:endParaRPr lang="fr-FR" sz="3200" b="1" dirty="0"/>
          </a:p>
          <a:p>
            <a:endParaRPr lang="fr-FR" dirty="0"/>
          </a:p>
        </p:txBody>
      </p:sp>
    </p:spTree>
    <p:extLst>
      <p:ext uri="{BB962C8B-B14F-4D97-AF65-F5344CB8AC3E}">
        <p14:creationId xmlns:p14="http://schemas.microsoft.com/office/powerpoint/2010/main" val="754606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sz="3600" b="1" dirty="0">
                <a:cs typeface="Times New Roman" pitchFamily="18" charset="0"/>
              </a:rPr>
              <a:t> En associant la chloroquine, qui agira sur l’enveloppe et par ricochet  sur les glycoprotéines, nous activerons  la </a:t>
            </a:r>
            <a:r>
              <a:rPr lang="fr-FR" sz="3600" b="1" dirty="0" err="1">
                <a:cs typeface="Times New Roman" pitchFamily="18" charset="0"/>
              </a:rPr>
              <a:t>tétherine</a:t>
            </a:r>
            <a:r>
              <a:rPr lang="fr-FR" sz="3600" b="1" dirty="0">
                <a:cs typeface="Times New Roman" pitchFamily="18" charset="0"/>
              </a:rPr>
              <a:t> qui piège les  virus matures (Stuart J.D. Neil  and Paul D. </a:t>
            </a:r>
            <a:r>
              <a:rPr lang="fr-FR" sz="3600" b="1" dirty="0" err="1">
                <a:cs typeface="Times New Roman" pitchFamily="18" charset="0"/>
              </a:rPr>
              <a:t>Bieniasz</a:t>
            </a:r>
            <a:r>
              <a:rPr lang="fr-FR" sz="3600" b="1" baseline="30000" dirty="0">
                <a:cs typeface="Times New Roman" pitchFamily="18" charset="0"/>
              </a:rPr>
              <a:t>,</a:t>
            </a:r>
            <a:r>
              <a:rPr lang="fr-FR" sz="3600" b="1" dirty="0">
                <a:cs typeface="Times New Roman" pitchFamily="18" charset="0"/>
              </a:rPr>
              <a:t> 2007 </a:t>
            </a:r>
            <a:r>
              <a:rPr lang="fr-FR" sz="3600" b="1" dirty="0" err="1">
                <a:cs typeface="Times New Roman" pitchFamily="18" charset="0"/>
              </a:rPr>
              <a:t>Nikovic</a:t>
            </a:r>
            <a:r>
              <a:rPr lang="fr-FR" sz="3600" b="1" dirty="0">
                <a:cs typeface="Times New Roman" pitchFamily="18" charset="0"/>
              </a:rPr>
              <a:t> </a:t>
            </a:r>
            <a:r>
              <a:rPr lang="fr-FR" sz="3600" b="1" dirty="0" err="1">
                <a:cs typeface="Times New Roman" pitchFamily="18" charset="0"/>
              </a:rPr>
              <a:t>K,Ekwalanga</a:t>
            </a:r>
            <a:r>
              <a:rPr lang="fr-FR" sz="3600" b="1" dirty="0">
                <a:cs typeface="Times New Roman" pitchFamily="18" charset="0"/>
              </a:rPr>
              <a:t> M et al 2012).</a:t>
            </a:r>
          </a:p>
          <a:p>
            <a:pPr marL="0" indent="0" algn="just">
              <a:buNone/>
            </a:pPr>
            <a:endParaRPr lang="fr-FR" sz="3200" b="1" dirty="0">
              <a:cs typeface="Times New Roman" pitchFamily="18" charset="0"/>
            </a:endParaRPr>
          </a:p>
          <a:p>
            <a:endParaRPr lang="fr-FR" dirty="0"/>
          </a:p>
        </p:txBody>
      </p:sp>
    </p:spTree>
    <p:extLst>
      <p:ext uri="{BB962C8B-B14F-4D97-AF65-F5344CB8AC3E}">
        <p14:creationId xmlns:p14="http://schemas.microsoft.com/office/powerpoint/2010/main" val="23339665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147484" y="1297862"/>
            <a:ext cx="11887200" cy="4635910"/>
          </a:xfrm>
        </p:spPr>
        <p:txBody>
          <a:bodyPr>
            <a:noAutofit/>
          </a:bodyPr>
          <a:lstStyle/>
          <a:p>
            <a:pPr algn="just"/>
            <a:r>
              <a:rPr lang="fr-FR" sz="3600" b="1" dirty="0">
                <a:cs typeface="Times New Roman" pitchFamily="18" charset="0"/>
              </a:rPr>
              <a:t>Nous sommes tout de même  convaincus que quel que soit la résultante de cette interaction, le système </a:t>
            </a:r>
            <a:r>
              <a:rPr lang="fr-FR" sz="3600" b="1" dirty="0" smtClean="0">
                <a:cs typeface="Times New Roman" pitchFamily="18" charset="0"/>
              </a:rPr>
              <a:t>IFN-NK </a:t>
            </a:r>
            <a:r>
              <a:rPr lang="fr-FR" sz="3600" b="1" dirty="0">
                <a:cs typeface="Times New Roman" pitchFamily="18" charset="0"/>
              </a:rPr>
              <a:t>protégera  le malade contre l’issue fatale de la maladie surtout si cette prise en charge est boostée par l’utilisation de </a:t>
            </a:r>
            <a:r>
              <a:rPr lang="fr-FR" sz="3600" b="1" dirty="0">
                <a:solidFill>
                  <a:srgbClr val="FF0000"/>
                </a:solidFill>
                <a:cs typeface="Times New Roman" pitchFamily="18" charset="0"/>
              </a:rPr>
              <a:t>la chloroquine qui stimule préférentiellement la voie </a:t>
            </a:r>
            <a:r>
              <a:rPr lang="fr-FR" sz="3600" b="1" dirty="0" err="1">
                <a:solidFill>
                  <a:srgbClr val="FF0000"/>
                </a:solidFill>
                <a:cs typeface="Times New Roman" pitchFamily="18" charset="0"/>
              </a:rPr>
              <a:t>protéasome</a:t>
            </a:r>
            <a:r>
              <a:rPr lang="fr-FR" sz="3600" b="1" dirty="0">
                <a:solidFill>
                  <a:srgbClr val="FF0000"/>
                </a:solidFill>
                <a:cs typeface="Times New Roman" pitchFamily="18" charset="0"/>
              </a:rPr>
              <a:t> dépendante, spécifique de l’immunité à médiation cellulaire efficace contre des virus et des parasites intracellulaires. </a:t>
            </a:r>
          </a:p>
          <a:p>
            <a:endParaRPr lang="fr-FR" sz="3600" b="1" dirty="0"/>
          </a:p>
        </p:txBody>
      </p:sp>
    </p:spTree>
    <p:extLst>
      <p:ext uri="{BB962C8B-B14F-4D97-AF65-F5344CB8AC3E}">
        <p14:creationId xmlns:p14="http://schemas.microsoft.com/office/powerpoint/2010/main" val="493625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sz="3200" b="1" dirty="0">
                <a:solidFill>
                  <a:srgbClr val="FF0000"/>
                </a:solidFill>
                <a:cs typeface="Times New Roman" pitchFamily="18" charset="0"/>
              </a:rPr>
              <a:t>L’addition des antioxydants empêcherait la formation des RL et EOA</a:t>
            </a:r>
          </a:p>
          <a:p>
            <a:endParaRPr lang="fr-FR" dirty="0"/>
          </a:p>
        </p:txBody>
      </p:sp>
    </p:spTree>
    <p:extLst>
      <p:ext uri="{BB962C8B-B14F-4D97-AF65-F5344CB8AC3E}">
        <p14:creationId xmlns:p14="http://schemas.microsoft.com/office/powerpoint/2010/main" val="848675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hangingPunct="1"/>
            <a:r>
              <a:rPr lang="fr-FR" sz="2400" b="1" smtClean="0"/>
              <a:t>Plos One w ww.plosone.org </a:t>
            </a:r>
            <a:r>
              <a:rPr lang="fr-FR" b="1" smtClean="0"/>
              <a:t/>
            </a:r>
            <a:br>
              <a:rPr lang="fr-FR" b="1" smtClean="0"/>
            </a:br>
            <a:r>
              <a:rPr lang="fr-FR" sz="2400" b="1" smtClean="0"/>
              <a:t>April 2012/vol7/issue4/e35411</a:t>
            </a:r>
          </a:p>
        </p:txBody>
      </p:sp>
      <p:sp>
        <p:nvSpPr>
          <p:cNvPr id="7171" name="Espace réservé du contenu 2"/>
          <p:cNvSpPr>
            <a:spLocks noGrp="1"/>
          </p:cNvSpPr>
          <p:nvPr>
            <p:ph sz="quarter" idx="1"/>
          </p:nvPr>
        </p:nvSpPr>
        <p:spPr>
          <a:xfrm>
            <a:off x="530942" y="1600200"/>
            <a:ext cx="11157122" cy="4495800"/>
          </a:xfrm>
        </p:spPr>
        <p:txBody>
          <a:bodyPr>
            <a:noAutofit/>
          </a:bodyPr>
          <a:lstStyle/>
          <a:p>
            <a:pPr algn="just" eaLnBrk="1" hangingPunct="1"/>
            <a:r>
              <a:rPr lang="en-US" sz="3600" b="1" dirty="0" smtClean="0"/>
              <a:t>Counteraction of </a:t>
            </a:r>
            <a:r>
              <a:rPr lang="en-US" sz="3600" b="1" dirty="0" err="1" smtClean="0"/>
              <a:t>Tetherin</a:t>
            </a:r>
            <a:r>
              <a:rPr lang="en-US" sz="3600" b="1" dirty="0" smtClean="0"/>
              <a:t> Antiviral Activity by Two closely related SIVs differing by the presence of </a:t>
            </a:r>
            <a:r>
              <a:rPr lang="en-US" sz="3600" b="1" dirty="0" err="1" smtClean="0"/>
              <a:t>Vpu</a:t>
            </a:r>
            <a:r>
              <a:rPr lang="en-US" sz="3600" b="1" dirty="0" smtClean="0"/>
              <a:t> Gene</a:t>
            </a:r>
          </a:p>
          <a:p>
            <a:pPr algn="just" eaLnBrk="1" hangingPunct="1">
              <a:buFont typeface="Arial" charset="0"/>
              <a:buNone/>
            </a:pPr>
            <a:r>
              <a:rPr lang="en-US" sz="3600" dirty="0" smtClean="0"/>
              <a:t> </a:t>
            </a:r>
            <a:r>
              <a:rPr lang="en-US" sz="3600" dirty="0" err="1" smtClean="0"/>
              <a:t>K.Nikovics</a:t>
            </a:r>
            <a:r>
              <a:rPr lang="en-US" sz="3600" dirty="0" smtClean="0"/>
              <a:t>, </a:t>
            </a:r>
            <a:r>
              <a:rPr lang="en-US" sz="3600" dirty="0" err="1" smtClean="0"/>
              <a:t>M.C.Dazza</a:t>
            </a:r>
            <a:r>
              <a:rPr lang="en-US" sz="3600" dirty="0" smtClean="0"/>
              <a:t>, </a:t>
            </a:r>
            <a:r>
              <a:rPr lang="en-US" sz="3600" b="1" dirty="0" err="1" smtClean="0"/>
              <a:t>M.Ekwalanga</a:t>
            </a:r>
            <a:r>
              <a:rPr lang="en-US" sz="3600" dirty="0" smtClean="0"/>
              <a:t>, </a:t>
            </a:r>
            <a:r>
              <a:rPr lang="en-US" sz="3600" dirty="0" err="1" smtClean="0"/>
              <a:t>F.Mammano</a:t>
            </a:r>
            <a:r>
              <a:rPr lang="en-US" sz="3600" dirty="0" smtClean="0"/>
              <a:t>, </a:t>
            </a:r>
            <a:r>
              <a:rPr lang="en-US" sz="3600" dirty="0" err="1" smtClean="0"/>
              <a:t>F.Clavel,S.Saragosti</a:t>
            </a:r>
            <a:endParaRPr lang="en-US" sz="3600" dirty="0" smtClean="0"/>
          </a:p>
          <a:p>
            <a:pPr algn="just" eaLnBrk="1" hangingPunct="1">
              <a:buFont typeface="Arial" charset="0"/>
              <a:buNone/>
            </a:pPr>
            <a:r>
              <a:rPr lang="en-US" sz="2400" b="1" dirty="0" smtClean="0"/>
              <a:t>       INSERM U941 PARIS ,UNIVERSITE PARIS DIDEROT-SORBONNE,(FRANCE)</a:t>
            </a:r>
          </a:p>
          <a:p>
            <a:pPr algn="just" eaLnBrk="1" hangingPunct="1">
              <a:buFont typeface="Arial" charset="0"/>
              <a:buNone/>
            </a:pPr>
            <a:r>
              <a:rPr lang="en-US" sz="2400" b="1" dirty="0" smtClean="0"/>
              <a:t>LABORATOIRE DES CLINIQUES UNIVERSITAIRE DE LUBUMBASHI(RDC)</a:t>
            </a:r>
            <a:endParaRPr lang="fr-FR" sz="2400" b="1" dirty="0" smtClean="0"/>
          </a:p>
        </p:txBody>
      </p:sp>
    </p:spTree>
    <p:extLst>
      <p:ext uri="{BB962C8B-B14F-4D97-AF65-F5344CB8AC3E}">
        <p14:creationId xmlns:p14="http://schemas.microsoft.com/office/powerpoint/2010/main" val="1816281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POSOLOGIE : INTERFERONS</a:t>
            </a:r>
            <a:endParaRPr lang="fr-FR" dirty="0"/>
          </a:p>
        </p:txBody>
      </p:sp>
      <p:sp>
        <p:nvSpPr>
          <p:cNvPr id="3" name="Espace réservé du contenu 2"/>
          <p:cNvSpPr>
            <a:spLocks noGrp="1"/>
          </p:cNvSpPr>
          <p:nvPr>
            <p:ph sz="quarter" idx="1"/>
          </p:nvPr>
        </p:nvSpPr>
        <p:spPr>
          <a:xfrm>
            <a:off x="816864" y="1467468"/>
            <a:ext cx="10871200" cy="4495800"/>
          </a:xfrm>
        </p:spPr>
        <p:txBody>
          <a:bodyPr>
            <a:noAutofit/>
          </a:bodyPr>
          <a:lstStyle/>
          <a:p>
            <a:pPr marL="0" indent="0" algn="just">
              <a:buNone/>
            </a:pPr>
            <a:r>
              <a:rPr lang="fr-FR" sz="3600" b="1" dirty="0">
                <a:latin typeface="+mj-lt"/>
                <a:cs typeface="Times New Roman" pitchFamily="18" charset="0"/>
              </a:rPr>
              <a:t>La mise en marche du traitement aux IFN à long terme entraine certes des effets secondaires fréquents  qui peuvent altérer la qualité de vie. Il s’agit des perturbations suivantes :</a:t>
            </a:r>
          </a:p>
          <a:p>
            <a:pPr algn="just"/>
            <a:r>
              <a:rPr lang="fr-FR" sz="3600" b="1" dirty="0">
                <a:latin typeface="+mj-lt"/>
                <a:cs typeface="Times New Roman" pitchFamily="18" charset="0"/>
              </a:rPr>
              <a:t>Hématologiques: neutropénie et thrombopénie </a:t>
            </a:r>
          </a:p>
          <a:p>
            <a:pPr algn="just"/>
            <a:r>
              <a:rPr lang="fr-FR" sz="3600" b="1" dirty="0">
                <a:latin typeface="+mj-lt"/>
                <a:cs typeface="Times New Roman" pitchFamily="18" charset="0"/>
              </a:rPr>
              <a:t>Psychiatriques irritabilité, instabilité, syndrome dépressif sévère chez 1/3 des patients</a:t>
            </a:r>
          </a:p>
          <a:p>
            <a:pPr algn="just"/>
            <a:r>
              <a:rPr lang="fr-FR" sz="3600" b="1" dirty="0">
                <a:latin typeface="+mj-lt"/>
                <a:cs typeface="Times New Roman" pitchFamily="18" charset="0"/>
              </a:rPr>
              <a:t>Syndrome pseudo-grippal pouvant être prévenu par une prise contemporaine de </a:t>
            </a:r>
            <a:r>
              <a:rPr lang="fr-FR" sz="3600" b="1" dirty="0" smtClean="0">
                <a:latin typeface="+mj-lt"/>
                <a:cs typeface="Times New Roman" pitchFamily="18" charset="0"/>
              </a:rPr>
              <a:t>paracétamol</a:t>
            </a:r>
            <a:endParaRPr lang="fr-FR" sz="3600" b="1" dirty="0">
              <a:latin typeface="+mj-lt"/>
              <a:cs typeface="Times New Roman" pitchFamily="18" charset="0"/>
            </a:endParaRPr>
          </a:p>
        </p:txBody>
      </p:sp>
    </p:spTree>
    <p:extLst>
      <p:ext uri="{BB962C8B-B14F-4D97-AF65-F5344CB8AC3E}">
        <p14:creationId xmlns:p14="http://schemas.microsoft.com/office/powerpoint/2010/main" val="1245095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just"/>
            <a:r>
              <a:rPr lang="fr-FR" sz="3600" b="1" dirty="0">
                <a:latin typeface="Tw Cen MT" pitchFamily="34" charset="0"/>
                <a:cs typeface="Times New Roman" pitchFamily="18" charset="0"/>
              </a:rPr>
              <a:t>Fatigue, anorexie, perte de poids, diarrhée, rash cutané, alopécie</a:t>
            </a:r>
          </a:p>
          <a:p>
            <a:pPr algn="just"/>
            <a:r>
              <a:rPr lang="fr-FR" sz="3600" b="1" dirty="0">
                <a:latin typeface="Tw Cen MT" pitchFamily="34" charset="0"/>
                <a:cs typeface="Times New Roman" pitchFamily="18" charset="0"/>
              </a:rPr>
              <a:t>Complications thyroïdiennes (hyper ou hypo) fréquentes avec dosage de TSH tous les trois mois</a:t>
            </a:r>
            <a:r>
              <a:rPr lang="fr-FR" sz="3600" b="1" dirty="0" smtClean="0">
                <a:latin typeface="Tw Cen MT" pitchFamily="34" charset="0"/>
                <a:cs typeface="Times New Roman" pitchFamily="18" charset="0"/>
              </a:rPr>
              <a:t>.</a:t>
            </a:r>
            <a:endParaRPr lang="fr-FR" sz="3600" b="1" dirty="0" smtClean="0">
              <a:solidFill>
                <a:srgbClr val="FF0000"/>
              </a:solidFill>
              <a:latin typeface="Tw Cen MT" pitchFamily="34" charset="0"/>
              <a:cs typeface="Times New Roman" pitchFamily="18" charset="0"/>
            </a:endParaRPr>
          </a:p>
          <a:p>
            <a:pPr algn="just"/>
            <a:r>
              <a:rPr lang="fr-FR" sz="3600" b="1" dirty="0" smtClean="0">
                <a:solidFill>
                  <a:srgbClr val="FF0000"/>
                </a:solidFill>
                <a:latin typeface="Tw Cen MT" pitchFamily="34" charset="0"/>
                <a:cs typeface="Times New Roman" pitchFamily="18" charset="0"/>
              </a:rPr>
              <a:t>Tous </a:t>
            </a:r>
            <a:r>
              <a:rPr lang="fr-FR" sz="3600" b="1" dirty="0">
                <a:solidFill>
                  <a:srgbClr val="FF0000"/>
                </a:solidFill>
                <a:latin typeface="Tw Cen MT" pitchFamily="34" charset="0"/>
                <a:cs typeface="Times New Roman" pitchFamily="18" charset="0"/>
              </a:rPr>
              <a:t>ces effets indésirables sont généralement réversibles et disparaissent quelques jours après la fin de la thérapie</a:t>
            </a:r>
            <a:endParaRPr lang="fr-FR" sz="3600" b="1" dirty="0">
              <a:latin typeface="Tw Cen MT" pitchFamily="34" charset="0"/>
            </a:endParaRPr>
          </a:p>
        </p:txBody>
      </p:sp>
    </p:spTree>
    <p:extLst>
      <p:ext uri="{BB962C8B-B14F-4D97-AF65-F5344CB8AC3E}">
        <p14:creationId xmlns:p14="http://schemas.microsoft.com/office/powerpoint/2010/main" val="124615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endParaRPr lang="fr-FR" dirty="0" smtClean="0"/>
          </a:p>
        </p:txBody>
      </p:sp>
      <p:sp>
        <p:nvSpPr>
          <p:cNvPr id="10243" name="Espace réservé du contenu 2"/>
          <p:cNvSpPr>
            <a:spLocks noGrp="1"/>
          </p:cNvSpPr>
          <p:nvPr>
            <p:ph idx="1"/>
          </p:nvPr>
        </p:nvSpPr>
        <p:spPr/>
        <p:txBody>
          <a:bodyPr>
            <a:normAutofit/>
          </a:bodyPr>
          <a:lstStyle/>
          <a:p>
            <a:pPr eaLnBrk="1" hangingPunct="1">
              <a:buFont typeface="Arial" charset="0"/>
              <a:buNone/>
            </a:pPr>
            <a:r>
              <a:rPr lang="fr-FR" sz="2400" b="1" i="1" dirty="0" smtClean="0"/>
              <a:t> </a:t>
            </a:r>
            <a:r>
              <a:rPr lang="fr-FR" sz="3600" b="1" i="1" dirty="0" smtClean="0"/>
              <a:t>1)Restaurer, </a:t>
            </a:r>
            <a:r>
              <a:rPr lang="fr-FR" sz="3600" b="1" i="1" dirty="0"/>
              <a:t>C</a:t>
            </a:r>
            <a:r>
              <a:rPr lang="fr-FR" sz="3600" b="1" i="1" dirty="0" smtClean="0"/>
              <a:t>orriger ,  </a:t>
            </a:r>
            <a:r>
              <a:rPr lang="fr-FR" sz="3600" b="1" i="1" dirty="0"/>
              <a:t>R</a:t>
            </a:r>
            <a:r>
              <a:rPr lang="fr-FR" sz="3600" b="1" i="1" dirty="0" smtClean="0"/>
              <a:t>enforcer le système immunitaire( inné , adaptatif , et  système de défense intégré),</a:t>
            </a:r>
          </a:p>
          <a:p>
            <a:pPr eaLnBrk="1" hangingPunct="1">
              <a:buFont typeface="Arial" charset="0"/>
              <a:buNone/>
            </a:pPr>
            <a:r>
              <a:rPr lang="fr-FR" sz="3600" b="1" i="1" dirty="0"/>
              <a:t> </a:t>
            </a:r>
            <a:r>
              <a:rPr lang="fr-FR" sz="3600" b="1" i="1" dirty="0" smtClean="0"/>
              <a:t> 2)Empêcher « la subversion antigénique » imposée par des virus </a:t>
            </a:r>
            <a:endParaRPr lang="fr-FR" sz="3600" b="1" i="1" dirty="0"/>
          </a:p>
        </p:txBody>
      </p:sp>
    </p:spTree>
    <p:extLst>
      <p:ext uri="{BB962C8B-B14F-4D97-AF65-F5344CB8AC3E}">
        <p14:creationId xmlns:p14="http://schemas.microsoft.com/office/powerpoint/2010/main" val="42929193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816864" y="1511712"/>
            <a:ext cx="10871200" cy="4495800"/>
          </a:xfrm>
        </p:spPr>
        <p:txBody>
          <a:bodyPr>
            <a:noAutofit/>
          </a:bodyPr>
          <a:lstStyle/>
          <a:p>
            <a:pPr algn="just"/>
            <a:r>
              <a:rPr lang="fr-FR" sz="3600" b="1" dirty="0">
                <a:cs typeface="Times New Roman" pitchFamily="18" charset="0"/>
              </a:rPr>
              <a:t>Dans notre protocole, ces effets sont à minimiser du fait de la durée limitée du traitement : inférieure à 21jours pour les personnes en quarantaine et 10 jours pour des personnes déclarées malades avec les trois molécules.</a:t>
            </a:r>
          </a:p>
          <a:p>
            <a:pPr algn="just"/>
            <a:r>
              <a:rPr lang="fr-FR" sz="3600" b="1" dirty="0">
                <a:cs typeface="Times New Roman" pitchFamily="18" charset="0"/>
              </a:rPr>
              <a:t>Pour les personnes saines :  10 jours avec </a:t>
            </a:r>
            <a:r>
              <a:rPr lang="fr-FR" sz="3600" b="1" dirty="0" err="1">
                <a:cs typeface="Times New Roman" pitchFamily="18" charset="0"/>
              </a:rPr>
              <a:t>IFNa</a:t>
            </a:r>
            <a:r>
              <a:rPr lang="fr-FR" sz="3600" b="1" dirty="0">
                <a:cs typeface="Times New Roman" pitchFamily="18" charset="0"/>
              </a:rPr>
              <a:t>, b et </a:t>
            </a:r>
            <a:r>
              <a:rPr lang="fr-FR" sz="3600" b="1" dirty="0" err="1" smtClean="0">
                <a:cs typeface="Times New Roman" pitchFamily="18" charset="0"/>
              </a:rPr>
              <a:t>chloroquine+Antioxydants</a:t>
            </a:r>
            <a:endParaRPr lang="fr-FR" sz="3600" b="1" dirty="0">
              <a:cs typeface="Times New Roman" pitchFamily="18" charset="0"/>
            </a:endParaRPr>
          </a:p>
          <a:p>
            <a:pPr algn="just"/>
            <a:r>
              <a:rPr lang="fr-FR" sz="3600" b="1" dirty="0">
                <a:cs typeface="Times New Roman" pitchFamily="18" charset="0"/>
              </a:rPr>
              <a:t>Les posologies seront adaptées en fonction de celles du </a:t>
            </a:r>
            <a:r>
              <a:rPr lang="fr-FR" sz="3600" b="1" dirty="0" smtClean="0">
                <a:cs typeface="Times New Roman" pitchFamily="18" charset="0"/>
              </a:rPr>
              <a:t>fabriquant</a:t>
            </a:r>
            <a:endParaRPr lang="fr-FR" sz="3600" b="1" dirty="0">
              <a:cs typeface="Times New Roman" pitchFamily="18" charset="0"/>
            </a:endParaRPr>
          </a:p>
        </p:txBody>
      </p:sp>
    </p:spTree>
    <p:extLst>
      <p:ext uri="{BB962C8B-B14F-4D97-AF65-F5344CB8AC3E}">
        <p14:creationId xmlns:p14="http://schemas.microsoft.com/office/powerpoint/2010/main" val="1811751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pPr algn="just"/>
            <a:r>
              <a:rPr lang="fr-FR" sz="3900" b="1" dirty="0">
                <a:cs typeface="Times New Roman" pitchFamily="18" charset="0"/>
              </a:rPr>
              <a:t>Mais en ce qui concerne le traitement par </a:t>
            </a:r>
            <a:r>
              <a:rPr lang="fr-FR" sz="3900" b="1" dirty="0" smtClean="0">
                <a:cs typeface="Times New Roman" pitchFamily="18" charset="0"/>
              </a:rPr>
              <a:t>IFN</a:t>
            </a:r>
            <a:r>
              <a:rPr lang="fr-FR" sz="3900" b="1" dirty="0" smtClean="0">
                <a:cs typeface="Times New Roman" pitchFamily="18" charset="0"/>
              </a:rPr>
              <a:t> </a:t>
            </a:r>
            <a:r>
              <a:rPr lang="fr-FR" sz="3900" b="1" dirty="0">
                <a:cs typeface="Times New Roman" pitchFamily="18" charset="0"/>
              </a:rPr>
              <a:t>à fortes doses pour des personnes en quarantaine, nous pouvons nous référer:</a:t>
            </a:r>
          </a:p>
          <a:p>
            <a:pPr marL="0" indent="0" algn="just">
              <a:buNone/>
            </a:pPr>
            <a:r>
              <a:rPr lang="fr-FR" sz="3900" b="1" dirty="0">
                <a:cs typeface="Times New Roman" pitchFamily="18" charset="0"/>
              </a:rPr>
              <a:t>soit au schéma de  Kirkwood  qui propose</a:t>
            </a:r>
            <a:r>
              <a:rPr lang="fr-FR" sz="3900" dirty="0">
                <a:cs typeface="Times New Roman" pitchFamily="18" charset="0"/>
              </a:rPr>
              <a:t> : </a:t>
            </a:r>
          </a:p>
          <a:p>
            <a:pPr marL="0" indent="0" algn="just">
              <a:buNone/>
            </a:pPr>
            <a:r>
              <a:rPr lang="fr-FR" sz="3900" dirty="0">
                <a:cs typeface="Times New Roman" pitchFamily="18" charset="0"/>
              </a:rPr>
              <a:t>1) </a:t>
            </a:r>
            <a:r>
              <a:rPr lang="fr-FR" sz="3900" b="1" dirty="0">
                <a:cs typeface="Times New Roman" pitchFamily="18" charset="0"/>
              </a:rPr>
              <a:t>traitement d’attaque</a:t>
            </a:r>
            <a:r>
              <a:rPr lang="fr-FR" sz="3900" dirty="0">
                <a:cs typeface="Times New Roman" pitchFamily="18" charset="0"/>
              </a:rPr>
              <a:t>  </a:t>
            </a:r>
            <a:r>
              <a:rPr lang="fr-FR" sz="3900" b="1" dirty="0">
                <a:solidFill>
                  <a:srgbClr val="FF0000"/>
                </a:solidFill>
                <a:cs typeface="Times New Roman" pitchFamily="18" charset="0"/>
              </a:rPr>
              <a:t>de 20 millions d’UI par voie intraveineuse ou orale et par jour, après dilution dans 50 ml de chlorure de sodium à 0,9%, durant 5 jours </a:t>
            </a:r>
          </a:p>
          <a:p>
            <a:pPr marL="0" indent="0" algn="just">
              <a:buNone/>
            </a:pPr>
            <a:r>
              <a:rPr lang="fr-FR" sz="3900" dirty="0">
                <a:cs typeface="Times New Roman" pitchFamily="18" charset="0"/>
              </a:rPr>
              <a:t>2) </a:t>
            </a:r>
            <a:r>
              <a:rPr lang="fr-FR" sz="3900" b="1" dirty="0">
                <a:cs typeface="Times New Roman" pitchFamily="18" charset="0"/>
              </a:rPr>
              <a:t>le traitement d’entretien</a:t>
            </a:r>
            <a:r>
              <a:rPr lang="fr-FR" sz="3900" dirty="0">
                <a:cs typeface="Times New Roman" pitchFamily="18" charset="0"/>
              </a:rPr>
              <a:t>  </a:t>
            </a:r>
            <a:r>
              <a:rPr lang="fr-FR" sz="3900" b="1" dirty="0">
                <a:solidFill>
                  <a:srgbClr val="FF0000"/>
                </a:solidFill>
                <a:cs typeface="Times New Roman" pitchFamily="18" charset="0"/>
              </a:rPr>
              <a:t>de 10 millions d’UI par voie sous-cutanée ou orale  durant 3 jours</a:t>
            </a:r>
            <a:r>
              <a:rPr lang="fr-FR" sz="3900" dirty="0">
                <a:cs typeface="Times New Roman" pitchFamily="18" charset="0"/>
              </a:rPr>
              <a:t>,</a:t>
            </a:r>
          </a:p>
          <a:p>
            <a:endParaRPr lang="fr-FR" sz="3200" b="1" dirty="0"/>
          </a:p>
          <a:p>
            <a:endParaRPr lang="fr-FR" dirty="0"/>
          </a:p>
        </p:txBody>
      </p:sp>
    </p:spTree>
    <p:extLst>
      <p:ext uri="{BB962C8B-B14F-4D97-AF65-F5344CB8AC3E}">
        <p14:creationId xmlns:p14="http://schemas.microsoft.com/office/powerpoint/2010/main" val="462188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Autofit/>
          </a:bodyPr>
          <a:lstStyle/>
          <a:p>
            <a:pPr marL="0" indent="0" algn="just">
              <a:buNone/>
            </a:pPr>
            <a:r>
              <a:rPr lang="fr-FR" sz="3600" dirty="0">
                <a:cs typeface="Times New Roman" pitchFamily="18" charset="0"/>
              </a:rPr>
              <a:t>- </a:t>
            </a:r>
            <a:r>
              <a:rPr lang="fr-FR" sz="3600" b="1" dirty="0">
                <a:cs typeface="Times New Roman" pitchFamily="18" charset="0"/>
              </a:rPr>
              <a:t>soit au schéma de </a:t>
            </a:r>
            <a:r>
              <a:rPr lang="fr-FR" sz="3600" b="1" dirty="0" err="1">
                <a:cs typeface="Times New Roman" pitchFamily="18" charset="0"/>
              </a:rPr>
              <a:t>Mohr</a:t>
            </a:r>
            <a:r>
              <a:rPr lang="fr-FR" sz="3600" b="1" dirty="0">
                <a:cs typeface="Times New Roman" pitchFamily="18" charset="0"/>
              </a:rPr>
              <a:t> qui propose :</a:t>
            </a:r>
            <a:endParaRPr lang="fr-FR" sz="3600" dirty="0">
              <a:cs typeface="Times New Roman" pitchFamily="18" charset="0"/>
            </a:endParaRPr>
          </a:p>
          <a:p>
            <a:pPr marL="0" indent="0" algn="just">
              <a:buNone/>
            </a:pPr>
            <a:r>
              <a:rPr lang="fr-FR" sz="3600" b="1" dirty="0" smtClean="0">
                <a:solidFill>
                  <a:srgbClr val="FF0000"/>
                </a:solidFill>
                <a:cs typeface="Times New Roman" pitchFamily="18" charset="0"/>
              </a:rPr>
              <a:t>-traitements </a:t>
            </a:r>
            <a:r>
              <a:rPr lang="fr-FR" sz="3600" b="1" dirty="0">
                <a:solidFill>
                  <a:srgbClr val="FF0000"/>
                </a:solidFill>
                <a:cs typeface="Times New Roman" pitchFamily="18" charset="0"/>
              </a:rPr>
              <a:t>à forte dose pendant 7jours, sans traitement d’entretien. </a:t>
            </a:r>
          </a:p>
          <a:p>
            <a:pPr marL="0" indent="0" algn="just">
              <a:buNone/>
            </a:pPr>
            <a:r>
              <a:rPr lang="fr-FR" sz="3600" b="1" dirty="0">
                <a:solidFill>
                  <a:srgbClr val="FF0000"/>
                </a:solidFill>
                <a:cs typeface="Times New Roman" pitchFamily="18" charset="0"/>
              </a:rPr>
              <a:t>Pour des personnes malades, nous proposons une thérapie d’attaque mixte </a:t>
            </a:r>
            <a:r>
              <a:rPr lang="fr-FR" sz="3600" b="1" dirty="0" err="1" smtClean="0">
                <a:solidFill>
                  <a:srgbClr val="FF0000"/>
                </a:solidFill>
                <a:cs typeface="Times New Roman" pitchFamily="18" charset="0"/>
              </a:rPr>
              <a:t>IFNa</a:t>
            </a:r>
            <a:r>
              <a:rPr lang="fr-FR" sz="3600" b="1" dirty="0" smtClean="0">
                <a:solidFill>
                  <a:srgbClr val="FF0000"/>
                </a:solidFill>
                <a:cs typeface="Times New Roman" pitchFamily="18" charset="0"/>
              </a:rPr>
              <a:t>+ </a:t>
            </a:r>
            <a:r>
              <a:rPr lang="fr-FR" sz="3600" b="1" dirty="0" err="1" smtClean="0">
                <a:solidFill>
                  <a:srgbClr val="FF0000"/>
                </a:solidFill>
                <a:cs typeface="Times New Roman" pitchFamily="18" charset="0"/>
              </a:rPr>
              <a:t>IFNg</a:t>
            </a:r>
            <a:r>
              <a:rPr lang="fr-FR" sz="3600" b="1" dirty="0" smtClean="0">
                <a:solidFill>
                  <a:srgbClr val="FF0000"/>
                </a:solidFill>
                <a:cs typeface="Times New Roman" pitchFamily="18" charset="0"/>
              </a:rPr>
              <a:t> </a:t>
            </a:r>
            <a:r>
              <a:rPr lang="fr-FR" sz="3600" b="1" dirty="0">
                <a:solidFill>
                  <a:srgbClr val="FF0000"/>
                </a:solidFill>
                <a:cs typeface="Times New Roman" pitchFamily="18" charset="0"/>
              </a:rPr>
              <a:t>(10millions d’UI par type d’IFN). </a:t>
            </a:r>
          </a:p>
          <a:p>
            <a:pPr marL="0" indent="0" algn="just">
              <a:buNone/>
            </a:pPr>
            <a:r>
              <a:rPr lang="fr-FR" sz="3600" b="1" dirty="0">
                <a:cs typeface="Times New Roman" pitchFamily="18" charset="0"/>
              </a:rPr>
              <a:t>NB : Le traitement pourra être interrompu si la réduction de la posologie n’améliore pas la tolérance à l’IFN.</a:t>
            </a:r>
            <a:endParaRPr lang="fr-FR" sz="3600" dirty="0">
              <a:cs typeface="Times New Roman" pitchFamily="18" charset="0"/>
            </a:endParaRPr>
          </a:p>
          <a:p>
            <a:endParaRPr lang="fr-FR" sz="3600" dirty="0"/>
          </a:p>
        </p:txBody>
      </p:sp>
    </p:spTree>
    <p:extLst>
      <p:ext uri="{BB962C8B-B14F-4D97-AF65-F5344CB8AC3E}">
        <p14:creationId xmlns:p14="http://schemas.microsoft.com/office/powerpoint/2010/main" val="5390097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sz="4000" b="1" dirty="0"/>
              <a:t>Il a été découvert récemment l’interféron</a:t>
            </a:r>
            <a:r>
              <a:rPr lang="fr-FR" sz="4000" b="1" i="1" dirty="0"/>
              <a:t> </a:t>
            </a:r>
            <a:r>
              <a:rPr lang="el-GR" sz="4000" b="1" i="1" dirty="0"/>
              <a:t>λ</a:t>
            </a:r>
            <a:r>
              <a:rPr lang="fr-FR" sz="4000" b="1" dirty="0"/>
              <a:t> : (Sous types: IFN-</a:t>
            </a:r>
            <a:r>
              <a:rPr lang="el-GR" sz="4000" b="1" dirty="0"/>
              <a:t>λ</a:t>
            </a:r>
            <a:r>
              <a:rPr lang="fr-FR" sz="4000" b="1" dirty="0"/>
              <a:t>1 (IL-29), </a:t>
            </a:r>
            <a:r>
              <a:rPr lang="fr-FR" sz="4000" b="1" dirty="0">
                <a:solidFill>
                  <a:srgbClr val="FF0000"/>
                </a:solidFill>
              </a:rPr>
              <a:t>IFN-</a:t>
            </a:r>
            <a:r>
              <a:rPr lang="el-GR" sz="4000" b="1" dirty="0">
                <a:solidFill>
                  <a:srgbClr val="FF0000"/>
                </a:solidFill>
              </a:rPr>
              <a:t>λ</a:t>
            </a:r>
            <a:r>
              <a:rPr lang="fr-FR" sz="4000" b="1" dirty="0">
                <a:solidFill>
                  <a:srgbClr val="FF0000"/>
                </a:solidFill>
              </a:rPr>
              <a:t>2 (IL-28A) </a:t>
            </a:r>
            <a:r>
              <a:rPr lang="fr-FR" sz="4000" b="1" dirty="0"/>
              <a:t>et IFN-</a:t>
            </a:r>
            <a:r>
              <a:rPr lang="el-GR" sz="4000" b="1" dirty="0"/>
              <a:t>λ</a:t>
            </a:r>
            <a:r>
              <a:rPr lang="fr-FR" sz="4000" b="1" dirty="0"/>
              <a:t>3 (IL-28B) qui a le même mécanisme d’action qu’autres IFN type I, mais serait plus actif sur la réplication des virus enveloppés  qu’IFN-α. Mais l’Association </a:t>
            </a:r>
            <a:r>
              <a:rPr lang="fr-FR" sz="4000" b="1" dirty="0">
                <a:solidFill>
                  <a:srgbClr val="FF0000"/>
                </a:solidFill>
              </a:rPr>
              <a:t>IFN-</a:t>
            </a:r>
            <a:r>
              <a:rPr lang="el-GR" sz="4000" b="1" dirty="0">
                <a:solidFill>
                  <a:srgbClr val="FF0000"/>
                </a:solidFill>
              </a:rPr>
              <a:t>α</a:t>
            </a:r>
            <a:r>
              <a:rPr lang="fr-FR" sz="4000" b="1" dirty="0">
                <a:solidFill>
                  <a:srgbClr val="FF0000"/>
                </a:solidFill>
              </a:rPr>
              <a:t>/IFN-</a:t>
            </a:r>
            <a:r>
              <a:rPr lang="el-GR" sz="4000" b="1" dirty="0">
                <a:solidFill>
                  <a:srgbClr val="FF0000"/>
                </a:solidFill>
              </a:rPr>
              <a:t>λ</a:t>
            </a:r>
            <a:r>
              <a:rPr lang="fr-FR" sz="4000" b="1" dirty="0">
                <a:solidFill>
                  <a:srgbClr val="FF0000"/>
                </a:solidFill>
              </a:rPr>
              <a:t>2 </a:t>
            </a:r>
            <a:r>
              <a:rPr lang="fr-FR" sz="4000" b="1" dirty="0"/>
              <a:t>semblerait synergique.</a:t>
            </a:r>
          </a:p>
          <a:p>
            <a:endParaRPr lang="fr-FR" dirty="0"/>
          </a:p>
        </p:txBody>
      </p:sp>
    </p:spTree>
    <p:extLst>
      <p:ext uri="{BB962C8B-B14F-4D97-AF65-F5344CB8AC3E}">
        <p14:creationId xmlns:p14="http://schemas.microsoft.com/office/powerpoint/2010/main" val="3747241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Autofit/>
          </a:bodyPr>
          <a:lstStyle/>
          <a:p>
            <a:pPr marL="0" indent="0">
              <a:buNone/>
            </a:pPr>
            <a:r>
              <a:rPr lang="fr-FR" sz="3600" b="1" dirty="0">
                <a:cs typeface="Times New Roman" pitchFamily="18" charset="0"/>
              </a:rPr>
              <a:t>Sur le </a:t>
            </a:r>
            <a:r>
              <a:rPr lang="fr-FR" sz="3600" b="1" dirty="0" smtClean="0">
                <a:cs typeface="Times New Roman" pitchFamily="18" charset="0"/>
              </a:rPr>
              <a:t>marché:</a:t>
            </a:r>
            <a:r>
              <a:rPr lang="fr-FR" sz="3600" dirty="0">
                <a:cs typeface="Times New Roman" pitchFamily="18" charset="0"/>
              </a:rPr>
              <a:t> </a:t>
            </a:r>
            <a:r>
              <a:rPr lang="fr-FR" sz="3600" dirty="0" smtClean="0">
                <a:cs typeface="Times New Roman" pitchFamily="18" charset="0"/>
              </a:rPr>
              <a:t>Sont </a:t>
            </a:r>
            <a:r>
              <a:rPr lang="fr-FR" sz="3600" dirty="0">
                <a:cs typeface="Times New Roman" pitchFamily="18" charset="0"/>
              </a:rPr>
              <a:t>par exemple disponibles :</a:t>
            </a:r>
          </a:p>
          <a:p>
            <a:pPr lvl="0"/>
            <a:r>
              <a:rPr lang="fr-FR" sz="3600" b="1" u="sng" dirty="0">
                <a:solidFill>
                  <a:srgbClr val="FF0000"/>
                </a:solidFill>
                <a:cs typeface="Times New Roman" pitchFamily="18" charset="0"/>
              </a:rPr>
              <a:t>Rebif</a:t>
            </a:r>
            <a:r>
              <a:rPr lang="fr-FR" sz="3600" dirty="0">
                <a:cs typeface="Times New Roman" pitchFamily="18" charset="0"/>
              </a:rPr>
              <a:t>, forme liquide d'interféron beta 1a</a:t>
            </a:r>
          </a:p>
          <a:p>
            <a:pPr lvl="0"/>
            <a:r>
              <a:rPr lang="fr-FR" sz="3600" b="1" u="sng" dirty="0">
                <a:solidFill>
                  <a:srgbClr val="FF0000"/>
                </a:solidFill>
                <a:cs typeface="Times New Roman" pitchFamily="18" charset="0"/>
              </a:rPr>
              <a:t>Avonex</a:t>
            </a:r>
            <a:r>
              <a:rPr lang="fr-FR" sz="3600" dirty="0">
                <a:cs typeface="Times New Roman" pitchFamily="18" charset="0"/>
              </a:rPr>
              <a:t>, forme lyophilisée d'interféron beta 1a</a:t>
            </a:r>
          </a:p>
          <a:p>
            <a:pPr lvl="0"/>
            <a:r>
              <a:rPr lang="fr-FR" sz="3600" b="1" u="sng" dirty="0">
                <a:solidFill>
                  <a:srgbClr val="FF0000"/>
                </a:solidFill>
                <a:cs typeface="Times New Roman" pitchFamily="18" charset="0"/>
              </a:rPr>
              <a:t>Cinnovex</a:t>
            </a:r>
            <a:r>
              <a:rPr lang="fr-FR" sz="3600" dirty="0">
                <a:cs typeface="Times New Roman" pitchFamily="18" charset="0"/>
              </a:rPr>
              <a:t>, forme générique/</a:t>
            </a:r>
            <a:r>
              <a:rPr lang="fr-FR" sz="3600" dirty="0" err="1">
                <a:cs typeface="Times New Roman" pitchFamily="18" charset="0"/>
              </a:rPr>
              <a:t>biosimilaire</a:t>
            </a:r>
            <a:r>
              <a:rPr lang="fr-FR" sz="3600" dirty="0">
                <a:cs typeface="Times New Roman" pitchFamily="18" charset="0"/>
              </a:rPr>
              <a:t> d'interféron beta 1a (</a:t>
            </a:r>
            <a:r>
              <a:rPr lang="fr-FR" sz="3600" dirty="0" err="1">
                <a:cs typeface="Times New Roman" pitchFamily="18" charset="0"/>
              </a:rPr>
              <a:t>Avonex</a:t>
            </a:r>
            <a:r>
              <a:rPr lang="fr-FR" sz="3600" dirty="0">
                <a:cs typeface="Times New Roman" pitchFamily="18" charset="0"/>
              </a:rPr>
              <a:t>)</a:t>
            </a:r>
          </a:p>
          <a:p>
            <a:pPr lvl="0"/>
            <a:r>
              <a:rPr lang="fr-FR" sz="3600" b="1" u="sng" dirty="0">
                <a:solidFill>
                  <a:srgbClr val="FF0000"/>
                </a:solidFill>
                <a:cs typeface="Times New Roman" pitchFamily="18" charset="0"/>
              </a:rPr>
              <a:t>Betaferon</a:t>
            </a:r>
            <a:r>
              <a:rPr lang="fr-FR" sz="3600" dirty="0">
                <a:cs typeface="Times New Roman" pitchFamily="18" charset="0"/>
              </a:rPr>
              <a:t>, interféron beta 1b</a:t>
            </a:r>
          </a:p>
          <a:p>
            <a:pPr lvl="0"/>
            <a:r>
              <a:rPr lang="fr-FR" sz="3600" b="1" u="sng" dirty="0">
                <a:solidFill>
                  <a:srgbClr val="FF0000"/>
                </a:solidFill>
                <a:cs typeface="Times New Roman" pitchFamily="18" charset="0"/>
              </a:rPr>
              <a:t>Roferon</a:t>
            </a:r>
            <a:r>
              <a:rPr lang="fr-FR" sz="3600" b="1" u="sng" dirty="0">
                <a:cs typeface="Times New Roman" pitchFamily="18" charset="0"/>
              </a:rPr>
              <a:t> A</a:t>
            </a:r>
            <a:r>
              <a:rPr lang="fr-FR" sz="3600" dirty="0">
                <a:cs typeface="Times New Roman" pitchFamily="18" charset="0"/>
              </a:rPr>
              <a:t>, </a:t>
            </a:r>
            <a:r>
              <a:rPr lang="fr-FR" sz="3600" dirty="0" err="1">
                <a:cs typeface="Times New Roman" pitchFamily="18" charset="0"/>
              </a:rPr>
              <a:t>regular</a:t>
            </a:r>
            <a:r>
              <a:rPr lang="fr-FR" sz="3600" dirty="0">
                <a:cs typeface="Times New Roman" pitchFamily="18" charset="0"/>
              </a:rPr>
              <a:t> Interferon-alpha2a</a:t>
            </a:r>
          </a:p>
          <a:p>
            <a:pPr lvl="0"/>
            <a:r>
              <a:rPr lang="fr-FR" sz="3600" b="1" u="sng" dirty="0">
                <a:solidFill>
                  <a:srgbClr val="FF0000"/>
                </a:solidFill>
                <a:cs typeface="Times New Roman" pitchFamily="18" charset="0"/>
              </a:rPr>
              <a:t>Intron-A</a:t>
            </a:r>
            <a:r>
              <a:rPr lang="fr-FR" sz="3600" dirty="0">
                <a:cs typeface="Times New Roman" pitchFamily="18" charset="0"/>
              </a:rPr>
              <a:t>, </a:t>
            </a:r>
            <a:r>
              <a:rPr lang="fr-FR" sz="3600" dirty="0" err="1">
                <a:cs typeface="Times New Roman" pitchFamily="18" charset="0"/>
              </a:rPr>
              <a:t>regular</a:t>
            </a:r>
            <a:r>
              <a:rPr lang="fr-FR" sz="3600" dirty="0">
                <a:cs typeface="Times New Roman" pitchFamily="18" charset="0"/>
              </a:rPr>
              <a:t> Interferon-alpha2b</a:t>
            </a:r>
          </a:p>
          <a:p>
            <a:endParaRPr lang="fr-FR" sz="3600" dirty="0"/>
          </a:p>
        </p:txBody>
      </p:sp>
    </p:spTree>
    <p:extLst>
      <p:ext uri="{BB962C8B-B14F-4D97-AF65-F5344CB8AC3E}">
        <p14:creationId xmlns:p14="http://schemas.microsoft.com/office/powerpoint/2010/main" val="1050088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lvl="0"/>
            <a:r>
              <a:rPr lang="en-US" sz="3600" b="1" u="sng" dirty="0">
                <a:solidFill>
                  <a:srgbClr val="FF0000"/>
                </a:solidFill>
                <a:latin typeface="Times New Roman" pitchFamily="18" charset="0"/>
                <a:cs typeface="Times New Roman" pitchFamily="18" charset="0"/>
              </a:rPr>
              <a:t>Imukin</a:t>
            </a:r>
            <a:r>
              <a:rPr lang="en-US" sz="3600" dirty="0">
                <a:latin typeface="Times New Roman" pitchFamily="18" charset="0"/>
                <a:cs typeface="Times New Roman" pitchFamily="18" charset="0"/>
              </a:rPr>
              <a:t>, Interferon gamma(</a:t>
            </a:r>
            <a:r>
              <a:rPr lang="en-US" sz="3600" b="1" dirty="0">
                <a:latin typeface="Times New Roman" pitchFamily="18" charset="0"/>
                <a:cs typeface="Times New Roman" pitchFamily="18" charset="0"/>
              </a:rPr>
              <a:t> IFN-</a:t>
            </a:r>
            <a:r>
              <a:rPr lang="el-GR" sz="3600" b="1" dirty="0">
                <a:latin typeface="Times New Roman" pitchFamily="18" charset="0"/>
                <a:cs typeface="Times New Roman" pitchFamily="18" charset="0"/>
              </a:rPr>
              <a:t>λ</a:t>
            </a:r>
            <a:r>
              <a:rPr lang="en-US" sz="3600" b="1" dirty="0">
                <a:latin typeface="Times New Roman" pitchFamily="18" charset="0"/>
                <a:cs typeface="Times New Roman" pitchFamily="18" charset="0"/>
              </a:rPr>
              <a:t>)</a:t>
            </a:r>
            <a:endParaRPr lang="fr-FR" sz="3600" dirty="0">
              <a:latin typeface="Times New Roman" pitchFamily="18" charset="0"/>
              <a:cs typeface="Times New Roman" pitchFamily="18" charset="0"/>
            </a:endParaRPr>
          </a:p>
          <a:p>
            <a:pPr lvl="0"/>
            <a:r>
              <a:rPr lang="en-US" sz="3600" b="1" u="sng" dirty="0">
                <a:solidFill>
                  <a:srgbClr val="FF0000"/>
                </a:solidFill>
                <a:latin typeface="Times New Roman" pitchFamily="18" charset="0"/>
                <a:cs typeface="Times New Roman" pitchFamily="18" charset="0"/>
              </a:rPr>
              <a:t>PEGASYS</a:t>
            </a:r>
            <a:r>
              <a:rPr lang="en-US" sz="3600" b="1" dirty="0">
                <a:latin typeface="Times New Roman" pitchFamily="18" charset="0"/>
                <a:cs typeface="Times New Roman" pitchFamily="18" charset="0"/>
              </a:rPr>
              <a:t>, « </a:t>
            </a:r>
            <a:r>
              <a:rPr lang="en-US" sz="3600" b="1" dirty="0" err="1">
                <a:latin typeface="Times New Roman" pitchFamily="18" charset="0"/>
                <a:cs typeface="Times New Roman" pitchFamily="18" charset="0"/>
              </a:rPr>
              <a:t>pegylated</a:t>
            </a:r>
            <a:r>
              <a:rPr lang="en-US" sz="3600" b="1" dirty="0">
                <a:latin typeface="Times New Roman" pitchFamily="18" charset="0"/>
                <a:cs typeface="Times New Roman" pitchFamily="18" charset="0"/>
              </a:rPr>
              <a:t> IFN-</a:t>
            </a:r>
            <a:r>
              <a:rPr lang="fr-FR" sz="3600" b="1" dirty="0">
                <a:latin typeface="Times New Roman" pitchFamily="18" charset="0"/>
                <a:cs typeface="Times New Roman" pitchFamily="18" charset="0"/>
              </a:rPr>
              <a:t>α </a:t>
            </a:r>
            <a:r>
              <a:rPr lang="en-US" sz="3600" b="1" dirty="0">
                <a:latin typeface="Times New Roman" pitchFamily="18" charset="0"/>
                <a:cs typeface="Times New Roman" pitchFamily="18" charset="0"/>
              </a:rPr>
              <a:t> 2a »</a:t>
            </a:r>
            <a:endParaRPr lang="fr-FR" sz="3600" dirty="0">
              <a:latin typeface="Times New Roman" pitchFamily="18" charset="0"/>
              <a:cs typeface="Times New Roman" pitchFamily="18" charset="0"/>
            </a:endParaRPr>
          </a:p>
          <a:p>
            <a:pPr lvl="0"/>
            <a:r>
              <a:rPr lang="fr-FR" sz="3600" b="1" u="sng" dirty="0">
                <a:solidFill>
                  <a:srgbClr val="FF0000"/>
                </a:solidFill>
                <a:latin typeface="Times New Roman" pitchFamily="18" charset="0"/>
                <a:cs typeface="Times New Roman" pitchFamily="18" charset="0"/>
              </a:rPr>
              <a:t>Berlex</a:t>
            </a:r>
            <a:r>
              <a:rPr lang="fr-FR" sz="3600" dirty="0">
                <a:latin typeface="Times New Roman" pitchFamily="18" charset="0"/>
                <a:cs typeface="Times New Roman" pitchFamily="18" charset="0"/>
              </a:rPr>
              <a:t>, interferon beta 1b</a:t>
            </a:r>
          </a:p>
          <a:p>
            <a:pPr lvl="0"/>
            <a:r>
              <a:rPr lang="en-US" sz="3600" b="1" u="sng" dirty="0">
                <a:solidFill>
                  <a:srgbClr val="FF0000"/>
                </a:solidFill>
                <a:latin typeface="Times New Roman" pitchFamily="18" charset="0"/>
                <a:cs typeface="Times New Roman" pitchFamily="18" charset="0"/>
              </a:rPr>
              <a:t>PegIntron</a:t>
            </a:r>
            <a:r>
              <a:rPr lang="en-US" sz="3600" dirty="0">
                <a:latin typeface="Times New Roman" pitchFamily="18" charset="0"/>
                <a:cs typeface="Times New Roman" pitchFamily="18" charset="0"/>
              </a:rPr>
              <a:t>, « </a:t>
            </a:r>
            <a:r>
              <a:rPr lang="en-US" sz="3600" dirty="0" err="1">
                <a:latin typeface="Times New Roman" pitchFamily="18" charset="0"/>
                <a:cs typeface="Times New Roman" pitchFamily="18" charset="0"/>
              </a:rPr>
              <a:t>pegylated</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 IFN-</a:t>
            </a:r>
            <a:r>
              <a:rPr lang="fr-FR" sz="3600" b="1" dirty="0">
                <a:latin typeface="Times New Roman" pitchFamily="18" charset="0"/>
                <a:cs typeface="Times New Roman" pitchFamily="18" charset="0"/>
              </a:rPr>
              <a:t>α</a:t>
            </a:r>
            <a:r>
              <a:rPr lang="en-US" sz="3600" dirty="0">
                <a:latin typeface="Times New Roman" pitchFamily="18" charset="0"/>
                <a:cs typeface="Times New Roman" pitchFamily="18" charset="0"/>
              </a:rPr>
              <a:t> 2b  </a:t>
            </a:r>
            <a:endParaRPr lang="fr-FR" sz="3600" dirty="0">
              <a:latin typeface="Times New Roman" pitchFamily="18" charset="0"/>
              <a:cs typeface="Times New Roman" pitchFamily="18" charset="0"/>
            </a:endParaRPr>
          </a:p>
          <a:p>
            <a:pPr lvl="0"/>
            <a:r>
              <a:rPr lang="en-US" sz="3600" b="1" u="sng" dirty="0">
                <a:solidFill>
                  <a:srgbClr val="FF0000"/>
                </a:solidFill>
                <a:latin typeface="Times New Roman" pitchFamily="18" charset="0"/>
                <a:cs typeface="Times New Roman" pitchFamily="18" charset="0"/>
              </a:rPr>
              <a:t>Reiferon</a:t>
            </a:r>
            <a:r>
              <a:rPr lang="en-US" sz="3600" b="1" u="sng" dirty="0">
                <a:latin typeface="Times New Roman" pitchFamily="18" charset="0"/>
                <a:cs typeface="Times New Roman" pitchFamily="18" charset="0"/>
              </a:rPr>
              <a:t> </a:t>
            </a:r>
            <a:r>
              <a:rPr lang="en-US" sz="3600" b="1" u="sng" dirty="0">
                <a:solidFill>
                  <a:srgbClr val="FF0000"/>
                </a:solidFill>
                <a:latin typeface="Times New Roman" pitchFamily="18" charset="0"/>
                <a:cs typeface="Times New Roman" pitchFamily="18" charset="0"/>
              </a:rPr>
              <a:t>Etard</a:t>
            </a:r>
            <a:r>
              <a:rPr lang="en-US" sz="3600" dirty="0">
                <a:latin typeface="Times New Roman" pitchFamily="18" charset="0"/>
                <a:cs typeface="Times New Roman" pitchFamily="18" charset="0"/>
              </a:rPr>
              <a:t>, « </a:t>
            </a:r>
            <a:r>
              <a:rPr lang="en-US" sz="3600" dirty="0" err="1">
                <a:latin typeface="Times New Roman" pitchFamily="18" charset="0"/>
                <a:cs typeface="Times New Roman" pitchFamily="18" charset="0"/>
              </a:rPr>
              <a:t>pegylated</a:t>
            </a:r>
            <a:r>
              <a:rPr lang="en-US" sz="3600" b="1" dirty="0">
                <a:latin typeface="Times New Roman" pitchFamily="18" charset="0"/>
                <a:cs typeface="Times New Roman" pitchFamily="18" charset="0"/>
              </a:rPr>
              <a:t> IFN-</a:t>
            </a:r>
            <a:r>
              <a:rPr lang="fr-FR" sz="3600" b="1" dirty="0">
                <a:latin typeface="Times New Roman" pitchFamily="18" charset="0"/>
                <a:cs typeface="Times New Roman" pitchFamily="18" charset="0"/>
              </a:rPr>
              <a:t>α</a:t>
            </a:r>
            <a:r>
              <a:rPr lang="fr-FR" sz="3600" dirty="0">
                <a:latin typeface="Times New Roman" pitchFamily="18" charset="0"/>
                <a:cs typeface="Times New Roman" pitchFamily="18" charset="0"/>
              </a:rPr>
              <a:t> </a:t>
            </a:r>
            <a:r>
              <a:rPr lang="en-US" sz="3600" dirty="0">
                <a:latin typeface="Times New Roman" pitchFamily="18" charset="0"/>
                <a:cs typeface="Times New Roman" pitchFamily="18" charset="0"/>
              </a:rPr>
              <a:t> 2a »</a:t>
            </a:r>
            <a:endParaRPr lang="fr-FR" sz="3600" dirty="0">
              <a:latin typeface="Times New Roman" pitchFamily="18" charset="0"/>
              <a:cs typeface="Times New Roman" pitchFamily="18" charset="0"/>
            </a:endParaRPr>
          </a:p>
          <a:p>
            <a:pPr lvl="0"/>
            <a:r>
              <a:rPr lang="fr-FR" sz="3600" b="1" dirty="0" err="1">
                <a:solidFill>
                  <a:srgbClr val="FF0000"/>
                </a:solidFill>
                <a:latin typeface="Times New Roman" pitchFamily="18" charset="0"/>
                <a:cs typeface="Times New Roman" pitchFamily="18" charset="0"/>
              </a:rPr>
              <a:t>Viraferon</a:t>
            </a:r>
            <a:r>
              <a:rPr lang="fr-FR" sz="3600" dirty="0">
                <a:latin typeface="Times New Roman" pitchFamily="18" charset="0"/>
                <a:cs typeface="Times New Roman" pitchFamily="18" charset="0"/>
              </a:rPr>
              <a:t>, </a:t>
            </a:r>
            <a:r>
              <a:rPr lang="fr-FR" sz="3600" b="1" dirty="0">
                <a:latin typeface="Times New Roman" pitchFamily="18" charset="0"/>
                <a:cs typeface="Times New Roman" pitchFamily="18" charset="0"/>
              </a:rPr>
              <a:t>IFN-α</a:t>
            </a:r>
            <a:r>
              <a:rPr lang="en-US" sz="3600" dirty="0">
                <a:latin typeface="Times New Roman" pitchFamily="18" charset="0"/>
                <a:cs typeface="Times New Roman" pitchFamily="18" charset="0"/>
              </a:rPr>
              <a:t> 2b </a:t>
            </a:r>
            <a:endParaRPr lang="fr-FR" sz="3600" dirty="0">
              <a:latin typeface="Times New Roman" pitchFamily="18" charset="0"/>
              <a:cs typeface="Times New Roman" pitchFamily="18" charset="0"/>
            </a:endParaRPr>
          </a:p>
          <a:p>
            <a:pPr lvl="0"/>
            <a:r>
              <a:rPr lang="en-US" sz="3600" b="1" dirty="0" err="1">
                <a:solidFill>
                  <a:srgbClr val="FF0000"/>
                </a:solidFill>
                <a:latin typeface="Times New Roman" pitchFamily="18" charset="0"/>
                <a:cs typeface="Times New Roman" pitchFamily="18" charset="0"/>
              </a:rPr>
              <a:t>Viraferonpeg</a:t>
            </a:r>
            <a:r>
              <a:rPr lang="en-US" sz="3600" dirty="0">
                <a:latin typeface="Times New Roman" pitchFamily="18" charset="0"/>
                <a:cs typeface="Times New Roman" pitchFamily="18" charset="0"/>
              </a:rPr>
              <a:t>, </a:t>
            </a:r>
            <a:r>
              <a:rPr lang="fr-FR" sz="3600" b="1" dirty="0">
                <a:latin typeface="Times New Roman" pitchFamily="18" charset="0"/>
                <a:cs typeface="Times New Roman" pitchFamily="18" charset="0"/>
              </a:rPr>
              <a:t>IFN-α</a:t>
            </a:r>
            <a:r>
              <a:rPr lang="en-US" sz="3600" dirty="0">
                <a:latin typeface="Times New Roman" pitchFamily="18" charset="0"/>
                <a:cs typeface="Times New Roman" pitchFamily="18" charset="0"/>
              </a:rPr>
              <a:t> 2b </a:t>
            </a:r>
            <a:endParaRPr lang="fr-FR" sz="3600"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823346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 CHLOROQUINE</a:t>
            </a:r>
            <a:endParaRPr lang="fr-FR" dirty="0"/>
          </a:p>
        </p:txBody>
      </p:sp>
      <p:sp>
        <p:nvSpPr>
          <p:cNvPr id="3" name="Espace réservé du contenu 2"/>
          <p:cNvSpPr>
            <a:spLocks noGrp="1"/>
          </p:cNvSpPr>
          <p:nvPr>
            <p:ph sz="quarter" idx="1"/>
          </p:nvPr>
        </p:nvSpPr>
        <p:spPr/>
        <p:txBody>
          <a:bodyPr>
            <a:noAutofit/>
          </a:bodyPr>
          <a:lstStyle/>
          <a:p>
            <a:pPr algn="just"/>
            <a:r>
              <a:rPr lang="fr-FR" sz="3600" b="1" dirty="0">
                <a:latin typeface="Times New Roman" pitchFamily="18" charset="0"/>
                <a:cs typeface="Times New Roman" pitchFamily="18" charset="0"/>
              </a:rPr>
              <a:t>NIVAQUINE® 100 mg, comprimé </a:t>
            </a:r>
            <a:endParaRPr lang="fr-FR" sz="3600" dirty="0">
              <a:latin typeface="Times New Roman" pitchFamily="18" charset="0"/>
              <a:cs typeface="Times New Roman" pitchFamily="18" charset="0"/>
            </a:endParaRPr>
          </a:p>
          <a:p>
            <a:pPr algn="just"/>
            <a:r>
              <a:rPr lang="fr-FR" sz="3600" b="1" dirty="0">
                <a:latin typeface="Times New Roman" pitchFamily="18" charset="0"/>
                <a:cs typeface="Times New Roman" pitchFamily="18" charset="0"/>
              </a:rPr>
              <a:t>NIVAQUINE® 300 mg, comprimé</a:t>
            </a:r>
            <a:r>
              <a:rPr lang="fr-FR" sz="3600" dirty="0">
                <a:latin typeface="Times New Roman" pitchFamily="18" charset="0"/>
                <a:cs typeface="Times New Roman" pitchFamily="18" charset="0"/>
              </a:rPr>
              <a:t>. </a:t>
            </a:r>
          </a:p>
          <a:p>
            <a:pPr algn="just"/>
            <a:r>
              <a:rPr lang="fr-FR" sz="3600" b="1" dirty="0">
                <a:solidFill>
                  <a:srgbClr val="FF0000"/>
                </a:solidFill>
                <a:latin typeface="Times New Roman" pitchFamily="18" charset="0"/>
                <a:cs typeface="Times New Roman" pitchFamily="18" charset="0"/>
              </a:rPr>
              <a:t>Adulte de poids &gt;= 60 kg : </a:t>
            </a:r>
          </a:p>
          <a:p>
            <a:pPr algn="just"/>
            <a:r>
              <a:rPr lang="fr-FR" sz="3600" b="1" dirty="0">
                <a:solidFill>
                  <a:srgbClr val="FF0000"/>
                </a:solidFill>
                <a:latin typeface="Times New Roman" pitchFamily="18" charset="0"/>
                <a:cs typeface="Times New Roman" pitchFamily="18" charset="0"/>
              </a:rPr>
              <a:t>1er jour : 600 mg en 1 prise, puis 300 mg 6 heures plus tard ; </a:t>
            </a:r>
          </a:p>
          <a:p>
            <a:pPr algn="just"/>
            <a:r>
              <a:rPr lang="fr-FR" sz="3600" b="1" dirty="0">
                <a:solidFill>
                  <a:srgbClr val="FF0000"/>
                </a:solidFill>
                <a:latin typeface="Times New Roman" pitchFamily="18" charset="0"/>
                <a:cs typeface="Times New Roman" pitchFamily="18" charset="0"/>
              </a:rPr>
              <a:t>2e et 3e jours : 300 mg en 1 prise par jour à heure fixe.     </a:t>
            </a:r>
          </a:p>
          <a:p>
            <a:pPr algn="just"/>
            <a:r>
              <a:rPr lang="fr-FR" sz="3600" b="1" dirty="0">
                <a:solidFill>
                  <a:srgbClr val="FF0000"/>
                </a:solidFill>
                <a:latin typeface="Times New Roman" pitchFamily="18" charset="0"/>
                <a:cs typeface="Times New Roman" pitchFamily="18" charset="0"/>
              </a:rPr>
              <a:t>Les effets indésirables seront minimisés du fait de la durée de traitement 3JOURS</a:t>
            </a:r>
          </a:p>
          <a:p>
            <a:pPr algn="just"/>
            <a:endParaRPr lang="fr-FR" sz="3600" dirty="0"/>
          </a:p>
        </p:txBody>
      </p:sp>
    </p:spTree>
    <p:extLst>
      <p:ext uri="{BB962C8B-B14F-4D97-AF65-F5344CB8AC3E}">
        <p14:creationId xmlns:p14="http://schemas.microsoft.com/office/powerpoint/2010/main" val="657708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POSOLOGIE IFN+CHLOROQUINE</a:t>
            </a:r>
            <a:endParaRPr lang="fr-FR" dirty="0"/>
          </a:p>
        </p:txBody>
      </p:sp>
      <p:sp>
        <p:nvSpPr>
          <p:cNvPr id="3" name="Espace réservé du contenu 2"/>
          <p:cNvSpPr>
            <a:spLocks noGrp="1"/>
          </p:cNvSpPr>
          <p:nvPr>
            <p:ph sz="quarter" idx="1"/>
          </p:nvPr>
        </p:nvSpPr>
        <p:spPr/>
        <p:txBody>
          <a:bodyPr>
            <a:noAutofit/>
          </a:bodyPr>
          <a:lstStyle/>
          <a:p>
            <a:pPr algn="just"/>
            <a:r>
              <a:rPr lang="fr-FR" sz="3600" b="1" dirty="0">
                <a:latin typeface="Times New Roman" pitchFamily="18" charset="0"/>
                <a:cs typeface="Times New Roman" pitchFamily="18" charset="0"/>
              </a:rPr>
              <a:t>Le protocole proposé sera le suivant:</a:t>
            </a:r>
          </a:p>
          <a:p>
            <a:pPr algn="just"/>
            <a:r>
              <a:rPr lang="fr-FR" sz="3600" b="1" dirty="0">
                <a:latin typeface="Times New Roman" pitchFamily="18" charset="0"/>
                <a:cs typeface="Times New Roman" pitchFamily="18" charset="0"/>
              </a:rPr>
              <a:t> Pour des personnes en quarantaine 5jours de traitement avec l’</a:t>
            </a:r>
            <a:r>
              <a:rPr lang="fr-FR" sz="3600" b="1" dirty="0" err="1">
                <a:latin typeface="Times New Roman" pitchFamily="18" charset="0"/>
                <a:cs typeface="Times New Roman" pitchFamily="18" charset="0"/>
              </a:rPr>
              <a:t>IFNa</a:t>
            </a:r>
            <a:r>
              <a:rPr lang="fr-FR" sz="3600" b="1" dirty="0">
                <a:latin typeface="Times New Roman" pitchFamily="18" charset="0"/>
                <a:cs typeface="Times New Roman" pitchFamily="18" charset="0"/>
              </a:rPr>
              <a:t>/b suivi de 3jours de chloroquine(300mg/j</a:t>
            </a:r>
            <a:r>
              <a:rPr lang="fr-FR" sz="3600" b="1" dirty="0" smtClean="0">
                <a:latin typeface="Times New Roman" pitchFamily="18" charset="0"/>
                <a:cs typeface="Times New Roman" pitchFamily="18" charset="0"/>
              </a:rPr>
              <a:t>)+Antioxydants</a:t>
            </a:r>
            <a:endParaRPr lang="fr-FR" sz="3600" b="1" dirty="0">
              <a:latin typeface="Times New Roman" pitchFamily="18" charset="0"/>
              <a:cs typeface="Times New Roman" pitchFamily="18" charset="0"/>
            </a:endParaRPr>
          </a:p>
          <a:p>
            <a:pPr algn="just"/>
            <a:r>
              <a:rPr lang="fr-FR" sz="3600" b="1" dirty="0">
                <a:latin typeface="Times New Roman" pitchFamily="18" charset="0"/>
                <a:cs typeface="Times New Roman" pitchFamily="18" charset="0"/>
              </a:rPr>
              <a:t>Chez des personnes déjà malades (au</a:t>
            </a:r>
            <a:r>
              <a:rPr lang="mr-IN" sz="3600" b="1" dirty="0">
                <a:latin typeface="Times New Roman" pitchFamily="18" charset="0"/>
                <a:cs typeface="Times New Roman" pitchFamily="18" charset="0"/>
              </a:rPr>
              <a:t>-</a:t>
            </a:r>
            <a:r>
              <a:rPr lang="fr-FR" sz="3600" b="1" dirty="0">
                <a:latin typeface="Times New Roman" pitchFamily="18" charset="0"/>
                <a:cs typeface="Times New Roman" pitchFamily="18" charset="0"/>
              </a:rPr>
              <a:t>delà de 15 jours d’infection), nous proposons la combinaison </a:t>
            </a:r>
            <a:r>
              <a:rPr lang="fr-FR" sz="3600" b="1" dirty="0">
                <a:solidFill>
                  <a:srgbClr val="FF0000"/>
                </a:solidFill>
                <a:latin typeface="Times New Roman" pitchFamily="18" charset="0"/>
                <a:cs typeface="Times New Roman" pitchFamily="18" charset="0"/>
              </a:rPr>
              <a:t>Interféron  alpha et interféron gamma durant 5 jours en même temps que la </a:t>
            </a:r>
            <a:r>
              <a:rPr lang="fr-FR" sz="3600" b="1" dirty="0" err="1" smtClean="0">
                <a:solidFill>
                  <a:srgbClr val="FF0000"/>
                </a:solidFill>
                <a:latin typeface="Times New Roman" pitchFamily="18" charset="0"/>
                <a:cs typeface="Times New Roman" pitchFamily="18" charset="0"/>
              </a:rPr>
              <a:t>chloroquine+Antioxydants</a:t>
            </a:r>
            <a:r>
              <a:rPr lang="fr-FR" sz="3600" dirty="0" smtClean="0">
                <a:solidFill>
                  <a:srgbClr val="FF0000"/>
                </a:solidFill>
                <a:latin typeface="Times New Roman" pitchFamily="18" charset="0"/>
                <a:cs typeface="Times New Roman" pitchFamily="18" charset="0"/>
              </a:rPr>
              <a:t> </a:t>
            </a:r>
            <a:endParaRPr lang="fr-FR"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11890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68710" y="1511712"/>
            <a:ext cx="11680722" cy="4495800"/>
          </a:xfrm>
        </p:spPr>
        <p:txBody>
          <a:bodyPr>
            <a:noAutofit/>
          </a:bodyPr>
          <a:lstStyle/>
          <a:p>
            <a:pPr algn="just"/>
            <a:r>
              <a:rPr lang="fr-FR" sz="3600" b="1" dirty="0">
                <a:cs typeface="Times New Roman" pitchFamily="18" charset="0"/>
              </a:rPr>
              <a:t>La controverse (paradoxe) qui peut être plausible dans notre protocole est celle de l’effet dose :Certaines écoles  prônent des faibles dose d’IFN orale(</a:t>
            </a:r>
            <a:r>
              <a:rPr lang="fr-FR" sz="3600" b="1" dirty="0" err="1">
                <a:cs typeface="Times New Roman" pitchFamily="18" charset="0"/>
              </a:rPr>
              <a:t>when</a:t>
            </a:r>
            <a:r>
              <a:rPr lang="fr-FR" sz="3600" b="1" dirty="0">
                <a:cs typeface="Times New Roman" pitchFamily="18" charset="0"/>
              </a:rPr>
              <a:t>  Diez  et  </a:t>
            </a:r>
            <a:r>
              <a:rPr lang="fr-FR" sz="3600" b="1" dirty="0" smtClean="0">
                <a:cs typeface="Times New Roman" pitchFamily="18" charset="0"/>
              </a:rPr>
              <a:t>al.1987)pour </a:t>
            </a:r>
            <a:r>
              <a:rPr lang="fr-FR" sz="3600" b="1" dirty="0">
                <a:cs typeface="Times New Roman" pitchFamily="18" charset="0"/>
              </a:rPr>
              <a:t>un meilleur effet (10 -10000 UI/ml).</a:t>
            </a:r>
          </a:p>
          <a:p>
            <a:pPr algn="just"/>
            <a:r>
              <a:rPr lang="fr-FR" sz="3600" b="1" dirty="0">
                <a:cs typeface="Times New Roman" pitchFamily="18" charset="0"/>
              </a:rPr>
              <a:t>Tandis que d’autres optent (comme nous) pour des fortes doses que nous laissons  à l’ajustement du personnel sur le terrain et celle de la dose des IFN utilisée, en effet, certaines études  ont montré l’impact de « l’effet dose’’ </a:t>
            </a:r>
          </a:p>
        </p:txBody>
      </p:sp>
    </p:spTree>
    <p:extLst>
      <p:ext uri="{BB962C8B-B14F-4D97-AF65-F5344CB8AC3E}">
        <p14:creationId xmlns:p14="http://schemas.microsoft.com/office/powerpoint/2010/main" val="9228682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Les contre indications </a:t>
            </a:r>
            <a:endParaRPr lang="fr-FR" dirty="0"/>
          </a:p>
        </p:txBody>
      </p:sp>
      <p:sp>
        <p:nvSpPr>
          <p:cNvPr id="3" name="Espace réservé du contenu 2"/>
          <p:cNvSpPr>
            <a:spLocks noGrp="1"/>
          </p:cNvSpPr>
          <p:nvPr>
            <p:ph sz="quarter" idx="1"/>
          </p:nvPr>
        </p:nvSpPr>
        <p:spPr>
          <a:xfrm>
            <a:off x="368707" y="1600200"/>
            <a:ext cx="11407845" cy="4495800"/>
          </a:xfrm>
        </p:spPr>
        <p:txBody>
          <a:bodyPr>
            <a:noAutofit/>
          </a:bodyPr>
          <a:lstStyle/>
          <a:p>
            <a:pPr algn="just"/>
            <a:r>
              <a:rPr lang="fr-FR" sz="3600" b="1" dirty="0">
                <a:latin typeface="+mj-lt"/>
                <a:cs typeface="Times New Roman" pitchFamily="18" charset="0"/>
              </a:rPr>
              <a:t>L’aspirine et les produits contenant de l’acide acétylsalicylique (aspirine), utilisés comme analgésique, pour lutter contre la fièvre, comme anti-inflammatoire, ainsi que les corticoïdes inhibent l'action de l'interféron. </a:t>
            </a:r>
          </a:p>
          <a:p>
            <a:pPr algn="just"/>
            <a:r>
              <a:rPr lang="fr-FR" sz="3600" b="1" dirty="0">
                <a:latin typeface="+mj-lt"/>
                <a:cs typeface="Times New Roman" pitchFamily="18" charset="0"/>
              </a:rPr>
              <a:t>La théophylline (médicament de l’asthme), doit être utilisée sous surveillance pneumologique car les taux de cette molécule dans le sang (les taux sériques) doivent être fréquemment vérifiés. Enfin il est conseillé d’éviter les sédatifs. </a:t>
            </a:r>
            <a:endParaRPr lang="fr-FR" sz="3600" dirty="0">
              <a:latin typeface="+mj-lt"/>
              <a:cs typeface="Times New Roman" pitchFamily="18" charset="0"/>
            </a:endParaRPr>
          </a:p>
          <a:p>
            <a:endParaRPr lang="fr-FR" sz="3600" dirty="0">
              <a:latin typeface="+mj-lt"/>
            </a:endParaRPr>
          </a:p>
        </p:txBody>
      </p:sp>
    </p:spTree>
    <p:extLst>
      <p:ext uri="{BB962C8B-B14F-4D97-AF65-F5344CB8AC3E}">
        <p14:creationId xmlns:p14="http://schemas.microsoft.com/office/powerpoint/2010/main" val="151957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pPr>
              <a:buNone/>
            </a:pPr>
            <a:r>
              <a:rPr lang="fr-FR" sz="3200" b="1" i="1" dirty="0"/>
              <a:t>En utilisant une approche </a:t>
            </a:r>
            <a:r>
              <a:rPr lang="fr-FR" sz="3200" b="1" i="1" dirty="0" err="1" smtClean="0"/>
              <a:t>immunothérapeutique</a:t>
            </a:r>
            <a:r>
              <a:rPr lang="fr-FR" sz="3200" b="1" i="1" dirty="0" smtClean="0"/>
              <a:t> </a:t>
            </a:r>
            <a:r>
              <a:rPr lang="fr-FR" sz="3200" b="1" i="1" dirty="0"/>
              <a:t>non Spécifique par</a:t>
            </a:r>
            <a:endParaRPr lang="fr-FR" sz="3200" b="1" dirty="0"/>
          </a:p>
          <a:p>
            <a:pPr>
              <a:buNone/>
            </a:pPr>
            <a:r>
              <a:rPr lang="fr-FR" sz="3200" b="1" dirty="0"/>
              <a:t>             UTILISATION DES IFN de type 1+2  </a:t>
            </a:r>
            <a:endParaRPr lang="fr-FR" sz="3200" b="1" dirty="0" smtClean="0"/>
          </a:p>
          <a:p>
            <a:pPr>
              <a:buNone/>
            </a:pPr>
            <a:r>
              <a:rPr lang="fr-FR" sz="3200" b="1" dirty="0"/>
              <a:t> </a:t>
            </a:r>
            <a:r>
              <a:rPr lang="fr-FR" sz="3200" b="1" dirty="0" smtClean="0"/>
              <a:t>               </a:t>
            </a:r>
            <a:r>
              <a:rPr lang="fr-FR" sz="3200" b="1" dirty="0"/>
              <a:t>BOOSTES PAR LA CHLOROQUINE </a:t>
            </a:r>
            <a:r>
              <a:rPr lang="fr-FR" sz="3200" b="1" dirty="0" smtClean="0"/>
              <a:t> </a:t>
            </a:r>
            <a:r>
              <a:rPr lang="fr-FR" sz="3200" b="1" dirty="0"/>
              <a:t>et  Des ANTIOXYDANTS</a:t>
            </a:r>
          </a:p>
          <a:p>
            <a:pPr>
              <a:buNone/>
            </a:pPr>
            <a:r>
              <a:rPr lang="fr-FR" sz="3200" b="1" dirty="0"/>
              <a:t> Molécules utilisées  séparément dans diverses pathologies </a:t>
            </a:r>
            <a:r>
              <a:rPr lang="fr-FR" sz="3200" b="1" dirty="0" smtClean="0"/>
              <a:t>mais jamais en</a:t>
            </a:r>
            <a:endParaRPr lang="fr-FR" sz="3200" b="1" dirty="0"/>
          </a:p>
          <a:p>
            <a:pPr>
              <a:buNone/>
            </a:pPr>
            <a:r>
              <a:rPr lang="fr-FR" sz="3200" b="1" dirty="0"/>
              <a:t>                                          « association »</a:t>
            </a:r>
          </a:p>
          <a:p>
            <a:pPr>
              <a:buNone/>
            </a:pPr>
            <a:r>
              <a:rPr lang="fr-FR" sz="4400" b="1" dirty="0">
                <a:solidFill>
                  <a:srgbClr val="FF0000"/>
                </a:solidFill>
              </a:rPr>
              <a:t>Originalité de l’approche </a:t>
            </a:r>
            <a:r>
              <a:rPr lang="fr-FR" sz="4400" b="1" dirty="0" smtClean="0">
                <a:solidFill>
                  <a:srgbClr val="FF0000"/>
                </a:solidFill>
              </a:rPr>
              <a:t>Immun thérapeutique</a:t>
            </a:r>
          </a:p>
          <a:p>
            <a:pPr>
              <a:buNone/>
            </a:pPr>
            <a:r>
              <a:rPr lang="fr-FR" sz="4400" b="1" dirty="0">
                <a:solidFill>
                  <a:srgbClr val="FF0000"/>
                </a:solidFill>
              </a:rPr>
              <a:t> </a:t>
            </a:r>
            <a:r>
              <a:rPr lang="fr-FR" sz="4400" b="1" dirty="0" smtClean="0">
                <a:solidFill>
                  <a:srgbClr val="FF0000"/>
                </a:solidFill>
              </a:rPr>
              <a:t>                             Congolaise</a:t>
            </a:r>
            <a:endParaRPr lang="fr-FR" sz="4400" b="1" dirty="0">
              <a:solidFill>
                <a:srgbClr val="FF0000"/>
              </a:solidFill>
            </a:endParaRPr>
          </a:p>
          <a:p>
            <a:pPr>
              <a:buNone/>
            </a:pPr>
            <a:r>
              <a:rPr lang="fr-FR" sz="4400" b="1" dirty="0">
                <a:solidFill>
                  <a:srgbClr val="FF0000"/>
                </a:solidFill>
              </a:rPr>
              <a:t> </a:t>
            </a:r>
          </a:p>
          <a:p>
            <a:endParaRPr lang="fr-FR" dirty="0"/>
          </a:p>
        </p:txBody>
      </p:sp>
    </p:spTree>
    <p:extLst>
      <p:ext uri="{BB962C8B-B14F-4D97-AF65-F5344CB8AC3E}">
        <p14:creationId xmlns:p14="http://schemas.microsoft.com/office/powerpoint/2010/main" val="2115701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REFERENCES</a:t>
            </a:r>
            <a:endParaRPr lang="fr-FR" dirty="0"/>
          </a:p>
        </p:txBody>
      </p:sp>
      <p:sp>
        <p:nvSpPr>
          <p:cNvPr id="3" name="Espace réservé du contenu 2"/>
          <p:cNvSpPr>
            <a:spLocks noGrp="1"/>
          </p:cNvSpPr>
          <p:nvPr>
            <p:ph sz="quarter" idx="1"/>
          </p:nvPr>
        </p:nvSpPr>
        <p:spPr>
          <a:xfrm>
            <a:off x="442452" y="1600200"/>
            <a:ext cx="11245612" cy="4495800"/>
          </a:xfrm>
        </p:spPr>
        <p:txBody>
          <a:bodyPr>
            <a:normAutofit fontScale="85000" lnSpcReduction="10000"/>
          </a:bodyPr>
          <a:lstStyle/>
          <a:p>
            <a:pPr algn="just"/>
            <a:r>
              <a:rPr lang="fr-FR" dirty="0">
                <a:latin typeface="Times New Roman" pitchFamily="18" charset="0"/>
                <a:cs typeface="Times New Roman" pitchFamily="18" charset="0"/>
              </a:rPr>
              <a:t>Barrette, R. W., S. A. </a:t>
            </a:r>
            <a:r>
              <a:rPr lang="fr-FR" dirty="0" err="1">
                <a:latin typeface="Times New Roman" pitchFamily="18" charset="0"/>
                <a:cs typeface="Times New Roman" pitchFamily="18" charset="0"/>
              </a:rPr>
              <a:t>Metwally</a:t>
            </a:r>
            <a:r>
              <a:rPr lang="fr-FR" dirty="0">
                <a:latin typeface="Times New Roman" pitchFamily="18" charset="0"/>
                <a:cs typeface="Times New Roman" pitchFamily="18" charset="0"/>
              </a:rPr>
              <a:t>, J. M. Rowland, L. Xu, S. R. </a:t>
            </a:r>
            <a:r>
              <a:rPr lang="fr-FR" dirty="0" err="1">
                <a:latin typeface="Times New Roman" pitchFamily="18" charset="0"/>
                <a:cs typeface="Times New Roman" pitchFamily="18" charset="0"/>
              </a:rPr>
              <a:t>Zaki,S</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T</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Nichol</a:t>
            </a:r>
            <a:r>
              <a:rPr lang="fr-FR" dirty="0">
                <a:latin typeface="Times New Roman" pitchFamily="18" charset="0"/>
                <a:cs typeface="Times New Roman" pitchFamily="18" charset="0"/>
              </a:rPr>
              <a:t>, P. E. Rollin, J. S. </a:t>
            </a:r>
            <a:r>
              <a:rPr lang="fr-FR" dirty="0" err="1">
                <a:latin typeface="Times New Roman" pitchFamily="18" charset="0"/>
                <a:cs typeface="Times New Roman" pitchFamily="18" charset="0"/>
              </a:rPr>
              <a:t>Towner</a:t>
            </a:r>
            <a:r>
              <a:rPr lang="fr-FR" dirty="0">
                <a:latin typeface="Times New Roman" pitchFamily="18" charset="0"/>
                <a:cs typeface="Times New Roman" pitchFamily="18" charset="0"/>
              </a:rPr>
              <a:t>, W. J. </a:t>
            </a:r>
            <a:r>
              <a:rPr lang="fr-FR" dirty="0" err="1">
                <a:latin typeface="Times New Roman" pitchFamily="18" charset="0"/>
                <a:cs typeface="Times New Roman" pitchFamily="18" charset="0"/>
              </a:rPr>
              <a:t>Shieh</a:t>
            </a:r>
            <a:r>
              <a:rPr lang="fr-FR" dirty="0">
                <a:latin typeface="Times New Roman" pitchFamily="18" charset="0"/>
                <a:cs typeface="Times New Roman" pitchFamily="18" charset="0"/>
              </a:rPr>
              <a:t>, B. </a:t>
            </a:r>
            <a:r>
              <a:rPr lang="fr-FR" dirty="0" err="1">
                <a:latin typeface="Times New Roman" pitchFamily="18" charset="0"/>
                <a:cs typeface="Times New Roman" pitchFamily="18" charset="0"/>
              </a:rPr>
              <a:t>Batten,T</a:t>
            </a:r>
            <a:r>
              <a:rPr lang="fr-FR" dirty="0">
                <a:latin typeface="Times New Roman" pitchFamily="18" charset="0"/>
                <a:cs typeface="Times New Roman" pitchFamily="18" charset="0"/>
              </a:rPr>
              <a:t>. K. </a:t>
            </a:r>
            <a:r>
              <a:rPr lang="fr-FR" dirty="0" err="1">
                <a:latin typeface="Times New Roman" pitchFamily="18" charset="0"/>
                <a:cs typeface="Times New Roman" pitchFamily="18" charset="0"/>
              </a:rPr>
              <a:t>Sealy</a:t>
            </a:r>
            <a:r>
              <a:rPr lang="fr-FR" dirty="0">
                <a:latin typeface="Times New Roman" pitchFamily="18" charset="0"/>
                <a:cs typeface="Times New Roman" pitchFamily="18" charset="0"/>
              </a:rPr>
              <a:t>, C. Carrillo, K. E. Moran, A. J. </a:t>
            </a:r>
            <a:r>
              <a:rPr lang="fr-FR" dirty="0" err="1">
                <a:latin typeface="Times New Roman" pitchFamily="18" charset="0"/>
                <a:cs typeface="Times New Roman" pitchFamily="18" charset="0"/>
              </a:rPr>
              <a:t>Bracht</a:t>
            </a:r>
            <a:r>
              <a:rPr lang="fr-FR" dirty="0">
                <a:latin typeface="Times New Roman" pitchFamily="18" charset="0"/>
                <a:cs typeface="Times New Roman" pitchFamily="18" charset="0"/>
              </a:rPr>
              <a:t>, G. A. </a:t>
            </a:r>
            <a:r>
              <a:rPr lang="fr-FR" dirty="0" err="1">
                <a:latin typeface="Times New Roman" pitchFamily="18" charset="0"/>
                <a:cs typeface="Times New Roman" pitchFamily="18" charset="0"/>
              </a:rPr>
              <a:t>Mayr,M</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Sirios</a:t>
            </a:r>
            <a:r>
              <a:rPr lang="fr-FR" dirty="0">
                <a:latin typeface="Times New Roman" pitchFamily="18" charset="0"/>
                <a:cs typeface="Times New Roman" pitchFamily="18" charset="0"/>
              </a:rPr>
              <a:t>-Cruz, D. P. </a:t>
            </a:r>
            <a:r>
              <a:rPr lang="fr-FR" dirty="0" err="1">
                <a:latin typeface="Times New Roman" pitchFamily="18" charset="0"/>
                <a:cs typeface="Times New Roman" pitchFamily="18" charset="0"/>
              </a:rPr>
              <a:t>Catbagan</a:t>
            </a:r>
            <a:r>
              <a:rPr lang="fr-FR" dirty="0">
                <a:latin typeface="Times New Roman" pitchFamily="18" charset="0"/>
                <a:cs typeface="Times New Roman" pitchFamily="18" charset="0"/>
              </a:rPr>
              <a:t>, E. A. Lautner, </a:t>
            </a:r>
            <a:r>
              <a:rPr lang="fr-FR" dirty="0" err="1">
                <a:latin typeface="Times New Roman" pitchFamily="18" charset="0"/>
                <a:cs typeface="Times New Roman" pitchFamily="18" charset="0"/>
              </a:rPr>
              <a:t>T</a:t>
            </a:r>
            <a:r>
              <a:rPr lang="fr-FR" dirty="0">
                <a:latin typeface="Times New Roman" pitchFamily="18" charset="0"/>
                <a:cs typeface="Times New Roman" pitchFamily="18" charset="0"/>
              </a:rPr>
              <a:t>. G. </a:t>
            </a:r>
            <a:r>
              <a:rPr lang="fr-FR" dirty="0" err="1">
                <a:latin typeface="Times New Roman" pitchFamily="18" charset="0"/>
                <a:cs typeface="Times New Roman" pitchFamily="18" charset="0"/>
              </a:rPr>
              <a:t>Ksiazek,W</a:t>
            </a:r>
            <a:r>
              <a:rPr lang="fr-FR" dirty="0">
                <a:latin typeface="Times New Roman" pitchFamily="18" charset="0"/>
                <a:cs typeface="Times New Roman" pitchFamily="18" charset="0"/>
              </a:rPr>
              <a:t>. R. White, and M. </a:t>
            </a:r>
            <a:r>
              <a:rPr lang="fr-FR" dirty="0" err="1">
                <a:latin typeface="Times New Roman" pitchFamily="18" charset="0"/>
                <a:cs typeface="Times New Roman" pitchFamily="18" charset="0"/>
              </a:rPr>
              <a:t>T</a:t>
            </a:r>
            <a:r>
              <a:rPr lang="fr-FR" dirty="0">
                <a:latin typeface="Times New Roman" pitchFamily="18" charset="0"/>
                <a:cs typeface="Times New Roman" pitchFamily="18" charset="0"/>
              </a:rPr>
              <a:t>. McIntosh, 2009:</a:t>
            </a:r>
          </a:p>
          <a:p>
            <a:pPr algn="just"/>
            <a:r>
              <a:rPr lang="fr-FR" i="1" dirty="0">
                <a:latin typeface="Times New Roman" pitchFamily="18" charset="0"/>
                <a:cs typeface="Times New Roman" pitchFamily="18" charset="0"/>
              </a:rPr>
              <a:t> </a:t>
            </a:r>
            <a:r>
              <a:rPr lang="en-US" i="1" dirty="0">
                <a:latin typeface="Times New Roman" pitchFamily="18" charset="0"/>
                <a:cs typeface="Times New Roman" pitchFamily="18" charset="0"/>
              </a:rPr>
              <a:t>Discovery of </a:t>
            </a:r>
            <a:r>
              <a:rPr lang="en-US" i="1" dirty="0" err="1">
                <a:latin typeface="Times New Roman" pitchFamily="18" charset="0"/>
                <a:cs typeface="Times New Roman" pitchFamily="18" charset="0"/>
              </a:rPr>
              <a:t>swineas</a:t>
            </a:r>
            <a:r>
              <a:rPr lang="en-US" i="1" dirty="0">
                <a:latin typeface="Times New Roman" pitchFamily="18" charset="0"/>
                <a:cs typeface="Times New Roman" pitchFamily="18" charset="0"/>
              </a:rPr>
              <a:t> a host for the Reston ebolavirus</a:t>
            </a:r>
            <a:r>
              <a:rPr lang="en-US" dirty="0">
                <a:latin typeface="Times New Roman" pitchFamily="18" charset="0"/>
                <a:cs typeface="Times New Roman" pitchFamily="18" charset="0"/>
              </a:rPr>
              <a:t>. Science 325, 204–206.</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Basler, C. F., X. Wang, E. Mu ¨</a:t>
            </a:r>
            <a:r>
              <a:rPr lang="en-US" dirty="0" err="1">
                <a:latin typeface="Times New Roman" pitchFamily="18" charset="0"/>
                <a:cs typeface="Times New Roman" pitchFamily="18" charset="0"/>
              </a:rPr>
              <a:t>hlberger</a:t>
            </a:r>
            <a:r>
              <a:rPr lang="en-US" dirty="0">
                <a:latin typeface="Times New Roman" pitchFamily="18" charset="0"/>
                <a:cs typeface="Times New Roman" pitchFamily="18" charset="0"/>
              </a:rPr>
              <a:t>, V. </a:t>
            </a:r>
            <a:r>
              <a:rPr lang="en-US" dirty="0" err="1">
                <a:latin typeface="Times New Roman" pitchFamily="18" charset="0"/>
                <a:cs typeface="Times New Roman" pitchFamily="18" charset="0"/>
              </a:rPr>
              <a:t>Volchkov</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Paragas,H</a:t>
            </a:r>
            <a:r>
              <a:rPr lang="en-US" dirty="0">
                <a:latin typeface="Times New Roman" pitchFamily="18" charset="0"/>
                <a:cs typeface="Times New Roman" pitchFamily="18" charset="0"/>
              </a:rPr>
              <a:t>. D. </a:t>
            </a:r>
            <a:r>
              <a:rPr lang="en-US" dirty="0" err="1">
                <a:latin typeface="Times New Roman" pitchFamily="18" charset="0"/>
                <a:cs typeface="Times New Roman" pitchFamily="18" charset="0"/>
              </a:rPr>
              <a:t>Klenk</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Garcı</a:t>
            </a:r>
            <a:r>
              <a:rPr lang="en-US" dirty="0">
                <a:latin typeface="Times New Roman" pitchFamily="18" charset="0"/>
                <a:cs typeface="Times New Roman" pitchFamily="18" charset="0"/>
              </a:rPr>
              <a:t> ´a-</a:t>
            </a:r>
            <a:r>
              <a:rPr lang="en-US" dirty="0" err="1">
                <a:latin typeface="Times New Roman" pitchFamily="18" charset="0"/>
                <a:cs typeface="Times New Roman" pitchFamily="18" charset="0"/>
              </a:rPr>
              <a:t>Sastre</a:t>
            </a:r>
            <a:r>
              <a:rPr lang="en-US" dirty="0">
                <a:latin typeface="Times New Roman" pitchFamily="18" charset="0"/>
                <a:cs typeface="Times New Roman" pitchFamily="18" charset="0"/>
              </a:rPr>
              <a:t>, and P. </a:t>
            </a:r>
            <a:r>
              <a:rPr lang="en-US" dirty="0" err="1">
                <a:latin typeface="Times New Roman" pitchFamily="18" charset="0"/>
                <a:cs typeface="Times New Roman" pitchFamily="18" charset="0"/>
              </a:rPr>
              <a:t>Palese</a:t>
            </a:r>
            <a:r>
              <a:rPr lang="en-US" dirty="0">
                <a:latin typeface="Times New Roman" pitchFamily="18" charset="0"/>
                <a:cs typeface="Times New Roman" pitchFamily="18" charset="0"/>
              </a:rPr>
              <a:t>, 2000: </a:t>
            </a:r>
            <a:r>
              <a:rPr lang="en-US" i="1" dirty="0">
                <a:latin typeface="Times New Roman" pitchFamily="18" charset="0"/>
                <a:cs typeface="Times New Roman" pitchFamily="18" charset="0"/>
              </a:rPr>
              <a:t>The Ebolavirus VP35 protein functions as a type I IFN </a:t>
            </a:r>
            <a:r>
              <a:rPr lang="en-US" i="1" dirty="0" err="1">
                <a:latin typeface="Times New Roman" pitchFamily="18" charset="0"/>
                <a:cs typeface="Times New Roman" pitchFamily="18" charset="0"/>
              </a:rPr>
              <a:t>antagonist</a:t>
            </a:r>
            <a:r>
              <a:rPr lang="en-US" dirty="0" err="1">
                <a:latin typeface="Times New Roman" pitchFamily="18" charset="0"/>
                <a:cs typeface="Times New Roman" pitchFamily="18" charset="0"/>
              </a:rPr>
              <a:t>.Proc</a:t>
            </a:r>
            <a:r>
              <a:rPr lang="en-US" dirty="0">
                <a:latin typeface="Times New Roman" pitchFamily="18" charset="0"/>
                <a:cs typeface="Times New Roman" pitchFamily="18" charset="0"/>
              </a:rPr>
              <a:t>. Natl. Acad. Sci. U.S.A. 97, 12289–12294.</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Basler, C. F., A. </a:t>
            </a:r>
            <a:r>
              <a:rPr lang="en-US" dirty="0" err="1">
                <a:latin typeface="Times New Roman" pitchFamily="18" charset="0"/>
                <a:cs typeface="Times New Roman" pitchFamily="18" charset="0"/>
              </a:rPr>
              <a:t>Mikulasova</a:t>
            </a:r>
            <a:r>
              <a:rPr lang="en-US" dirty="0">
                <a:latin typeface="Times New Roman" pitchFamily="18" charset="0"/>
                <a:cs typeface="Times New Roman" pitchFamily="18" charset="0"/>
              </a:rPr>
              <a:t>, L. Martı ´</a:t>
            </a:r>
            <a:r>
              <a:rPr lang="en-US" dirty="0" err="1">
                <a:latin typeface="Times New Roman" pitchFamily="18" charset="0"/>
                <a:cs typeface="Times New Roman" pitchFamily="18" charset="0"/>
              </a:rPr>
              <a:t>nez-Sobrido</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Paragas,E</a:t>
            </a:r>
            <a:r>
              <a:rPr lang="en-US" dirty="0">
                <a:latin typeface="Times New Roman" pitchFamily="18" charset="0"/>
                <a:cs typeface="Times New Roman" pitchFamily="18" charset="0"/>
              </a:rPr>
              <a:t>. Mu ¨</a:t>
            </a:r>
            <a:r>
              <a:rPr lang="en-US" dirty="0" err="1">
                <a:latin typeface="Times New Roman" pitchFamily="18" charset="0"/>
                <a:cs typeface="Times New Roman" pitchFamily="18" charset="0"/>
              </a:rPr>
              <a:t>hlberger</a:t>
            </a:r>
            <a:r>
              <a:rPr lang="en-US" dirty="0">
                <a:latin typeface="Times New Roman" pitchFamily="18" charset="0"/>
                <a:cs typeface="Times New Roman" pitchFamily="18" charset="0"/>
              </a:rPr>
              <a:t>, M. Bray, H. D. </a:t>
            </a:r>
            <a:r>
              <a:rPr lang="en-US" dirty="0" err="1">
                <a:latin typeface="Times New Roman" pitchFamily="18" charset="0"/>
                <a:cs typeface="Times New Roman" pitchFamily="18" charset="0"/>
              </a:rPr>
              <a:t>Klenk</a:t>
            </a:r>
            <a:r>
              <a:rPr lang="en-US" dirty="0">
                <a:latin typeface="Times New Roman" pitchFamily="18" charset="0"/>
                <a:cs typeface="Times New Roman" pitchFamily="18" charset="0"/>
              </a:rPr>
              <a:t>, P. </a:t>
            </a:r>
            <a:r>
              <a:rPr lang="en-US" dirty="0" err="1">
                <a:latin typeface="Times New Roman" pitchFamily="18" charset="0"/>
                <a:cs typeface="Times New Roman" pitchFamily="18" charset="0"/>
              </a:rPr>
              <a:t>Palese</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A.Garcı</a:t>
            </a:r>
            <a:r>
              <a:rPr lang="en-US" dirty="0">
                <a:latin typeface="Times New Roman" pitchFamily="18" charset="0"/>
                <a:cs typeface="Times New Roman" pitchFamily="18" charset="0"/>
              </a:rPr>
              <a:t> ´a-</a:t>
            </a:r>
            <a:r>
              <a:rPr lang="en-US" dirty="0" err="1">
                <a:latin typeface="Times New Roman" pitchFamily="18" charset="0"/>
                <a:cs typeface="Times New Roman" pitchFamily="18" charset="0"/>
              </a:rPr>
              <a:t>Sastre</a:t>
            </a:r>
            <a:r>
              <a:rPr lang="en-US" dirty="0">
                <a:latin typeface="Times New Roman" pitchFamily="18" charset="0"/>
                <a:cs typeface="Times New Roman" pitchFamily="18" charset="0"/>
              </a:rPr>
              <a:t>, 2003: </a:t>
            </a:r>
            <a:r>
              <a:rPr lang="en-US" i="1" dirty="0">
                <a:latin typeface="Times New Roman" pitchFamily="18" charset="0"/>
                <a:cs typeface="Times New Roman" pitchFamily="18" charset="0"/>
              </a:rPr>
              <a:t>The Ebola virus VP35 protein inhibits activation of interferon regulatory factor 3</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77,7945–7956.</a:t>
            </a:r>
            <a:endParaRPr lang="fr-FR"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1662369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20000"/>
          </a:bodyPr>
          <a:lstStyle/>
          <a:p>
            <a:pPr algn="just"/>
            <a:r>
              <a:rPr lang="en-US" dirty="0">
                <a:latin typeface="Times New Roman" pitchFamily="18" charset="0"/>
                <a:cs typeface="Times New Roman" pitchFamily="18" charset="0"/>
              </a:rPr>
              <a:t>Baum, A., and A. </a:t>
            </a:r>
            <a:r>
              <a:rPr lang="en-US" dirty="0" err="1">
                <a:latin typeface="Times New Roman" pitchFamily="18" charset="0"/>
                <a:cs typeface="Times New Roman" pitchFamily="18" charset="0"/>
              </a:rPr>
              <a:t>Garcı</a:t>
            </a:r>
            <a:r>
              <a:rPr lang="en-US" dirty="0">
                <a:latin typeface="Times New Roman" pitchFamily="18" charset="0"/>
                <a:cs typeface="Times New Roman" pitchFamily="18" charset="0"/>
              </a:rPr>
              <a:t> ´a-</a:t>
            </a:r>
            <a:r>
              <a:rPr lang="en-US" dirty="0" err="1">
                <a:latin typeface="Times New Roman" pitchFamily="18" charset="0"/>
                <a:cs typeface="Times New Roman" pitchFamily="18" charset="0"/>
              </a:rPr>
              <a:t>Sastre</a:t>
            </a:r>
            <a:r>
              <a:rPr lang="en-US" dirty="0">
                <a:latin typeface="Times New Roman" pitchFamily="18" charset="0"/>
                <a:cs typeface="Times New Roman" pitchFamily="18" charset="0"/>
              </a:rPr>
              <a:t>, 2010: </a:t>
            </a:r>
            <a:r>
              <a:rPr lang="en-US" i="1" dirty="0">
                <a:latin typeface="Times New Roman" pitchFamily="18" charset="0"/>
                <a:cs typeface="Times New Roman" pitchFamily="18" charset="0"/>
              </a:rPr>
              <a:t>Induction of type </a:t>
            </a:r>
            <a:r>
              <a:rPr lang="en-US" i="1" dirty="0" err="1">
                <a:latin typeface="Times New Roman" pitchFamily="18" charset="0"/>
                <a:cs typeface="Times New Roman" pitchFamily="18" charset="0"/>
              </a:rPr>
              <a:t>Iinterferon</a:t>
            </a:r>
            <a:r>
              <a:rPr lang="en-US" i="1" dirty="0">
                <a:latin typeface="Times New Roman" pitchFamily="18" charset="0"/>
                <a:cs typeface="Times New Roman" pitchFamily="18" charset="0"/>
              </a:rPr>
              <a:t> by RNA viruses: </a:t>
            </a:r>
            <a:r>
              <a:rPr lang="en-US" i="1" dirty="0" err="1">
                <a:latin typeface="Times New Roman" pitchFamily="18" charset="0"/>
                <a:cs typeface="Times New Roman" pitchFamily="18" charset="0"/>
              </a:rPr>
              <a:t>cellularreceptors</a:t>
            </a:r>
            <a:r>
              <a:rPr lang="en-US" i="1" dirty="0">
                <a:latin typeface="Times New Roman" pitchFamily="18" charset="0"/>
                <a:cs typeface="Times New Roman" pitchFamily="18" charset="0"/>
              </a:rPr>
              <a:t> and their sub-</a:t>
            </a:r>
            <a:r>
              <a:rPr lang="en-US" i="1" dirty="0" err="1">
                <a:latin typeface="Times New Roman" pitchFamily="18" charset="0"/>
                <a:cs typeface="Times New Roman" pitchFamily="18" charset="0"/>
              </a:rPr>
              <a:t>strates</a:t>
            </a:r>
            <a:r>
              <a:rPr lang="en-US" i="1" dirty="0">
                <a:latin typeface="Times New Roman" pitchFamily="18" charset="0"/>
                <a:cs typeface="Times New Roman" pitchFamily="18" charset="0"/>
              </a:rPr>
              <a:t>. Amino Acid</a:t>
            </a:r>
            <a:r>
              <a:rPr lang="en-US" dirty="0">
                <a:latin typeface="Times New Roman" pitchFamily="18" charset="0"/>
                <a:cs typeface="Times New Roman" pitchFamily="18" charset="0"/>
              </a:rPr>
              <a:t>s 38, 1283–1299.</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Baum, A., and A. </a:t>
            </a:r>
            <a:r>
              <a:rPr lang="en-US" dirty="0" err="1">
                <a:latin typeface="Times New Roman" pitchFamily="18" charset="0"/>
                <a:cs typeface="Times New Roman" pitchFamily="18" charset="0"/>
              </a:rPr>
              <a:t>Garcı</a:t>
            </a:r>
            <a:r>
              <a:rPr lang="en-US" dirty="0">
                <a:latin typeface="Times New Roman" pitchFamily="18" charset="0"/>
                <a:cs typeface="Times New Roman" pitchFamily="18" charset="0"/>
              </a:rPr>
              <a:t> ´a-</a:t>
            </a:r>
            <a:r>
              <a:rPr lang="en-US" dirty="0" err="1">
                <a:latin typeface="Times New Roman" pitchFamily="18" charset="0"/>
                <a:cs typeface="Times New Roman" pitchFamily="18" charset="0"/>
              </a:rPr>
              <a:t>Sastre</a:t>
            </a:r>
            <a:r>
              <a:rPr lang="en-US" dirty="0">
                <a:latin typeface="Times New Roman" pitchFamily="18" charset="0"/>
                <a:cs typeface="Times New Roman" pitchFamily="18" charset="0"/>
              </a:rPr>
              <a:t>, 2011</a:t>
            </a:r>
            <a:r>
              <a:rPr lang="en-US" b="1" i="1" dirty="0">
                <a:latin typeface="Times New Roman" pitchFamily="18" charset="0"/>
                <a:cs typeface="Times New Roman" pitchFamily="18" charset="0"/>
              </a:rPr>
              <a:t>: Differential recognition of viral RNA by RIG-</a:t>
            </a:r>
            <a:r>
              <a:rPr lang="en-US" i="1" dirty="0">
                <a:latin typeface="Times New Roman" pitchFamily="18" charset="0"/>
                <a:cs typeface="Times New Roman" pitchFamily="18" charset="0"/>
              </a:rPr>
              <a:t>I. Virulence 2, 166–169.</a:t>
            </a:r>
            <a:endParaRPr lang="fr-FR"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Bavari</a:t>
            </a:r>
            <a:r>
              <a:rPr lang="en-US" dirty="0">
                <a:latin typeface="Times New Roman" pitchFamily="18" charset="0"/>
                <a:cs typeface="Times New Roman" pitchFamily="18" charset="0"/>
              </a:rPr>
              <a:t>, S., C. M. </a:t>
            </a:r>
            <a:r>
              <a:rPr lang="en-US" dirty="0" err="1">
                <a:latin typeface="Times New Roman" pitchFamily="18" charset="0"/>
                <a:cs typeface="Times New Roman" pitchFamily="18" charset="0"/>
              </a:rPr>
              <a:t>Bosio</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Wiegand</a:t>
            </a:r>
            <a:r>
              <a:rPr lang="en-US" dirty="0">
                <a:latin typeface="Times New Roman" pitchFamily="18" charset="0"/>
                <a:cs typeface="Times New Roman" pitchFamily="18" charset="0"/>
              </a:rPr>
              <a:t>, G. </a:t>
            </a:r>
            <a:r>
              <a:rPr lang="en-US" dirty="0" err="1">
                <a:latin typeface="Times New Roman" pitchFamily="18" charset="0"/>
                <a:cs typeface="Times New Roman" pitchFamily="18" charset="0"/>
              </a:rPr>
              <a:t>Ruthel</a:t>
            </a:r>
            <a:r>
              <a:rPr lang="en-US" dirty="0">
                <a:latin typeface="Times New Roman" pitchFamily="18" charset="0"/>
                <a:cs typeface="Times New Roman" pitchFamily="18" charset="0"/>
              </a:rPr>
              <a:t>, A. B. </a:t>
            </a:r>
            <a:r>
              <a:rPr lang="en-US" dirty="0" err="1">
                <a:latin typeface="Times New Roman" pitchFamily="18" charset="0"/>
                <a:cs typeface="Times New Roman" pitchFamily="18" charset="0"/>
              </a:rPr>
              <a:t>Will,T</a:t>
            </a:r>
            <a:r>
              <a:rPr lang="en-US" dirty="0">
                <a:latin typeface="Times New Roman" pitchFamily="18" charset="0"/>
                <a:cs typeface="Times New Roman" pitchFamily="18" charset="0"/>
              </a:rPr>
              <a:t>. W. </a:t>
            </a:r>
            <a:r>
              <a:rPr lang="en-US" dirty="0" err="1">
                <a:latin typeface="Times New Roman" pitchFamily="18" charset="0"/>
                <a:cs typeface="Times New Roman" pitchFamily="18" charset="0"/>
              </a:rPr>
              <a:t>Geisbert</a:t>
            </a:r>
            <a:r>
              <a:rPr lang="en-US" dirty="0">
                <a:latin typeface="Times New Roman" pitchFamily="18" charset="0"/>
                <a:cs typeface="Times New Roman" pitchFamily="18" charset="0"/>
              </a:rPr>
              <a:t>, M. </a:t>
            </a:r>
            <a:r>
              <a:rPr lang="en-US" dirty="0" err="1">
                <a:latin typeface="Times New Roman" pitchFamily="18" charset="0"/>
                <a:cs typeface="Times New Roman" pitchFamily="18" charset="0"/>
              </a:rPr>
              <a:t>Hevey</a:t>
            </a:r>
            <a:r>
              <a:rPr lang="en-US" dirty="0">
                <a:latin typeface="Times New Roman" pitchFamily="18" charset="0"/>
                <a:cs typeface="Times New Roman" pitchFamily="18" charset="0"/>
              </a:rPr>
              <a:t>, C. </a:t>
            </a:r>
            <a:r>
              <a:rPr lang="en-US" dirty="0" err="1">
                <a:latin typeface="Times New Roman" pitchFamily="18" charset="0"/>
                <a:cs typeface="Times New Roman" pitchFamily="18" charset="0"/>
              </a:rPr>
              <a:t>Schmaljohn</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Schmaljohn,and</a:t>
            </a:r>
            <a:r>
              <a:rPr lang="en-US" dirty="0">
                <a:latin typeface="Times New Roman" pitchFamily="18" charset="0"/>
                <a:cs typeface="Times New Roman" pitchFamily="18" charset="0"/>
              </a:rPr>
              <a:t> M. J. </a:t>
            </a:r>
            <a:r>
              <a:rPr lang="en-US" dirty="0" err="1">
                <a:latin typeface="Times New Roman" pitchFamily="18" charset="0"/>
                <a:cs typeface="Times New Roman" pitchFamily="18" charset="0"/>
              </a:rPr>
              <a:t>Aman</a:t>
            </a:r>
            <a:r>
              <a:rPr lang="en-US" dirty="0">
                <a:latin typeface="Times New Roman" pitchFamily="18" charset="0"/>
                <a:cs typeface="Times New Roman" pitchFamily="18" charset="0"/>
              </a:rPr>
              <a:t>, 2002</a:t>
            </a:r>
            <a:r>
              <a:rPr lang="en-US" i="1" dirty="0">
                <a:latin typeface="Times New Roman" pitchFamily="18" charset="0"/>
                <a:cs typeface="Times New Roman" pitchFamily="18" charset="0"/>
              </a:rPr>
              <a:t>: Lipid raft </a:t>
            </a:r>
            <a:r>
              <a:rPr lang="en-US" i="1" dirty="0" err="1">
                <a:latin typeface="Times New Roman" pitchFamily="18" charset="0"/>
                <a:cs typeface="Times New Roman" pitchFamily="18" charset="0"/>
              </a:rPr>
              <a:t>microdomains</a:t>
            </a:r>
            <a:r>
              <a:rPr lang="en-US" i="1" dirty="0">
                <a:latin typeface="Times New Roman" pitchFamily="18" charset="0"/>
                <a:cs typeface="Times New Roman" pitchFamily="18" charset="0"/>
              </a:rPr>
              <a:t>: a gateway for compartmentalized trafﬁcking of Ebola and </a:t>
            </a:r>
            <a:r>
              <a:rPr lang="en-US" i="1" dirty="0" err="1">
                <a:latin typeface="Times New Roman" pitchFamily="18" charset="0"/>
                <a:cs typeface="Times New Roman" pitchFamily="18" charset="0"/>
              </a:rPr>
              <a:t>Marburgviruses</a:t>
            </a:r>
            <a:r>
              <a:rPr lang="en-US" dirty="0">
                <a:latin typeface="Times New Roman" pitchFamily="18" charset="0"/>
                <a:cs typeface="Times New Roman" pitchFamily="18" charset="0"/>
              </a:rPr>
              <a:t>. J. Exp. Med. 195, 593–602.</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Bray, M., 2001: </a:t>
            </a:r>
            <a:r>
              <a:rPr lang="en-US" i="1" dirty="0">
                <a:latin typeface="Times New Roman" pitchFamily="18" charset="0"/>
                <a:cs typeface="Times New Roman" pitchFamily="18" charset="0"/>
              </a:rPr>
              <a:t>The role of the Type I interferon response in the resistance of mice to ﬁlovirus infection</a:t>
            </a:r>
            <a:r>
              <a:rPr lang="en-US" dirty="0">
                <a:latin typeface="Times New Roman" pitchFamily="18" charset="0"/>
                <a:cs typeface="Times New Roman" pitchFamily="18" charset="0"/>
              </a:rPr>
              <a:t>. J. Gen.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82,1365–1373.</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Bray, M., K. Davis, T. </a:t>
            </a:r>
            <a:r>
              <a:rPr lang="en-US" dirty="0" err="1">
                <a:latin typeface="Times New Roman" pitchFamily="18" charset="0"/>
                <a:cs typeface="Times New Roman" pitchFamily="18" charset="0"/>
              </a:rPr>
              <a:t>Geisbert</a:t>
            </a:r>
            <a:r>
              <a:rPr lang="en-US" dirty="0">
                <a:latin typeface="Times New Roman" pitchFamily="18" charset="0"/>
                <a:cs typeface="Times New Roman" pitchFamily="18" charset="0"/>
              </a:rPr>
              <a:t>, C. </a:t>
            </a:r>
            <a:r>
              <a:rPr lang="en-US" dirty="0" err="1">
                <a:latin typeface="Times New Roman" pitchFamily="18" charset="0"/>
                <a:cs typeface="Times New Roman" pitchFamily="18" charset="0"/>
              </a:rPr>
              <a:t>Schmaljohn</a:t>
            </a:r>
            <a:r>
              <a:rPr lang="en-US" dirty="0">
                <a:latin typeface="Times New Roman" pitchFamily="18" charset="0"/>
                <a:cs typeface="Times New Roman" pitchFamily="18" charset="0"/>
              </a:rPr>
              <a:t>, and J. Huggins,1998: </a:t>
            </a:r>
            <a:r>
              <a:rPr lang="en-US" i="1" dirty="0">
                <a:latin typeface="Times New Roman" pitchFamily="18" charset="0"/>
                <a:cs typeface="Times New Roman" pitchFamily="18" charset="0"/>
              </a:rPr>
              <a:t>A mouse model for evaluation of prophylaxis and therapy of Ebola hemorrhagic fever. </a:t>
            </a:r>
            <a:r>
              <a:rPr lang="en-US" dirty="0">
                <a:latin typeface="Times New Roman" pitchFamily="18" charset="0"/>
                <a:cs typeface="Times New Roman" pitchFamily="18" charset="0"/>
              </a:rPr>
              <a:t>J. Infect. Dis. 178,651–661.</a:t>
            </a:r>
            <a:endParaRPr lang="fr-FR" dirty="0">
              <a:latin typeface="Times New Roman" pitchFamily="18" charset="0"/>
              <a:cs typeface="Times New Roman" pitchFamily="18" charset="0"/>
            </a:endParaRPr>
          </a:p>
          <a:p>
            <a:pPr algn="just"/>
            <a:endParaRPr lang="fr-FR" dirty="0"/>
          </a:p>
        </p:txBody>
      </p:sp>
    </p:spTree>
    <p:extLst>
      <p:ext uri="{BB962C8B-B14F-4D97-AF65-F5344CB8AC3E}">
        <p14:creationId xmlns:p14="http://schemas.microsoft.com/office/powerpoint/2010/main" val="6819390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pPr algn="just"/>
            <a:r>
              <a:rPr lang="en-US" dirty="0">
                <a:latin typeface="Times New Roman" pitchFamily="18" charset="0"/>
                <a:cs typeface="Times New Roman" pitchFamily="18" charset="0"/>
              </a:rPr>
              <a:t>Ca ´</a:t>
            </a:r>
            <a:r>
              <a:rPr lang="en-US" dirty="0" err="1">
                <a:latin typeface="Times New Roman" pitchFamily="18" charset="0"/>
                <a:cs typeface="Times New Roman" pitchFamily="18" charset="0"/>
              </a:rPr>
              <a:t>rdenas</a:t>
            </a:r>
            <a:r>
              <a:rPr lang="en-US" dirty="0">
                <a:latin typeface="Times New Roman" pitchFamily="18" charset="0"/>
                <a:cs typeface="Times New Roman" pitchFamily="18" charset="0"/>
              </a:rPr>
              <a:t>, W. B., Y. M. Loo, M. Gale Jr, A. L. Hartman, C. </a:t>
            </a:r>
            <a:r>
              <a:rPr lang="en-US" dirty="0" err="1">
                <a:latin typeface="Times New Roman" pitchFamily="18" charset="0"/>
                <a:cs typeface="Times New Roman" pitchFamily="18" charset="0"/>
              </a:rPr>
              <a:t>R.Kimberlin</a:t>
            </a:r>
            <a:r>
              <a:rPr lang="en-US" dirty="0">
                <a:latin typeface="Times New Roman" pitchFamily="18" charset="0"/>
                <a:cs typeface="Times New Roman" pitchFamily="18" charset="0"/>
              </a:rPr>
              <a:t>, L. Martı ´</a:t>
            </a:r>
            <a:r>
              <a:rPr lang="en-US" dirty="0" err="1">
                <a:latin typeface="Times New Roman" pitchFamily="18" charset="0"/>
                <a:cs typeface="Times New Roman" pitchFamily="18" charset="0"/>
              </a:rPr>
              <a:t>nez-Sobrido</a:t>
            </a:r>
            <a:r>
              <a:rPr lang="en-US" dirty="0">
                <a:latin typeface="Times New Roman" pitchFamily="18" charset="0"/>
                <a:cs typeface="Times New Roman" pitchFamily="18" charset="0"/>
              </a:rPr>
              <a:t>, E. O. </a:t>
            </a:r>
            <a:r>
              <a:rPr lang="en-US" dirty="0" err="1">
                <a:latin typeface="Times New Roman" pitchFamily="18" charset="0"/>
                <a:cs typeface="Times New Roman" pitchFamily="18" charset="0"/>
              </a:rPr>
              <a:t>Saphire</a:t>
            </a:r>
            <a:r>
              <a:rPr lang="en-US" dirty="0">
                <a:latin typeface="Times New Roman" pitchFamily="18" charset="0"/>
                <a:cs typeface="Times New Roman" pitchFamily="18" charset="0"/>
              </a:rPr>
              <a:t>, and C. </a:t>
            </a:r>
            <a:r>
              <a:rPr lang="en-US" dirty="0" err="1">
                <a:latin typeface="Times New Roman" pitchFamily="18" charset="0"/>
                <a:cs typeface="Times New Roman" pitchFamily="18" charset="0"/>
              </a:rPr>
              <a:t>F.Basler</a:t>
            </a:r>
            <a:r>
              <a:rPr lang="en-US" dirty="0">
                <a:latin typeface="Times New Roman" pitchFamily="18" charset="0"/>
                <a:cs typeface="Times New Roman" pitchFamily="18" charset="0"/>
              </a:rPr>
              <a:t>, 2006: </a:t>
            </a:r>
            <a:r>
              <a:rPr lang="en-US" i="1" dirty="0">
                <a:latin typeface="Times New Roman" pitchFamily="18" charset="0"/>
                <a:cs typeface="Times New Roman" pitchFamily="18" charset="0"/>
              </a:rPr>
              <a:t>Ebola virus VP35 protein binds double-stranded RNA and inhibits alpha/beta interferon </a:t>
            </a:r>
            <a:r>
              <a:rPr lang="en-US" i="1" dirty="0" err="1">
                <a:latin typeface="Times New Roman" pitchFamily="18" charset="0"/>
                <a:cs typeface="Times New Roman" pitchFamily="18" charset="0"/>
              </a:rPr>
              <a:t>productioninduced</a:t>
            </a:r>
            <a:r>
              <a:rPr lang="en-US" i="1" dirty="0">
                <a:latin typeface="Times New Roman" pitchFamily="18" charset="0"/>
                <a:cs typeface="Times New Roman" pitchFamily="18" charset="0"/>
              </a:rPr>
              <a:t> by RIG-I signaling</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80, 5168–5178.</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Cen, S., Z. G. Peng, X. Y. Li, Z. R. Li, J. Ma, Y. M. Wang, </a:t>
            </a:r>
            <a:r>
              <a:rPr lang="en-US" dirty="0" err="1">
                <a:latin typeface="Times New Roman" pitchFamily="18" charset="0"/>
                <a:cs typeface="Times New Roman" pitchFamily="18" charset="0"/>
              </a:rPr>
              <a:t>B.Fan</a:t>
            </a:r>
            <a:r>
              <a:rPr lang="en-US" dirty="0">
                <a:latin typeface="Times New Roman" pitchFamily="18" charset="0"/>
                <a:cs typeface="Times New Roman" pitchFamily="18" charset="0"/>
              </a:rPr>
              <a:t>, X. F. You, Y. P. Wang, F. Liu, R. G. Shao, L. X. </a:t>
            </a:r>
            <a:r>
              <a:rPr lang="en-US" dirty="0" err="1">
                <a:latin typeface="Times New Roman" pitchFamily="18" charset="0"/>
                <a:cs typeface="Times New Roman" pitchFamily="18" charset="0"/>
              </a:rPr>
              <a:t>Zhao,L</a:t>
            </a:r>
            <a:r>
              <a:rPr lang="en-US" dirty="0">
                <a:latin typeface="Times New Roman" pitchFamily="18" charset="0"/>
                <a:cs typeface="Times New Roman" pitchFamily="18" charset="0"/>
              </a:rPr>
              <a:t>. Yu, and J. D. Jiang, 2010</a:t>
            </a:r>
            <a:r>
              <a:rPr lang="en-US" i="1" dirty="0">
                <a:latin typeface="Times New Roman" pitchFamily="18" charset="0"/>
                <a:cs typeface="Times New Roman" pitchFamily="18" charset="0"/>
              </a:rPr>
              <a:t>: Small molecular compounds inhibit HIV-1 replication through speciﬁcally stabilizingAPOBEC3G. </a:t>
            </a:r>
            <a:r>
              <a:rPr lang="en-US" dirty="0">
                <a:latin typeface="Times New Roman" pitchFamily="18" charset="0"/>
                <a:cs typeface="Times New Roman" pitchFamily="18" charset="0"/>
              </a:rPr>
              <a:t>J. Biol. Chem. 285, 16546–16552.</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Chamberlain ND, Kim SJ, Vila OM, </a:t>
            </a:r>
            <a:r>
              <a:rPr lang="en-US" dirty="0" err="1">
                <a:latin typeface="Times New Roman" pitchFamily="18" charset="0"/>
                <a:cs typeface="Times New Roman" pitchFamily="18" charset="0"/>
              </a:rPr>
              <a:t>Volin</a:t>
            </a:r>
            <a:r>
              <a:rPr lang="en-US" dirty="0">
                <a:latin typeface="Times New Roman" pitchFamily="18" charset="0"/>
                <a:cs typeface="Times New Roman" pitchFamily="18" charset="0"/>
              </a:rPr>
              <a:t> MV, </a:t>
            </a:r>
            <a:r>
              <a:rPr lang="en-US" dirty="0" err="1">
                <a:latin typeface="Times New Roman" pitchFamily="18" charset="0"/>
                <a:cs typeface="Times New Roman" pitchFamily="18" charset="0"/>
              </a:rPr>
              <a:t>Volkov</a:t>
            </a:r>
            <a:r>
              <a:rPr lang="en-US" dirty="0">
                <a:latin typeface="Times New Roman" pitchFamily="18" charset="0"/>
                <a:cs typeface="Times New Roman" pitchFamily="18" charset="0"/>
              </a:rPr>
              <a:t> S, Pope RM, </a:t>
            </a:r>
            <a:r>
              <a:rPr lang="en-US" dirty="0" err="1">
                <a:latin typeface="Times New Roman" pitchFamily="18" charset="0"/>
                <a:cs typeface="Times New Roman" pitchFamily="18" charset="0"/>
              </a:rPr>
              <a:t>Arami</a:t>
            </a:r>
            <a:r>
              <a:rPr lang="en-US" dirty="0">
                <a:latin typeface="Times New Roman" pitchFamily="18" charset="0"/>
                <a:cs typeface="Times New Roman" pitchFamily="18" charset="0"/>
              </a:rPr>
              <a:t> S, </a:t>
            </a:r>
            <a:r>
              <a:rPr lang="en-US" dirty="0" err="1">
                <a:latin typeface="Times New Roman" pitchFamily="18" charset="0"/>
                <a:cs typeface="Times New Roman" pitchFamily="18" charset="0"/>
              </a:rPr>
              <a:t>Mandelin</a:t>
            </a:r>
            <a:r>
              <a:rPr lang="en-US" dirty="0">
                <a:latin typeface="Times New Roman" pitchFamily="18" charset="0"/>
                <a:cs typeface="Times New Roman" pitchFamily="18" charset="0"/>
              </a:rPr>
              <a:t> AM 2nd, </a:t>
            </a:r>
            <a:r>
              <a:rPr lang="en-US" dirty="0" err="1">
                <a:latin typeface="Times New Roman" pitchFamily="18" charset="0"/>
                <a:cs typeface="Times New Roman" pitchFamily="18" charset="0"/>
              </a:rPr>
              <a:t>Shahrara</a:t>
            </a:r>
            <a:r>
              <a:rPr lang="en-US" dirty="0">
                <a:latin typeface="Times New Roman" pitchFamily="18" charset="0"/>
                <a:cs typeface="Times New Roman" pitchFamily="18" charset="0"/>
              </a:rPr>
              <a:t> S. 2013 </a:t>
            </a:r>
            <a:r>
              <a:rPr lang="en-US" i="1" u="sng" dirty="0">
                <a:latin typeface="Times New Roman" pitchFamily="18" charset="0"/>
                <a:cs typeface="Times New Roman" pitchFamily="18" charset="0"/>
                <a:hlinkClick r:id="rId2"/>
              </a:rPr>
              <a:t>Ligation of TLR7 by rheumatoid arthritis synovial fluid single strand RNA induces transcription of TNF</a:t>
            </a:r>
            <a:r>
              <a:rPr lang="fr-FR" i="1" u="sng" dirty="0">
                <a:latin typeface="Times New Roman" pitchFamily="18" charset="0"/>
                <a:cs typeface="Times New Roman" pitchFamily="18" charset="0"/>
                <a:hlinkClick r:id="rId2"/>
              </a:rPr>
              <a:t>α</a:t>
            </a:r>
            <a:r>
              <a:rPr lang="en-US" i="1" u="sng" dirty="0">
                <a:latin typeface="Times New Roman" pitchFamily="18" charset="0"/>
                <a:cs typeface="Times New Roman" pitchFamily="18" charset="0"/>
                <a:hlinkClick r:id="rId2"/>
              </a:rPr>
              <a:t> in monocytes</a:t>
            </a:r>
            <a:r>
              <a:rPr lang="en-US" u="sng" dirty="0">
                <a:latin typeface="Times New Roman" pitchFamily="18" charset="0"/>
                <a:cs typeface="Times New Roman" pitchFamily="18" charset="0"/>
                <a:hlinkClick r:id="rId2"/>
              </a:rPr>
              <a:t>.</a:t>
            </a:r>
            <a:r>
              <a:rPr lang="en-US" dirty="0">
                <a:latin typeface="Times New Roman" pitchFamily="18" charset="0"/>
                <a:cs typeface="Times New Roman" pitchFamily="18" charset="0"/>
              </a:rPr>
              <a:t> - Ann Rheum Dis., 72(3):418-26</a:t>
            </a:r>
            <a:endParaRPr lang="fr-FR" dirty="0"/>
          </a:p>
        </p:txBody>
      </p:sp>
    </p:spTree>
    <p:extLst>
      <p:ext uri="{BB962C8B-B14F-4D97-AF65-F5344CB8AC3E}">
        <p14:creationId xmlns:p14="http://schemas.microsoft.com/office/powerpoint/2010/main" val="2290531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2"/>
          <p:cNvSpPr>
            <a:spLocks noGrp="1"/>
          </p:cNvSpPr>
          <p:nvPr>
            <p:ph sz="quarter" idx="1"/>
          </p:nvPr>
        </p:nvSpPr>
        <p:spPr/>
        <p:txBody>
          <a:bodyPr>
            <a:normAutofit fontScale="55000" lnSpcReduction="20000"/>
          </a:bodyPr>
          <a:lstStyle/>
          <a:p>
            <a:pPr algn="just"/>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Chandran</a:t>
            </a:r>
            <a:r>
              <a:rPr lang="en-US" dirty="0">
                <a:latin typeface="Times New Roman" pitchFamily="18" charset="0"/>
                <a:cs typeface="Times New Roman" pitchFamily="18" charset="0"/>
              </a:rPr>
              <a:t>, K., N. J. Sullivan, U. </a:t>
            </a:r>
            <a:r>
              <a:rPr lang="en-US" dirty="0" err="1">
                <a:latin typeface="Times New Roman" pitchFamily="18" charset="0"/>
                <a:cs typeface="Times New Roman" pitchFamily="18" charset="0"/>
              </a:rPr>
              <a:t>Felbor</a:t>
            </a:r>
            <a:r>
              <a:rPr lang="en-US" dirty="0">
                <a:latin typeface="Times New Roman" pitchFamily="18" charset="0"/>
                <a:cs typeface="Times New Roman" pitchFamily="18" charset="0"/>
              </a:rPr>
              <a:t>, S. P. Whelan, and J.M. Cunningham, 2005: </a:t>
            </a:r>
            <a:r>
              <a:rPr lang="en-US" i="1" dirty="0" err="1">
                <a:latin typeface="Times New Roman" pitchFamily="18" charset="0"/>
                <a:cs typeface="Times New Roman" pitchFamily="18" charset="0"/>
              </a:rPr>
              <a:t>Endosomal</a:t>
            </a:r>
            <a:r>
              <a:rPr lang="en-US" i="1" dirty="0">
                <a:latin typeface="Times New Roman" pitchFamily="18" charset="0"/>
                <a:cs typeface="Times New Roman" pitchFamily="18" charset="0"/>
              </a:rPr>
              <a:t> proteolysis of the </a:t>
            </a:r>
            <a:r>
              <a:rPr lang="en-US" i="1" dirty="0" err="1">
                <a:latin typeface="Times New Roman" pitchFamily="18" charset="0"/>
                <a:cs typeface="Times New Roman" pitchFamily="18" charset="0"/>
              </a:rPr>
              <a:t>Ebolavirus</a:t>
            </a:r>
            <a:r>
              <a:rPr lang="en-US" i="1" dirty="0">
                <a:latin typeface="Times New Roman" pitchFamily="18" charset="0"/>
                <a:cs typeface="Times New Roman" pitchFamily="18" charset="0"/>
              </a:rPr>
              <a:t> glycoprotein is necessary for infection.</a:t>
            </a:r>
            <a:r>
              <a:rPr lang="en-US" dirty="0">
                <a:latin typeface="Times New Roman" pitchFamily="18" charset="0"/>
                <a:cs typeface="Times New Roman" pitchFamily="18" charset="0"/>
              </a:rPr>
              <a:t> Science 308,1643–1645.</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Chang, T. H., T. Kubota, M. Matsuoka, S. Jones, S. B. </a:t>
            </a:r>
            <a:r>
              <a:rPr lang="en-US" dirty="0" err="1">
                <a:latin typeface="Times New Roman" pitchFamily="18" charset="0"/>
                <a:cs typeface="Times New Roman" pitchFamily="18" charset="0"/>
              </a:rPr>
              <a:t>Bradfute,M</a:t>
            </a:r>
            <a:r>
              <a:rPr lang="en-US" dirty="0">
                <a:latin typeface="Times New Roman" pitchFamily="18" charset="0"/>
                <a:cs typeface="Times New Roman" pitchFamily="18" charset="0"/>
              </a:rPr>
              <a:t>. Bray, and K. </a:t>
            </a:r>
            <a:r>
              <a:rPr lang="en-US" dirty="0" err="1">
                <a:latin typeface="Times New Roman" pitchFamily="18" charset="0"/>
                <a:cs typeface="Times New Roman" pitchFamily="18" charset="0"/>
              </a:rPr>
              <a:t>Ozato</a:t>
            </a:r>
            <a:r>
              <a:rPr lang="en-US" dirty="0">
                <a:latin typeface="Times New Roman" pitchFamily="18" charset="0"/>
                <a:cs typeface="Times New Roman" pitchFamily="18" charset="0"/>
              </a:rPr>
              <a:t>, 2009</a:t>
            </a:r>
            <a:r>
              <a:rPr lang="en-US" i="1" dirty="0">
                <a:latin typeface="Times New Roman" pitchFamily="18" charset="0"/>
                <a:cs typeface="Times New Roman" pitchFamily="18" charset="0"/>
              </a:rPr>
              <a:t>: Ebola Zaire virus blocks type I interferon production by exploiting the host SUMO modiﬁcation machinery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Pathog</a:t>
            </a:r>
            <a:r>
              <a:rPr lang="en-US" dirty="0">
                <a:latin typeface="Times New Roman" pitchFamily="18" charset="0"/>
                <a:cs typeface="Times New Roman" pitchFamily="18" charset="0"/>
              </a:rPr>
              <a:t>. 5, e1000493.</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Co </a:t>
            </a:r>
            <a:r>
              <a:rPr lang="en-US" dirty="0" err="1">
                <a:latin typeface="Times New Roman" pitchFamily="18" charset="0"/>
                <a:cs typeface="Times New Roman" pitchFamily="18" charset="0"/>
              </a:rPr>
              <a:t>te</a:t>
            </a:r>
            <a:r>
              <a:rPr lang="en-US" dirty="0">
                <a:latin typeface="Times New Roman" pitchFamily="18" charset="0"/>
                <a:cs typeface="Times New Roman" pitchFamily="18" charset="0"/>
              </a:rPr>
              <a:t> ´ , M., J. </a:t>
            </a:r>
            <a:r>
              <a:rPr lang="en-US" dirty="0" err="1">
                <a:latin typeface="Times New Roman" pitchFamily="18" charset="0"/>
                <a:cs typeface="Times New Roman" pitchFamily="18" charset="0"/>
              </a:rPr>
              <a:t>Misasi</a:t>
            </a:r>
            <a:r>
              <a:rPr lang="en-US" dirty="0">
                <a:latin typeface="Times New Roman" pitchFamily="18" charset="0"/>
                <a:cs typeface="Times New Roman" pitchFamily="18" charset="0"/>
              </a:rPr>
              <a:t>, T. </a:t>
            </a:r>
            <a:r>
              <a:rPr lang="en-US" dirty="0" err="1">
                <a:latin typeface="Times New Roman" pitchFamily="18" charset="0"/>
                <a:cs typeface="Times New Roman" pitchFamily="18" charset="0"/>
              </a:rPr>
              <a:t>Ren</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Bruchez</a:t>
            </a:r>
            <a:r>
              <a:rPr lang="en-US" dirty="0">
                <a:latin typeface="Times New Roman" pitchFamily="18" charset="0"/>
                <a:cs typeface="Times New Roman" pitchFamily="18" charset="0"/>
              </a:rPr>
              <a:t>, K. Lee, C. M. </a:t>
            </a:r>
            <a:r>
              <a:rPr lang="en-US" dirty="0" err="1">
                <a:latin typeface="Times New Roman" pitchFamily="18" charset="0"/>
                <a:cs typeface="Times New Roman" pitchFamily="18" charset="0"/>
              </a:rPr>
              <a:t>Filone,L</a:t>
            </a:r>
            <a:r>
              <a:rPr lang="en-US" dirty="0">
                <a:latin typeface="Times New Roman" pitchFamily="18" charset="0"/>
                <a:cs typeface="Times New Roman" pitchFamily="18" charset="0"/>
              </a:rPr>
              <a:t>. Hensley, Q. Li, D. </a:t>
            </a:r>
            <a:r>
              <a:rPr lang="en-US" dirty="0" err="1">
                <a:latin typeface="Times New Roman" pitchFamily="18" charset="0"/>
                <a:cs typeface="Times New Roman" pitchFamily="18" charset="0"/>
              </a:rPr>
              <a:t>Ory</a:t>
            </a:r>
            <a:r>
              <a:rPr lang="en-US" dirty="0">
                <a:latin typeface="Times New Roman" pitchFamily="18" charset="0"/>
                <a:cs typeface="Times New Roman" pitchFamily="18" charset="0"/>
              </a:rPr>
              <a:t>, K. </a:t>
            </a:r>
            <a:r>
              <a:rPr lang="en-US" dirty="0" err="1">
                <a:latin typeface="Times New Roman" pitchFamily="18" charset="0"/>
                <a:cs typeface="Times New Roman" pitchFamily="18" charset="0"/>
              </a:rPr>
              <a:t>Chandran</a:t>
            </a:r>
            <a:r>
              <a:rPr lang="en-US" dirty="0">
                <a:latin typeface="Times New Roman" pitchFamily="18" charset="0"/>
                <a:cs typeface="Times New Roman" pitchFamily="18" charset="0"/>
              </a:rPr>
              <a:t>, and J. Cunningham,2011: </a:t>
            </a:r>
            <a:r>
              <a:rPr lang="en-US" i="1" dirty="0">
                <a:latin typeface="Times New Roman" pitchFamily="18" charset="0"/>
                <a:cs typeface="Times New Roman" pitchFamily="18" charset="0"/>
              </a:rPr>
              <a:t>Small molecule inhibitors reveal </a:t>
            </a:r>
            <a:r>
              <a:rPr lang="en-US" i="1" dirty="0" err="1">
                <a:latin typeface="Times New Roman" pitchFamily="18" charset="0"/>
                <a:cs typeface="Times New Roman" pitchFamily="18" charset="0"/>
              </a:rPr>
              <a:t>Niemann</a:t>
            </a:r>
            <a:r>
              <a:rPr lang="en-US" i="1" dirty="0">
                <a:latin typeface="Times New Roman" pitchFamily="18" charset="0"/>
                <a:cs typeface="Times New Roman" pitchFamily="18" charset="0"/>
              </a:rPr>
              <a:t>-Pick C1 </a:t>
            </a:r>
            <a:r>
              <a:rPr lang="en-US" i="1" dirty="0" err="1">
                <a:latin typeface="Times New Roman" pitchFamily="18" charset="0"/>
                <a:cs typeface="Times New Roman" pitchFamily="18" charset="0"/>
              </a:rPr>
              <a:t>isessential</a:t>
            </a:r>
            <a:r>
              <a:rPr lang="en-US" i="1" dirty="0">
                <a:latin typeface="Times New Roman" pitchFamily="18" charset="0"/>
                <a:cs typeface="Times New Roman" pitchFamily="18" charset="0"/>
              </a:rPr>
              <a:t> for Ebola virus infection. </a:t>
            </a:r>
            <a:r>
              <a:rPr lang="en-US" dirty="0">
                <a:latin typeface="Times New Roman" pitchFamily="18" charset="0"/>
                <a:cs typeface="Times New Roman" pitchFamily="18" charset="0"/>
              </a:rPr>
              <a:t>Nature 477, 344–348.</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DIEZ, R.A., PERDEREAU, B., and FALCOFF, E.  (1987). From </a:t>
            </a:r>
            <a:r>
              <a:rPr lang="en-US" i="1" dirty="0">
                <a:latin typeface="Times New Roman" pitchFamily="18" charset="0"/>
                <a:cs typeface="Times New Roman" pitchFamily="18" charset="0"/>
              </a:rPr>
              <a:t>old results to new perspectives:  a  look  at  interferon’s  fate  in  the body.</a:t>
            </a:r>
            <a:r>
              <a:rPr lang="en-US" dirty="0">
                <a:latin typeface="Times New Roman" pitchFamily="18" charset="0"/>
                <a:cs typeface="Times New Roman" pitchFamily="18" charset="0"/>
              </a:rPr>
              <a:t>  J. Interferon Res. 7, 553–557.</a:t>
            </a:r>
            <a:endParaRPr lang="fr-FR"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Dolnik</a:t>
            </a:r>
            <a:r>
              <a:rPr lang="en-US" dirty="0">
                <a:latin typeface="Times New Roman" pitchFamily="18" charset="0"/>
                <a:cs typeface="Times New Roman" pitchFamily="18" charset="0"/>
              </a:rPr>
              <a:t>, O., L. </a:t>
            </a:r>
            <a:r>
              <a:rPr lang="en-US" dirty="0" err="1">
                <a:latin typeface="Times New Roman" pitchFamily="18" charset="0"/>
                <a:cs typeface="Times New Roman" pitchFamily="18" charset="0"/>
              </a:rPr>
              <a:t>Kolesnikova</a:t>
            </a:r>
            <a:r>
              <a:rPr lang="en-US" dirty="0">
                <a:latin typeface="Times New Roman" pitchFamily="18" charset="0"/>
                <a:cs typeface="Times New Roman" pitchFamily="18" charset="0"/>
              </a:rPr>
              <a:t>, and S. Becker, 2008: </a:t>
            </a:r>
            <a:r>
              <a:rPr lang="en-US" i="1" dirty="0" err="1">
                <a:latin typeface="Times New Roman" pitchFamily="18" charset="0"/>
                <a:cs typeface="Times New Roman" pitchFamily="18" charset="0"/>
              </a:rPr>
              <a:t>Filoviruses:interactions</a:t>
            </a:r>
            <a:r>
              <a:rPr lang="en-US" i="1" dirty="0">
                <a:latin typeface="Times New Roman" pitchFamily="18" charset="0"/>
                <a:cs typeface="Times New Roman" pitchFamily="18" charset="0"/>
              </a:rPr>
              <a:t> with the host cell</a:t>
            </a:r>
            <a:r>
              <a:rPr lang="en-US" dirty="0">
                <a:latin typeface="Times New Roman" pitchFamily="18" charset="0"/>
                <a:cs typeface="Times New Roman" pitchFamily="18" charset="0"/>
              </a:rPr>
              <a:t>. Cell. Mol. Life Sci. 65, 756–776.</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Douglas, J. L., K. </a:t>
            </a:r>
            <a:r>
              <a:rPr lang="en-US" dirty="0" err="1">
                <a:latin typeface="Times New Roman" pitchFamily="18" charset="0"/>
                <a:cs typeface="Times New Roman" pitchFamily="18" charset="0"/>
              </a:rPr>
              <a:t>Viswanathan</a:t>
            </a:r>
            <a:r>
              <a:rPr lang="en-US" dirty="0">
                <a:latin typeface="Times New Roman" pitchFamily="18" charset="0"/>
                <a:cs typeface="Times New Roman" pitchFamily="18" charset="0"/>
              </a:rPr>
              <a:t>, M. N. </a:t>
            </a:r>
            <a:r>
              <a:rPr lang="en-US" dirty="0" err="1">
                <a:latin typeface="Times New Roman" pitchFamily="18" charset="0"/>
                <a:cs typeface="Times New Roman" pitchFamily="18" charset="0"/>
              </a:rPr>
              <a:t>McCarroll</a:t>
            </a:r>
            <a:r>
              <a:rPr lang="en-US" dirty="0">
                <a:latin typeface="Times New Roman" pitchFamily="18" charset="0"/>
                <a:cs typeface="Times New Roman" pitchFamily="18" charset="0"/>
              </a:rPr>
              <a:t>, J. K. </a:t>
            </a:r>
            <a:r>
              <a:rPr lang="en-US" dirty="0" err="1">
                <a:latin typeface="Times New Roman" pitchFamily="18" charset="0"/>
                <a:cs typeface="Times New Roman" pitchFamily="18" charset="0"/>
              </a:rPr>
              <a:t>Gustin,A</a:t>
            </a:r>
            <a:r>
              <a:rPr lang="en-US" dirty="0">
                <a:latin typeface="Times New Roman" pitchFamily="18" charset="0"/>
                <a:cs typeface="Times New Roman" pitchFamily="18" charset="0"/>
              </a:rPr>
              <a:t>. Ku hl and S. Po </a:t>
            </a:r>
            <a:r>
              <a:rPr lang="en-US" dirty="0" err="1">
                <a:latin typeface="Times New Roman" pitchFamily="18" charset="0"/>
                <a:cs typeface="Times New Roman" pitchFamily="18" charset="0"/>
              </a:rPr>
              <a:t>hlmann</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Ebola Virus Counters the Interferon System 2012 Blackwell </a:t>
            </a:r>
            <a:r>
              <a:rPr lang="en-US" i="1" dirty="0" err="1">
                <a:latin typeface="Times New Roman" pitchFamily="18" charset="0"/>
                <a:cs typeface="Times New Roman" pitchFamily="18" charset="0"/>
              </a:rPr>
              <a:t>Verlag</a:t>
            </a:r>
            <a:r>
              <a:rPr lang="en-US" i="1" dirty="0">
                <a:latin typeface="Times New Roman" pitchFamily="18" charset="0"/>
                <a:cs typeface="Times New Roman" pitchFamily="18" charset="0"/>
              </a:rPr>
              <a:t> GmbH</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Zoonoses</a:t>
            </a:r>
            <a:r>
              <a:rPr lang="en-US" dirty="0">
                <a:latin typeface="Times New Roman" pitchFamily="18" charset="0"/>
                <a:cs typeface="Times New Roman" pitchFamily="18" charset="0"/>
              </a:rPr>
              <a:t> Public Health 59 (Suppl.)</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Douglas JL, </a:t>
            </a:r>
            <a:r>
              <a:rPr lang="en-US" dirty="0" err="1">
                <a:latin typeface="Times New Roman" pitchFamily="18" charset="0"/>
                <a:cs typeface="Times New Roman" pitchFamily="18" charset="0"/>
              </a:rPr>
              <a:t>Gustin</a:t>
            </a:r>
            <a:r>
              <a:rPr lang="en-US" dirty="0">
                <a:latin typeface="Times New Roman" pitchFamily="18" charset="0"/>
                <a:cs typeface="Times New Roman" pitchFamily="18" charset="0"/>
              </a:rPr>
              <a:t> JK, </a:t>
            </a:r>
            <a:r>
              <a:rPr lang="en-US" dirty="0" err="1">
                <a:latin typeface="Times New Roman" pitchFamily="18" charset="0"/>
                <a:cs typeface="Times New Roman" pitchFamily="18" charset="0"/>
              </a:rPr>
              <a:t>Viswanathan</a:t>
            </a:r>
            <a:r>
              <a:rPr lang="en-US" dirty="0">
                <a:latin typeface="Times New Roman" pitchFamily="18" charset="0"/>
                <a:cs typeface="Times New Roman" pitchFamily="18" charset="0"/>
              </a:rPr>
              <a:t> K, </a:t>
            </a:r>
            <a:r>
              <a:rPr lang="en-US" dirty="0" err="1">
                <a:latin typeface="Times New Roman" pitchFamily="18" charset="0"/>
                <a:cs typeface="Times New Roman" pitchFamily="18" charset="0"/>
              </a:rPr>
              <a:t>Mansouri</a:t>
            </a:r>
            <a:r>
              <a:rPr lang="en-US" dirty="0">
                <a:latin typeface="Times New Roman" pitchFamily="18" charset="0"/>
                <a:cs typeface="Times New Roman" pitchFamily="18" charset="0"/>
              </a:rPr>
              <a:t> M, Moses AV, et al. (2010) </a:t>
            </a:r>
            <a:r>
              <a:rPr lang="en-US" i="1" dirty="0">
                <a:latin typeface="Times New Roman" pitchFamily="18" charset="0"/>
                <a:cs typeface="Times New Roman" pitchFamily="18" charset="0"/>
              </a:rPr>
              <a:t>The great escape: viral strategies to counter BST-2/</a:t>
            </a:r>
            <a:r>
              <a:rPr lang="en-US" i="1" dirty="0" err="1">
                <a:latin typeface="Times New Roman" pitchFamily="18" charset="0"/>
                <a:cs typeface="Times New Roman" pitchFamily="18" charset="0"/>
              </a:rPr>
              <a:t>Tetherin</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PLoSPathog</a:t>
            </a:r>
            <a:r>
              <a:rPr lang="en-US" dirty="0">
                <a:latin typeface="Times New Roman" pitchFamily="18" charset="0"/>
                <a:cs typeface="Times New Roman" pitchFamily="18" charset="0"/>
              </a:rPr>
              <a:t> 6: e1000913.</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Douglas JL, </a:t>
            </a:r>
            <a:r>
              <a:rPr lang="en-US" dirty="0" err="1">
                <a:latin typeface="Times New Roman" pitchFamily="18" charset="0"/>
                <a:cs typeface="Times New Roman" pitchFamily="18" charset="0"/>
              </a:rPr>
              <a:t>Viswanathan</a:t>
            </a:r>
            <a:r>
              <a:rPr lang="en-US" dirty="0">
                <a:latin typeface="Times New Roman" pitchFamily="18" charset="0"/>
                <a:cs typeface="Times New Roman" pitchFamily="18" charset="0"/>
              </a:rPr>
              <a:t> K, </a:t>
            </a:r>
            <a:r>
              <a:rPr lang="en-US" dirty="0" err="1">
                <a:latin typeface="Times New Roman" pitchFamily="18" charset="0"/>
                <a:cs typeface="Times New Roman" pitchFamily="18" charset="0"/>
              </a:rPr>
              <a:t>McCarroll</a:t>
            </a:r>
            <a:r>
              <a:rPr lang="en-US" dirty="0">
                <a:latin typeface="Times New Roman" pitchFamily="18" charset="0"/>
                <a:cs typeface="Times New Roman" pitchFamily="18" charset="0"/>
              </a:rPr>
              <a:t> MN, </a:t>
            </a:r>
            <a:r>
              <a:rPr lang="en-US" dirty="0" err="1">
                <a:latin typeface="Times New Roman" pitchFamily="18" charset="0"/>
                <a:cs typeface="Times New Roman" pitchFamily="18" charset="0"/>
              </a:rPr>
              <a:t>Gustin</a:t>
            </a:r>
            <a:r>
              <a:rPr lang="en-US" dirty="0">
                <a:latin typeface="Times New Roman" pitchFamily="18" charset="0"/>
                <a:cs typeface="Times New Roman" pitchFamily="18" charset="0"/>
              </a:rPr>
              <a:t> JK, </a:t>
            </a:r>
            <a:r>
              <a:rPr lang="en-US" dirty="0" err="1">
                <a:latin typeface="Times New Roman" pitchFamily="18" charset="0"/>
                <a:cs typeface="Times New Roman" pitchFamily="18" charset="0"/>
              </a:rPr>
              <a:t>Fruh</a:t>
            </a:r>
            <a:r>
              <a:rPr lang="en-US" dirty="0">
                <a:latin typeface="Times New Roman" pitchFamily="18" charset="0"/>
                <a:cs typeface="Times New Roman" pitchFamily="18" charset="0"/>
              </a:rPr>
              <a:t> K, et al. (2009) </a:t>
            </a:r>
            <a:r>
              <a:rPr lang="en-US" i="1" dirty="0" err="1">
                <a:latin typeface="Times New Roman" pitchFamily="18" charset="0"/>
                <a:cs typeface="Times New Roman" pitchFamily="18" charset="0"/>
              </a:rPr>
              <a:t>Vpu</a:t>
            </a:r>
            <a:r>
              <a:rPr lang="en-US" i="1" dirty="0">
                <a:latin typeface="Times New Roman" pitchFamily="18" charset="0"/>
                <a:cs typeface="Times New Roman" pitchFamily="18" charset="0"/>
              </a:rPr>
              <a:t> directs the degradation of the human Immunodeficiency virus restriction factor BST-2/</a:t>
            </a:r>
            <a:r>
              <a:rPr lang="en-US" i="1" dirty="0" err="1">
                <a:latin typeface="Times New Roman" pitchFamily="18" charset="0"/>
                <a:cs typeface="Times New Roman" pitchFamily="18" charset="0"/>
              </a:rPr>
              <a:t>Tetherin</a:t>
            </a:r>
            <a:r>
              <a:rPr lang="en-US" i="1" dirty="0">
                <a:latin typeface="Times New Roman" pitchFamily="18" charset="0"/>
                <a:cs typeface="Times New Roman" pitchFamily="18" charset="0"/>
              </a:rPr>
              <a:t> via a beta </a:t>
            </a:r>
            <a:r>
              <a:rPr lang="en-US" i="1" dirty="0" err="1">
                <a:latin typeface="Times New Roman" pitchFamily="18" charset="0"/>
                <a:cs typeface="Times New Roman" pitchFamily="18" charset="0"/>
              </a:rPr>
              <a:t>TrCP</a:t>
            </a:r>
            <a:r>
              <a:rPr lang="en-US" i="1" dirty="0">
                <a:latin typeface="Times New Roman" pitchFamily="18" charset="0"/>
                <a:cs typeface="Times New Roman" pitchFamily="18" charset="0"/>
              </a:rPr>
              <a:t>-dependent mechanism.</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83: 7931–7947. </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7494712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2"/>
          <p:cNvSpPr>
            <a:spLocks noGrp="1"/>
          </p:cNvSpPr>
          <p:nvPr>
            <p:ph sz="quarter" idx="1"/>
          </p:nvPr>
        </p:nvSpPr>
        <p:spPr/>
        <p:txBody>
          <a:bodyPr>
            <a:normAutofit fontScale="62500" lnSpcReduction="20000"/>
          </a:bodyPr>
          <a:lstStyle/>
          <a:p>
            <a:pPr algn="just"/>
            <a:r>
              <a:rPr lang="en-US" dirty="0">
                <a:latin typeface="Times New Roman" pitchFamily="18" charset="0"/>
                <a:cs typeface="Times New Roman" pitchFamily="18" charset="0"/>
              </a:rPr>
              <a:t>Guo H, Gao J, Taxman DJ, Ting JP, Su L.( 2014 ) </a:t>
            </a:r>
            <a:r>
              <a:rPr lang="en-US" i="1" dirty="0">
                <a:latin typeface="Times New Roman" pitchFamily="18" charset="0"/>
                <a:cs typeface="Times New Roman" pitchFamily="18" charset="0"/>
                <a:hlinkClick r:id="rId2"/>
              </a:rPr>
              <a:t>HIV-1 infection induces interleukin-1</a:t>
            </a:r>
            <a:r>
              <a:rPr lang="fr-FR" i="1" dirty="0">
                <a:latin typeface="Times New Roman" pitchFamily="18" charset="0"/>
                <a:cs typeface="Times New Roman" pitchFamily="18" charset="0"/>
                <a:hlinkClick r:id="rId2"/>
              </a:rPr>
              <a:t>β</a:t>
            </a:r>
            <a:r>
              <a:rPr lang="en-US" i="1" dirty="0">
                <a:latin typeface="Times New Roman" pitchFamily="18" charset="0"/>
                <a:cs typeface="Times New Roman" pitchFamily="18" charset="0"/>
                <a:hlinkClick r:id="rId2"/>
              </a:rPr>
              <a:t> production via TLR8 protein-dependent and NLRP3 inflammasome mechanisms in human monocytes</a:t>
            </a:r>
            <a:r>
              <a:rPr lang="en-US" dirty="0">
                <a:latin typeface="Times New Roman" pitchFamily="18" charset="0"/>
                <a:cs typeface="Times New Roman" pitchFamily="18" charset="0"/>
                <a:hlinkClick r:id="rId2"/>
              </a:rPr>
              <a:t>.</a:t>
            </a:r>
            <a:r>
              <a:rPr lang="en-US" dirty="0">
                <a:latin typeface="Times New Roman" pitchFamily="18" charset="0"/>
                <a:cs typeface="Times New Roman" pitchFamily="18" charset="0"/>
              </a:rPr>
              <a:t> - J </a:t>
            </a:r>
            <a:r>
              <a:rPr lang="en-US" dirty="0" err="1">
                <a:latin typeface="Times New Roman" pitchFamily="18" charset="0"/>
                <a:cs typeface="Times New Roman" pitchFamily="18" charset="0"/>
              </a:rPr>
              <a:t>Biol</a:t>
            </a:r>
            <a:r>
              <a:rPr lang="en-US" dirty="0">
                <a:latin typeface="Times New Roman" pitchFamily="18" charset="0"/>
                <a:cs typeface="Times New Roman" pitchFamily="18" charset="0"/>
              </a:rPr>
              <a:t> Chem., 289(31):21716-26             </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Hinz A, </a:t>
            </a:r>
            <a:r>
              <a:rPr lang="en-US" dirty="0" err="1">
                <a:latin typeface="Times New Roman" pitchFamily="18" charset="0"/>
                <a:cs typeface="Times New Roman" pitchFamily="18" charset="0"/>
              </a:rPr>
              <a:t>Miguet</a:t>
            </a:r>
            <a:r>
              <a:rPr lang="en-US" dirty="0">
                <a:latin typeface="Times New Roman" pitchFamily="18" charset="0"/>
                <a:cs typeface="Times New Roman" pitchFamily="18" charset="0"/>
              </a:rPr>
              <a:t> N, </a:t>
            </a:r>
            <a:r>
              <a:rPr lang="en-US" dirty="0" err="1">
                <a:latin typeface="Times New Roman" pitchFamily="18" charset="0"/>
                <a:cs typeface="Times New Roman" pitchFamily="18" charset="0"/>
              </a:rPr>
              <a:t>Natrajan</a:t>
            </a:r>
            <a:r>
              <a:rPr lang="en-US" dirty="0">
                <a:latin typeface="Times New Roman" pitchFamily="18" charset="0"/>
                <a:cs typeface="Times New Roman" pitchFamily="18" charset="0"/>
              </a:rPr>
              <a:t> G, </a:t>
            </a:r>
            <a:r>
              <a:rPr lang="en-US" dirty="0" err="1">
                <a:latin typeface="Times New Roman" pitchFamily="18" charset="0"/>
                <a:cs typeface="Times New Roman" pitchFamily="18" charset="0"/>
              </a:rPr>
              <a:t>Usami</a:t>
            </a:r>
            <a:r>
              <a:rPr lang="en-US" dirty="0">
                <a:latin typeface="Times New Roman" pitchFamily="18" charset="0"/>
                <a:cs typeface="Times New Roman" pitchFamily="18" charset="0"/>
              </a:rPr>
              <a:t> Y, Yamanaka H, et al. (2010) </a:t>
            </a:r>
            <a:r>
              <a:rPr lang="en-US" i="1" dirty="0">
                <a:latin typeface="Times New Roman" pitchFamily="18" charset="0"/>
                <a:cs typeface="Times New Roman" pitchFamily="18" charset="0"/>
              </a:rPr>
              <a:t>Structural Basis of HIV-1 Tethering to Membranes by the BST-2/</a:t>
            </a:r>
            <a:r>
              <a:rPr lang="en-US" i="1" dirty="0" err="1">
                <a:latin typeface="Times New Roman" pitchFamily="18" charset="0"/>
                <a:cs typeface="Times New Roman" pitchFamily="18" charset="0"/>
              </a:rPr>
              <a:t>TetherinEctodomain.</a:t>
            </a:r>
            <a:r>
              <a:rPr lang="en-US" dirty="0" err="1">
                <a:latin typeface="Times New Roman" pitchFamily="18" charset="0"/>
                <a:cs typeface="Times New Roman" pitchFamily="18" charset="0"/>
              </a:rPr>
              <a:t>Cell</a:t>
            </a:r>
            <a:r>
              <a:rPr lang="en-US" dirty="0">
                <a:latin typeface="Times New Roman" pitchFamily="18" charset="0"/>
                <a:cs typeface="Times New Roman" pitchFamily="18" charset="0"/>
              </a:rPr>
              <a:t> Host Microbe 7: 1–10</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Jouvenet N, Neil SJD, </a:t>
            </a:r>
            <a:r>
              <a:rPr lang="fr-FR" dirty="0" err="1">
                <a:latin typeface="Times New Roman" pitchFamily="18" charset="0"/>
                <a:cs typeface="Times New Roman" pitchFamily="18" charset="0"/>
              </a:rPr>
              <a:t>Zhadina</a:t>
            </a:r>
            <a:r>
              <a:rPr lang="fr-FR" dirty="0">
                <a:latin typeface="Times New Roman" pitchFamily="18" charset="0"/>
                <a:cs typeface="Times New Roman" pitchFamily="18" charset="0"/>
              </a:rPr>
              <a:t> M, </a:t>
            </a:r>
            <a:r>
              <a:rPr lang="fr-FR" dirty="0" err="1">
                <a:latin typeface="Times New Roman" pitchFamily="18" charset="0"/>
                <a:cs typeface="Times New Roman" pitchFamily="18" charset="0"/>
              </a:rPr>
              <a:t>Zang</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T</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Kratovac</a:t>
            </a:r>
            <a:r>
              <a:rPr lang="fr-FR" dirty="0">
                <a:latin typeface="Times New Roman" pitchFamily="18" charset="0"/>
                <a:cs typeface="Times New Roman" pitchFamily="18" charset="0"/>
              </a:rPr>
              <a:t> Z, et al. </a:t>
            </a:r>
            <a:r>
              <a:rPr lang="en-US" dirty="0">
                <a:latin typeface="Times New Roman" pitchFamily="18" charset="0"/>
                <a:cs typeface="Times New Roman" pitchFamily="18" charset="0"/>
              </a:rPr>
              <a:t>(2009) </a:t>
            </a:r>
            <a:r>
              <a:rPr lang="en-US" i="1" dirty="0">
                <a:latin typeface="Times New Roman" pitchFamily="18" charset="0"/>
                <a:cs typeface="Times New Roman" pitchFamily="18" charset="0"/>
              </a:rPr>
              <a:t>Broad-spectrum inhibition of Retroviral and </a:t>
            </a:r>
            <a:r>
              <a:rPr lang="en-US" i="1" dirty="0" err="1">
                <a:latin typeface="Times New Roman" pitchFamily="18" charset="0"/>
                <a:cs typeface="Times New Roman" pitchFamily="18" charset="0"/>
              </a:rPr>
              <a:t>Filoviral</a:t>
            </a:r>
            <a:r>
              <a:rPr lang="en-US" i="1" dirty="0">
                <a:latin typeface="Times New Roman" pitchFamily="18" charset="0"/>
                <a:cs typeface="Times New Roman" pitchFamily="18" charset="0"/>
              </a:rPr>
              <a:t> particle release by </a:t>
            </a:r>
            <a:r>
              <a:rPr lang="en-US" i="1" dirty="0" err="1">
                <a:latin typeface="Times New Roman" pitchFamily="18" charset="0"/>
                <a:cs typeface="Times New Roman" pitchFamily="18" charset="0"/>
              </a:rPr>
              <a:t>tetherin</a:t>
            </a:r>
            <a:r>
              <a:rPr lang="en-US" dirty="0" err="1">
                <a:latin typeface="Times New Roman" pitchFamily="18" charset="0"/>
                <a:cs typeface="Times New Roman" pitchFamily="18" charset="0"/>
              </a:rPr>
              <a:t>.J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83: 1837–1844.</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Johnson RF, Bell P, </a:t>
            </a:r>
            <a:r>
              <a:rPr lang="en-US" dirty="0" err="1">
                <a:latin typeface="Times New Roman" pitchFamily="18" charset="0"/>
                <a:cs typeface="Times New Roman" pitchFamily="18" charset="0"/>
              </a:rPr>
              <a:t>Harty</a:t>
            </a:r>
            <a:r>
              <a:rPr lang="en-US" dirty="0">
                <a:latin typeface="Times New Roman" pitchFamily="18" charset="0"/>
                <a:cs typeface="Times New Roman" pitchFamily="18" charset="0"/>
              </a:rPr>
              <a:t> RN(2006) </a:t>
            </a:r>
            <a:r>
              <a:rPr lang="en-US" i="1" dirty="0">
                <a:latin typeface="Times New Roman" pitchFamily="18" charset="0"/>
                <a:cs typeface="Times New Roman" pitchFamily="18" charset="0"/>
              </a:rPr>
              <a:t>Effect of Ebola virus proteins GP, NP and VP35 on VP40 VLP morphology.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J 3:31.</a:t>
            </a:r>
            <a:endParaRPr lang="fr-FR"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K.Nikovics</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M.Ekwalanga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F.Mammano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F.Clavel,S.Saragosti</a:t>
            </a:r>
            <a:r>
              <a:rPr lang="en-US" dirty="0">
                <a:latin typeface="Times New Roman" pitchFamily="18" charset="0"/>
                <a:cs typeface="Times New Roman" pitchFamily="18" charset="0"/>
              </a:rPr>
              <a:t>(2012)</a:t>
            </a:r>
            <a:r>
              <a:rPr lang="en-US" i="1" dirty="0">
                <a:latin typeface="Times New Roman" pitchFamily="18" charset="0"/>
                <a:cs typeface="Times New Roman" pitchFamily="18" charset="0"/>
              </a:rPr>
              <a:t>Counteraction of Tetherin Antiviral Activity by Two closely related SIVs differing by the presence of Vpu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GenePlos</a:t>
            </a:r>
            <a:r>
              <a:rPr lang="en-US" dirty="0">
                <a:latin typeface="Times New Roman" pitchFamily="18" charset="0"/>
                <a:cs typeface="Times New Roman" pitchFamily="18" charset="0"/>
              </a:rPr>
              <a:t> One w </a:t>
            </a:r>
            <a:r>
              <a:rPr lang="en-US" dirty="0" err="1">
                <a:latin typeface="Times New Roman" pitchFamily="18" charset="0"/>
                <a:cs typeface="Times New Roman" pitchFamily="18" charset="0"/>
              </a:rPr>
              <a:t>ww.plosone.org</a:t>
            </a:r>
            <a:r>
              <a:rPr lang="en-US" dirty="0">
                <a:latin typeface="Times New Roman" pitchFamily="18" charset="0"/>
                <a:cs typeface="Times New Roman" pitchFamily="18" charset="0"/>
              </a:rPr>
              <a:t> April 2012/vol7/issue4/e35411</a:t>
            </a:r>
            <a:endParaRPr lang="fr-FR"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Kaletsky</a:t>
            </a:r>
            <a:r>
              <a:rPr lang="en-US" dirty="0">
                <a:latin typeface="Times New Roman" pitchFamily="18" charset="0"/>
                <a:cs typeface="Times New Roman" pitchFamily="18" charset="0"/>
              </a:rPr>
              <a:t> RL, </a:t>
            </a:r>
            <a:r>
              <a:rPr lang="en-US" dirty="0" err="1">
                <a:latin typeface="Times New Roman" pitchFamily="18" charset="0"/>
                <a:cs typeface="Times New Roman" pitchFamily="18" charset="0"/>
              </a:rPr>
              <a:t>Francica</a:t>
            </a:r>
            <a:r>
              <a:rPr lang="en-US" dirty="0">
                <a:latin typeface="Times New Roman" pitchFamily="18" charset="0"/>
                <a:cs typeface="Times New Roman" pitchFamily="18" charset="0"/>
              </a:rPr>
              <a:t> JR, Agrawal-</a:t>
            </a:r>
            <a:r>
              <a:rPr lang="en-US" dirty="0" err="1">
                <a:latin typeface="Times New Roman" pitchFamily="18" charset="0"/>
                <a:cs typeface="Times New Roman" pitchFamily="18" charset="0"/>
              </a:rPr>
              <a:t>Gamse</a:t>
            </a:r>
            <a:r>
              <a:rPr lang="en-US" dirty="0">
                <a:latin typeface="Times New Roman" pitchFamily="18" charset="0"/>
                <a:cs typeface="Times New Roman" pitchFamily="18" charset="0"/>
              </a:rPr>
              <a:t> C, Bates P (2009) </a:t>
            </a:r>
            <a:r>
              <a:rPr lang="en-US" i="1" dirty="0">
                <a:latin typeface="Times New Roman" pitchFamily="18" charset="0"/>
                <a:cs typeface="Times New Roman" pitchFamily="18" charset="0"/>
              </a:rPr>
              <a:t>Tetherin-mediated restriction of filovirus budding is antagonized by the Ebola glycoprotein.</a:t>
            </a:r>
            <a:r>
              <a:rPr lang="en-US" dirty="0">
                <a:latin typeface="Times New Roman" pitchFamily="18" charset="0"/>
                <a:cs typeface="Times New Roman" pitchFamily="18" charset="0"/>
              </a:rPr>
              <a:t> </a:t>
            </a:r>
            <a:r>
              <a:rPr lang="fr-FR" dirty="0" err="1">
                <a:latin typeface="Times New Roman" pitchFamily="18" charset="0"/>
                <a:cs typeface="Times New Roman" pitchFamily="18" charset="0"/>
              </a:rPr>
              <a:t>ProcNatlAcadSci</a:t>
            </a:r>
            <a:r>
              <a:rPr lang="fr-FR" dirty="0">
                <a:latin typeface="Times New Roman" pitchFamily="18" charset="0"/>
                <a:cs typeface="Times New Roman" pitchFamily="18" charset="0"/>
              </a:rPr>
              <a:t> U S A 106: 2886–2891</a:t>
            </a:r>
          </a:p>
          <a:p>
            <a:pPr algn="just"/>
            <a:r>
              <a:rPr lang="fr-FR" dirty="0" err="1">
                <a:latin typeface="Times New Roman" pitchFamily="18" charset="0"/>
                <a:cs typeface="Times New Roman" pitchFamily="18" charset="0"/>
              </a:rPr>
              <a:t>Kasamba</a:t>
            </a:r>
            <a:r>
              <a:rPr lang="fr-FR" dirty="0">
                <a:latin typeface="Times New Roman" pitchFamily="18" charset="0"/>
                <a:cs typeface="Times New Roman" pitchFamily="18" charset="0"/>
              </a:rPr>
              <a:t> I et</a:t>
            </a:r>
            <a:r>
              <a:rPr lang="fr-FR" b="1" dirty="0">
                <a:latin typeface="Times New Roman" pitchFamily="18" charset="0"/>
                <a:cs typeface="Times New Roman" pitchFamily="18" charset="0"/>
              </a:rPr>
              <a:t> Ekwalanga</a:t>
            </a:r>
            <a:r>
              <a:rPr lang="fr-FR" dirty="0">
                <a:latin typeface="Times New Roman" pitchFamily="18" charset="0"/>
                <a:cs typeface="Times New Roman" pitchFamily="18" charset="0"/>
              </a:rPr>
              <a:t> M(</a:t>
            </a:r>
            <a:r>
              <a:rPr lang="fr-FR" b="1" dirty="0">
                <a:latin typeface="Times New Roman" pitchFamily="18" charset="0"/>
                <a:cs typeface="Times New Roman" pitchFamily="18" charset="0"/>
              </a:rPr>
              <a:t>2013</a:t>
            </a:r>
            <a:r>
              <a:rPr lang="fr-FR" dirty="0">
                <a:latin typeface="Times New Roman" pitchFamily="18" charset="0"/>
                <a:cs typeface="Times New Roman" pitchFamily="18" charset="0"/>
              </a:rPr>
              <a:t>) Rôle des facteurs innés de restriction rétrovirale dans la  diminution de la réplication du VIH-1 sous type non B in vivo, </a:t>
            </a:r>
            <a:r>
              <a:rPr lang="fr-FR" dirty="0" err="1">
                <a:latin typeface="Times New Roman" pitchFamily="18" charset="0"/>
                <a:cs typeface="Times New Roman" pitchFamily="18" charset="0"/>
              </a:rPr>
              <a:t>mediée</a:t>
            </a:r>
            <a:r>
              <a:rPr lang="fr-FR" dirty="0">
                <a:latin typeface="Times New Roman" pitchFamily="18" charset="0"/>
                <a:cs typeface="Times New Roman" pitchFamily="18" charset="0"/>
              </a:rPr>
              <a:t> par l’interféron alpha </a:t>
            </a:r>
            <a:r>
              <a:rPr lang="fr-FR" b="1" dirty="0">
                <a:latin typeface="Times New Roman" pitchFamily="18" charset="0"/>
                <a:cs typeface="Times New Roman" pitchFamily="18" charset="0"/>
              </a:rPr>
              <a:t>:.Abstract Me 16 </a:t>
            </a:r>
            <a:r>
              <a:rPr lang="fr-FR" b="1" dirty="0" err="1">
                <a:latin typeface="Times New Roman" pitchFamily="18" charset="0"/>
                <a:cs typeface="Times New Roman" pitchFamily="18" charset="0"/>
              </a:rPr>
              <a:t>CNSida</a:t>
            </a:r>
            <a:r>
              <a:rPr lang="fr-FR" b="1" dirty="0">
                <a:latin typeface="Times New Roman" pitchFamily="18" charset="0"/>
                <a:cs typeface="Times New Roman" pitchFamily="18" charset="0"/>
              </a:rPr>
              <a:t>-Lubumbashi 2013</a:t>
            </a:r>
            <a:endParaRPr lang="fr-FR"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96620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62500" lnSpcReduction="20000"/>
          </a:bodyPr>
          <a:lstStyle/>
          <a:p>
            <a:pPr algn="just"/>
            <a:r>
              <a:rPr lang="en-US" dirty="0">
                <a:latin typeface="Times New Roman" pitchFamily="18" charset="0"/>
                <a:cs typeface="Times New Roman" pitchFamily="18" charset="0"/>
              </a:rPr>
              <a:t>Nazarko TY, </a:t>
            </a:r>
            <a:r>
              <a:rPr lang="en-US" dirty="0" err="1">
                <a:latin typeface="Times New Roman" pitchFamily="18" charset="0"/>
                <a:cs typeface="Times New Roman" pitchFamily="18" charset="0"/>
              </a:rPr>
              <a:t>Ozeki</a:t>
            </a:r>
            <a:r>
              <a:rPr lang="en-US" dirty="0">
                <a:latin typeface="Times New Roman" pitchFamily="18" charset="0"/>
                <a:cs typeface="Times New Roman" pitchFamily="18" charset="0"/>
              </a:rPr>
              <a:t> K, Till A, Ramakrishnan G, </a:t>
            </a:r>
            <a:r>
              <a:rPr lang="en-US" dirty="0" err="1">
                <a:latin typeface="Times New Roman" pitchFamily="18" charset="0"/>
                <a:cs typeface="Times New Roman" pitchFamily="18" charset="0"/>
              </a:rPr>
              <a:t>Lotfi</a:t>
            </a:r>
            <a:r>
              <a:rPr lang="en-US" dirty="0">
                <a:latin typeface="Times New Roman" pitchFamily="18" charset="0"/>
                <a:cs typeface="Times New Roman" pitchFamily="18" charset="0"/>
              </a:rPr>
              <a:t> P, Yan M, </a:t>
            </a:r>
            <a:r>
              <a:rPr lang="en-US" dirty="0" err="1">
                <a:latin typeface="Times New Roman" pitchFamily="18" charset="0"/>
                <a:cs typeface="Times New Roman" pitchFamily="18" charset="0"/>
              </a:rPr>
              <a:t>Subramani</a:t>
            </a:r>
            <a:r>
              <a:rPr lang="en-US" dirty="0">
                <a:latin typeface="Times New Roman" pitchFamily="18" charset="0"/>
                <a:cs typeface="Times New Roman" pitchFamily="18" charset="0"/>
              </a:rPr>
              <a:t> S (2014) - </a:t>
            </a:r>
            <a:br>
              <a:rPr lang="en-US" dirty="0">
                <a:latin typeface="Times New Roman" pitchFamily="18" charset="0"/>
                <a:cs typeface="Times New Roman" pitchFamily="18" charset="0"/>
              </a:rPr>
            </a:br>
            <a:r>
              <a:rPr lang="en-US" i="1" u="sng" dirty="0">
                <a:latin typeface="Times New Roman" pitchFamily="18" charset="0"/>
                <a:cs typeface="Times New Roman" pitchFamily="18" charset="0"/>
                <a:hlinkClick r:id="rId2"/>
              </a:rPr>
              <a:t>Peroxisomal Atg37 binds Atg30 or palmitoyl-CoA to regulate phagophore formation during pexophagy</a:t>
            </a:r>
            <a:r>
              <a:rPr lang="en-US" u="sng" dirty="0">
                <a:latin typeface="Times New Roman" pitchFamily="18" charset="0"/>
                <a:cs typeface="Times New Roman" pitchFamily="18" charset="0"/>
                <a:hlinkClick r:id="rId2"/>
              </a:rPr>
              <a:t>.</a:t>
            </a:r>
            <a:r>
              <a:rPr lang="en-US" dirty="0">
                <a:latin typeface="Times New Roman" pitchFamily="18" charset="0"/>
                <a:cs typeface="Times New Roman" pitchFamily="18" charset="0"/>
              </a:rPr>
              <a:t> J Cell Biol., 204(4):541-57</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Noda T,  </a:t>
            </a:r>
            <a:r>
              <a:rPr lang="en-US" i="1" dirty="0">
                <a:latin typeface="Times New Roman" pitchFamily="18" charset="0"/>
                <a:cs typeface="Times New Roman" pitchFamily="18" charset="0"/>
              </a:rPr>
              <a:t>(2002) Ebola virus VP40 drives the formation of virus-like filamentous particles along with GP</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76:4855–4865</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Pellegrini P, </a:t>
            </a:r>
            <a:r>
              <a:rPr lang="en-US" dirty="0" err="1">
                <a:latin typeface="Times New Roman" pitchFamily="18" charset="0"/>
                <a:cs typeface="Times New Roman" pitchFamily="18" charset="0"/>
              </a:rPr>
              <a:t>Strambi</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Zipoli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Hägg-Olofsson</a:t>
            </a:r>
            <a:r>
              <a:rPr lang="en-US" dirty="0">
                <a:latin typeface="Times New Roman" pitchFamily="18" charset="0"/>
                <a:cs typeface="Times New Roman" pitchFamily="18" charset="0"/>
              </a:rPr>
              <a:t> M, </a:t>
            </a:r>
            <a:r>
              <a:rPr lang="en-US" dirty="0" err="1">
                <a:latin typeface="Times New Roman" pitchFamily="18" charset="0"/>
                <a:cs typeface="Times New Roman" pitchFamily="18" charset="0"/>
              </a:rPr>
              <a:t>Buoncervello</a:t>
            </a:r>
            <a:r>
              <a:rPr lang="en-US" dirty="0">
                <a:latin typeface="Times New Roman" pitchFamily="18" charset="0"/>
                <a:cs typeface="Times New Roman" pitchFamily="18" charset="0"/>
              </a:rPr>
              <a:t> M, </a:t>
            </a:r>
            <a:r>
              <a:rPr lang="en-US" dirty="0" err="1">
                <a:latin typeface="Times New Roman" pitchFamily="18" charset="0"/>
                <a:cs typeface="Times New Roman" pitchFamily="18" charset="0"/>
              </a:rPr>
              <a:t>Stig</a:t>
            </a:r>
            <a:r>
              <a:rPr lang="en-US" dirty="0">
                <a:latin typeface="Times New Roman" pitchFamily="18" charset="0"/>
                <a:cs typeface="Times New Roman" pitchFamily="18" charset="0"/>
              </a:rPr>
              <a:t> Linder,  De </a:t>
            </a:r>
            <a:r>
              <a:rPr lang="en-US" dirty="0" err="1">
                <a:latin typeface="Times New Roman" pitchFamily="18" charset="0"/>
                <a:cs typeface="Times New Roman" pitchFamily="18" charset="0"/>
              </a:rPr>
              <a:t>Milito</a:t>
            </a:r>
            <a:r>
              <a:rPr lang="en-US" dirty="0">
                <a:latin typeface="Times New Roman" pitchFamily="18" charset="0"/>
                <a:cs typeface="Times New Roman" pitchFamily="18" charset="0"/>
              </a:rPr>
              <a:t> A(2013)</a:t>
            </a:r>
            <a:r>
              <a:rPr lang="en-US" i="1" dirty="0">
                <a:latin typeface="Times New Roman" pitchFamily="18" charset="0"/>
                <a:cs typeface="Times New Roman" pitchFamily="18" charset="0"/>
              </a:rPr>
              <a:t>. Acidic extracellular pH neutralizes the autophagy-inhibiting activity of chloroquine: Implications for cancer therapies</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Autophagy</a:t>
            </a:r>
            <a:r>
              <a:rPr lang="en-US" dirty="0">
                <a:latin typeface="Times New Roman" pitchFamily="18" charset="0"/>
                <a:cs typeface="Times New Roman" pitchFamily="18" charset="0"/>
              </a:rPr>
              <a:t>,  DOI: </a:t>
            </a:r>
            <a:r>
              <a:rPr lang="en-US" u="sng" dirty="0">
                <a:latin typeface="Times New Roman" pitchFamily="18" charset="0"/>
                <a:cs typeface="Times New Roman" pitchFamily="18" charset="0"/>
                <a:hlinkClick r:id="rId3"/>
              </a:rPr>
              <a:t>10.4161/auto.27901</a:t>
            </a:r>
            <a:endParaRPr lang="fr-FR" dirty="0">
              <a:latin typeface="Times New Roman" pitchFamily="18" charset="0"/>
              <a:cs typeface="Times New Roman" pitchFamily="18" charset="0"/>
            </a:endParaRPr>
          </a:p>
          <a:p>
            <a:pPr algn="just"/>
            <a:r>
              <a:rPr lang="en-US" u="sng" dirty="0">
                <a:latin typeface="Times New Roman" pitchFamily="18" charset="0"/>
                <a:cs typeface="Times New Roman" pitchFamily="18" charset="0"/>
                <a:hlinkClick r:id="rId4" invalidUrl="http://www.ncbi.nlm.nih.gov/pubmed?term=Piconi S[Author]&amp;cauthor=true&amp;cauthor_uid=21576701"/>
              </a:rPr>
              <a:t>Piconi S</a:t>
            </a:r>
            <a:r>
              <a:rPr lang="en-US" baseline="30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5" invalidUrl="http://www.ncbi.nlm.nih.gov/pubmed?term=Parisotto S[Author]&amp;cauthor=true&amp;cauthor_uid=21576701"/>
              </a:rPr>
              <a:t>Parisotto S</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6" invalidUrl="http://www.ncbi.nlm.nih.gov/pubmed?term=Rizzardini G[Author]&amp;cauthor=true&amp;cauthor_uid=21576701"/>
              </a:rPr>
              <a:t>Rizzardini G</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7" invalidUrl="http://www.ncbi.nlm.nih.gov/pubmed?term=Passerini S[Author]&amp;cauthor=true&amp;cauthor_uid=21576701"/>
              </a:rPr>
              <a:t>Passerini S</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8" invalidUrl="http://www.ncbi.nlm.nih.gov/pubmed?term=Terzi R[Author]&amp;cauthor=true&amp;cauthor_uid=21576701"/>
              </a:rPr>
              <a:t>Terzi R</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9" invalidUrl="http://www.ncbi.nlm.nih.gov/pubmed?term=Argenteri B[Author]&amp;cauthor=true&amp;cauthor_uid=21576701"/>
              </a:rPr>
              <a:t>Argenteri B</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10" invalidUrl="http://www.ncbi.nlm.nih.gov/pubmed?term=Meraviglia P[Author]&amp;cauthor=true&amp;cauthor_uid=21576701"/>
              </a:rPr>
              <a:t>Meraviglia P</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11" invalidUrl="http://www.ncbi.nlm.nih.gov/pubmed?term=Capetti A[Author]&amp;cauthor=true&amp;cauthor_uid=21576701"/>
              </a:rPr>
              <a:t>Capetti A</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12" invalidUrl="http://www.ncbi.nlm.nih.gov/pubmed?term=Biasin M[Author]&amp;cauthor=true&amp;cauthor_uid=21576701"/>
              </a:rPr>
              <a:t>Biasin M</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13" invalidUrl="http://www.ncbi.nlm.nih.gov/pubmed?term=Trabattoni D[Author]&amp;cauthor=true&amp;cauthor_uid=21576701"/>
              </a:rPr>
              <a:t>Trabattoni D</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14" invalidUrl="http://www.ncbi.nlm.nih.gov/pubmed?term=Clerici M[Author]&amp;cauthor=true&amp;cauthor_uid=21576701"/>
              </a:rPr>
              <a:t>Clerici M</a:t>
            </a:r>
            <a:r>
              <a:rPr lang="en-US" dirty="0">
                <a:latin typeface="Times New Roman" pitchFamily="18" charset="0"/>
                <a:cs typeface="Times New Roman" pitchFamily="18" charset="0"/>
              </a:rPr>
              <a:t> (2011)</a:t>
            </a:r>
            <a:r>
              <a:rPr lang="en-US" i="1" dirty="0">
                <a:latin typeface="Times New Roman" pitchFamily="18" charset="0"/>
                <a:cs typeface="Times New Roman" pitchFamily="18" charset="0"/>
              </a:rPr>
              <a:t> Hydroxychloroquine drastically reduces immune activation in HIV-infected, antiretroviral therapy-treated immunologic nonresponders</a:t>
            </a:r>
            <a:r>
              <a:rPr lang="en-US" u="sng" dirty="0">
                <a:latin typeface="Times New Roman" pitchFamily="18" charset="0"/>
                <a:cs typeface="Times New Roman" pitchFamily="18" charset="0"/>
                <a:hlinkClick r:id="rId15" tooltip="Blood."/>
              </a:rPr>
              <a:t>Blood.</a:t>
            </a:r>
            <a:r>
              <a:rPr lang="en-US" dirty="0">
                <a:latin typeface="Times New Roman" pitchFamily="18" charset="0"/>
                <a:cs typeface="Times New Roman" pitchFamily="18" charset="0"/>
              </a:rPr>
              <a:t>;118(12):3263-72. </a:t>
            </a:r>
            <a:r>
              <a:rPr lang="en-US" dirty="0" err="1">
                <a:latin typeface="Times New Roman" pitchFamily="18" charset="0"/>
                <a:cs typeface="Times New Roman" pitchFamily="18" charset="0"/>
              </a:rPr>
              <a:t>doi</a:t>
            </a:r>
            <a:r>
              <a:rPr lang="en-US" dirty="0">
                <a:latin typeface="Times New Roman" pitchFamily="18" charset="0"/>
                <a:cs typeface="Times New Roman" pitchFamily="18" charset="0"/>
              </a:rPr>
              <a:t>: 10.1182/blood-2011-01-329060</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Schubert U, Anton LC, </a:t>
            </a:r>
            <a:r>
              <a:rPr lang="en-US" dirty="0" err="1">
                <a:latin typeface="Times New Roman" pitchFamily="18" charset="0"/>
                <a:cs typeface="Times New Roman" pitchFamily="18" charset="0"/>
              </a:rPr>
              <a:t>Bacik</a:t>
            </a:r>
            <a:r>
              <a:rPr lang="en-US" dirty="0">
                <a:latin typeface="Times New Roman" pitchFamily="18" charset="0"/>
                <a:cs typeface="Times New Roman" pitchFamily="18" charset="0"/>
              </a:rPr>
              <a:t> I, Cox JH, </a:t>
            </a:r>
            <a:r>
              <a:rPr lang="en-US" dirty="0" err="1">
                <a:latin typeface="Times New Roman" pitchFamily="18" charset="0"/>
                <a:cs typeface="Times New Roman" pitchFamily="18" charset="0"/>
              </a:rPr>
              <a:t>Bour</a:t>
            </a:r>
            <a:r>
              <a:rPr lang="en-US" dirty="0">
                <a:latin typeface="Times New Roman" pitchFamily="18" charset="0"/>
                <a:cs typeface="Times New Roman" pitchFamily="18" charset="0"/>
              </a:rPr>
              <a:t> S, et al. (1998</a:t>
            </a:r>
            <a:r>
              <a:rPr lang="en-US" i="1" dirty="0">
                <a:latin typeface="Times New Roman" pitchFamily="18" charset="0"/>
                <a:cs typeface="Times New Roman" pitchFamily="18" charset="0"/>
              </a:rPr>
              <a:t>) CD4 glycoprotein degradation induced by human immunodeficiency virus type 1 Vpu protein requires the function of proteasomes and the ubiquitin-conjugating pathway</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72: 2280–2288</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Sakuma T, Noda T, Urata S, </a:t>
            </a:r>
            <a:r>
              <a:rPr lang="en-US" dirty="0" err="1">
                <a:latin typeface="Times New Roman" pitchFamily="18" charset="0"/>
                <a:cs typeface="Times New Roman" pitchFamily="18" charset="0"/>
              </a:rPr>
              <a:t>Kawaoka</a:t>
            </a:r>
            <a:r>
              <a:rPr lang="en-US" dirty="0">
                <a:latin typeface="Times New Roman" pitchFamily="18" charset="0"/>
                <a:cs typeface="Times New Roman" pitchFamily="18" charset="0"/>
              </a:rPr>
              <a:t> Y, Yasuda J (2009</a:t>
            </a:r>
            <a:r>
              <a:rPr lang="en-US" i="1" dirty="0">
                <a:latin typeface="Times New Roman" pitchFamily="18" charset="0"/>
                <a:cs typeface="Times New Roman" pitchFamily="18" charset="0"/>
              </a:rPr>
              <a:t>) Inhibition of Lassa and Marburg virus production by </a:t>
            </a:r>
            <a:r>
              <a:rPr lang="en-US" i="1" dirty="0" err="1">
                <a:latin typeface="Times New Roman" pitchFamily="18" charset="0"/>
                <a:cs typeface="Times New Roman" pitchFamily="18" charset="0"/>
              </a:rPr>
              <a:t>tetherin</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Virol</a:t>
            </a:r>
            <a:r>
              <a:rPr lang="en-US" dirty="0">
                <a:latin typeface="Times New Roman" pitchFamily="18" charset="0"/>
                <a:cs typeface="Times New Roman" pitchFamily="18" charset="0"/>
              </a:rPr>
              <a:t> 83: 2382–2385.</a:t>
            </a:r>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1544284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7500" lnSpcReduction="20000"/>
          </a:bodyPr>
          <a:lstStyle/>
          <a:p>
            <a:pPr algn="just"/>
            <a:r>
              <a:rPr lang="en-US" dirty="0">
                <a:latin typeface="Times New Roman" pitchFamily="18" charset="0"/>
                <a:cs typeface="Times New Roman" pitchFamily="18" charset="0"/>
              </a:rPr>
              <a:t>Stuart J.D. Neil</a:t>
            </a:r>
            <a:r>
              <a:rPr lang="en-US" u="sng" baseline="30000" dirty="0">
                <a:latin typeface="Times New Roman" pitchFamily="18" charset="0"/>
                <a:cs typeface="Times New Roman" pitchFamily="18" charset="0"/>
                <a:hlinkClick r:id="rId2"/>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Virginie</a:t>
            </a:r>
            <a:r>
              <a:rPr lang="en-US" dirty="0">
                <a:latin typeface="Times New Roman" pitchFamily="18" charset="0"/>
                <a:cs typeface="Times New Roman" pitchFamily="18" charset="0"/>
              </a:rPr>
              <a:t> Sandrin</a:t>
            </a:r>
            <a:r>
              <a:rPr lang="en-US" u="sng" baseline="30000" dirty="0">
                <a:latin typeface="Times New Roman" pitchFamily="18" charset="0"/>
                <a:cs typeface="Times New Roman" pitchFamily="18" charset="0"/>
                <a:hlinkClick r:id="rId3"/>
              </a:rPr>
              <a:t>2</a:t>
            </a:r>
            <a:r>
              <a:rPr lang="en-US" dirty="0">
                <a:latin typeface="Times New Roman" pitchFamily="18" charset="0"/>
                <a:cs typeface="Times New Roman" pitchFamily="18" charset="0"/>
              </a:rPr>
              <a:t>, Wesley I. Sundquist</a:t>
            </a:r>
            <a:r>
              <a:rPr lang="en-US" u="sng" baseline="30000" dirty="0">
                <a:latin typeface="Times New Roman" pitchFamily="18" charset="0"/>
                <a:cs typeface="Times New Roman" pitchFamily="18" charset="0"/>
                <a:hlinkClick r:id="rId3"/>
              </a:rPr>
              <a:t>2</a:t>
            </a:r>
            <a:r>
              <a:rPr lang="en-US" dirty="0">
                <a:latin typeface="Times New Roman" pitchFamily="18" charset="0"/>
                <a:cs typeface="Times New Roman" pitchFamily="18" charset="0"/>
              </a:rPr>
              <a:t> and Paul D. Bieniasz</a:t>
            </a:r>
            <a:r>
              <a:rPr lang="en-US" u="sng" baseline="30000" dirty="0">
                <a:latin typeface="Times New Roman" pitchFamily="18" charset="0"/>
                <a:cs typeface="Times New Roman" pitchFamily="18" charset="0"/>
                <a:hlinkClick r:id="rId2"/>
              </a:rPr>
              <a:t>1</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2007 </a:t>
            </a:r>
            <a:r>
              <a:rPr lang="en-US" i="1" dirty="0">
                <a:latin typeface="Times New Roman" pitchFamily="18" charset="0"/>
                <a:cs typeface="Times New Roman" pitchFamily="18" charset="0"/>
              </a:rPr>
              <a:t>An Interferon-</a:t>
            </a:r>
            <a:r>
              <a:rPr lang="fr-FR" i="1" dirty="0">
                <a:latin typeface="Times New Roman" pitchFamily="18" charset="0"/>
                <a:cs typeface="Times New Roman" pitchFamily="18" charset="0"/>
              </a:rPr>
              <a:t>α</a:t>
            </a:r>
            <a:r>
              <a:rPr lang="en-US" i="1" dirty="0">
                <a:latin typeface="Times New Roman" pitchFamily="18" charset="0"/>
                <a:cs typeface="Times New Roman" pitchFamily="18" charset="0"/>
              </a:rPr>
              <a:t>-Induced Tethering Mechanism Inhibits HIV-1 and Ebola Virus Particle Release but Is Counteracted by the HIV-1 Vpu</a:t>
            </a:r>
            <a:r>
              <a:rPr lang="en-US" dirty="0">
                <a:latin typeface="Times New Roman" pitchFamily="18" charset="0"/>
                <a:cs typeface="Times New Roman" pitchFamily="18" charset="0"/>
              </a:rPr>
              <a:t> Protein Cell Host &amp; Microbe, </a:t>
            </a:r>
            <a:r>
              <a:rPr lang="en-US" u="sng" dirty="0">
                <a:latin typeface="Times New Roman" pitchFamily="18" charset="0"/>
                <a:cs typeface="Times New Roman" pitchFamily="18" charset="0"/>
                <a:hlinkClick r:id="rId4"/>
              </a:rPr>
              <a:t>Volume 2, Issue 3</a:t>
            </a:r>
            <a:r>
              <a:rPr lang="en-US" dirty="0">
                <a:latin typeface="Times New Roman" pitchFamily="18" charset="0"/>
                <a:cs typeface="Times New Roman" pitchFamily="18" charset="0"/>
              </a:rPr>
              <a:t>, 193-203, 13 </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Zhang F, Wilson SJ, </a:t>
            </a:r>
            <a:r>
              <a:rPr lang="en-US" dirty="0" err="1">
                <a:latin typeface="Times New Roman" pitchFamily="18" charset="0"/>
                <a:cs typeface="Times New Roman" pitchFamily="18" charset="0"/>
              </a:rPr>
              <a:t>Landford</a:t>
            </a:r>
            <a:r>
              <a:rPr lang="en-US" dirty="0">
                <a:latin typeface="Times New Roman" pitchFamily="18" charset="0"/>
                <a:cs typeface="Times New Roman" pitchFamily="18" charset="0"/>
              </a:rPr>
              <a:t> WC, Virgen B, Gregory D, et al. (2009) </a:t>
            </a:r>
            <a:r>
              <a:rPr lang="en-US" i="1" dirty="0" err="1">
                <a:latin typeface="Times New Roman" pitchFamily="18" charset="0"/>
                <a:cs typeface="Times New Roman" pitchFamily="18" charset="0"/>
              </a:rPr>
              <a:t>Nef</a:t>
            </a:r>
            <a:r>
              <a:rPr lang="en-US" i="1" dirty="0">
                <a:latin typeface="Times New Roman" pitchFamily="18" charset="0"/>
                <a:cs typeface="Times New Roman" pitchFamily="18" charset="0"/>
              </a:rPr>
              <a:t> proteins from simian immunodeficiency viruses are </a:t>
            </a:r>
            <a:r>
              <a:rPr lang="en-US" i="1" dirty="0" err="1">
                <a:latin typeface="Times New Roman" pitchFamily="18" charset="0"/>
                <a:cs typeface="Times New Roman" pitchFamily="18" charset="0"/>
              </a:rPr>
              <a:t>tetherin</a:t>
            </a:r>
            <a:r>
              <a:rPr lang="en-US" i="1" dirty="0">
                <a:latin typeface="Times New Roman" pitchFamily="18" charset="0"/>
                <a:cs typeface="Times New Roman" pitchFamily="18" charset="0"/>
              </a:rPr>
              <a:t> antagonists.</a:t>
            </a:r>
            <a:r>
              <a:rPr lang="en-US" dirty="0">
                <a:latin typeface="Times New Roman" pitchFamily="18" charset="0"/>
                <a:cs typeface="Times New Roman" pitchFamily="18" charset="0"/>
              </a:rPr>
              <a:t> Cell Host Microbe 6: 54–67</a:t>
            </a:r>
            <a:endParaRPr lang="fr-FR"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Zietara</a:t>
            </a:r>
            <a:r>
              <a:rPr lang="en-US" dirty="0">
                <a:latin typeface="Times New Roman" pitchFamily="18" charset="0"/>
                <a:cs typeface="Times New Roman" pitchFamily="18" charset="0"/>
              </a:rPr>
              <a:t> N1, </a:t>
            </a:r>
            <a:r>
              <a:rPr lang="en-US" dirty="0" err="1">
                <a:latin typeface="Times New Roman" pitchFamily="18" charset="0"/>
                <a:cs typeface="Times New Roman" pitchFamily="18" charset="0"/>
              </a:rPr>
              <a:t>Łyszkiewicz</a:t>
            </a:r>
            <a:r>
              <a:rPr lang="en-US" dirty="0">
                <a:latin typeface="Times New Roman" pitchFamily="18" charset="0"/>
                <a:cs typeface="Times New Roman" pitchFamily="18" charset="0"/>
              </a:rPr>
              <a:t> M, </a:t>
            </a:r>
            <a:r>
              <a:rPr lang="en-US" dirty="0" err="1">
                <a:latin typeface="Times New Roman" pitchFamily="18" charset="0"/>
                <a:cs typeface="Times New Roman" pitchFamily="18" charset="0"/>
              </a:rPr>
              <a:t>Puchałka</a:t>
            </a:r>
            <a:r>
              <a:rPr lang="en-US" dirty="0">
                <a:latin typeface="Times New Roman" pitchFamily="18" charset="0"/>
                <a:cs typeface="Times New Roman" pitchFamily="18" charset="0"/>
              </a:rPr>
              <a:t> J, Pei G, Gutierrez MG, </a:t>
            </a:r>
            <a:r>
              <a:rPr lang="en-US" dirty="0" err="1">
                <a:latin typeface="Times New Roman" pitchFamily="18" charset="0"/>
                <a:cs typeface="Times New Roman" pitchFamily="18" charset="0"/>
              </a:rPr>
              <a:t>Lienenklaus</a:t>
            </a:r>
            <a:r>
              <a:rPr lang="en-US" dirty="0">
                <a:latin typeface="Times New Roman" pitchFamily="18" charset="0"/>
                <a:cs typeface="Times New Roman" pitchFamily="18" charset="0"/>
              </a:rPr>
              <a:t> S, </a:t>
            </a:r>
            <a:r>
              <a:rPr lang="en-US" dirty="0" err="1">
                <a:latin typeface="Times New Roman" pitchFamily="18" charset="0"/>
                <a:cs typeface="Times New Roman" pitchFamily="18" charset="0"/>
              </a:rPr>
              <a:t>Hobeika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Reth</a:t>
            </a:r>
            <a:r>
              <a:rPr lang="en-US" dirty="0">
                <a:latin typeface="Times New Roman" pitchFamily="18" charset="0"/>
                <a:cs typeface="Times New Roman" pitchFamily="18" charset="0"/>
              </a:rPr>
              <a:t> M, Martins dos Santos VA, Krueger A, Weiss S. 2013 </a:t>
            </a:r>
            <a:r>
              <a:rPr lang="en-US" i="1" dirty="0">
                <a:latin typeface="Times New Roman" pitchFamily="18" charset="0"/>
                <a:cs typeface="Times New Roman" pitchFamily="18" charset="0"/>
                <a:hlinkClick r:id="rId5"/>
              </a:rPr>
              <a:t>Immunoglobulins drive terminal maturation of splenic dendritic cells.</a:t>
            </a:r>
            <a:r>
              <a:rPr lang="en-US" dirty="0">
                <a:latin typeface="Times New Roman" pitchFamily="18" charset="0"/>
                <a:cs typeface="Times New Roman" pitchFamily="18" charset="0"/>
              </a:rPr>
              <a:t> PNAS, 110(6):2282-7.</a:t>
            </a:r>
            <a:endParaRPr lang="fr-FR" dirty="0">
              <a:latin typeface="Times New Roman" pitchFamily="18" charset="0"/>
              <a:cs typeface="Times New Roman" pitchFamily="18" charset="0"/>
            </a:endParaRPr>
          </a:p>
          <a:p>
            <a:pPr algn="just"/>
            <a:r>
              <a:rPr lang="en-US" u="sng" dirty="0">
                <a:latin typeface="Times New Roman" pitchFamily="18" charset="0"/>
                <a:cs typeface="Times New Roman" pitchFamily="18" charset="0"/>
                <a:hlinkClick r:id="rId6"/>
              </a:rPr>
              <a:t>Washington B. Cárdenas</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7"/>
              </a:rPr>
              <a:t>Yueh-Ming Loo</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8"/>
              </a:rPr>
              <a:t>Michael Gale Jr.</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9"/>
              </a:rPr>
              <a:t>Amy L. Hartman</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10"/>
              </a:rPr>
              <a:t>Christopher R. Kimberlin</a:t>
            </a:r>
            <a:r>
              <a:rPr lang="en-US" dirty="0">
                <a:latin typeface="Times New Roman" pitchFamily="18" charset="0"/>
                <a:cs typeface="Times New Roman" pitchFamily="18" charset="0"/>
              </a:rPr>
              <a:t> , </a:t>
            </a:r>
            <a:r>
              <a:rPr lang="en-US" u="sng" dirty="0">
                <a:latin typeface="Times New Roman" pitchFamily="18" charset="0"/>
                <a:cs typeface="Times New Roman" pitchFamily="18" charset="0"/>
                <a:hlinkClick r:id="rId11"/>
              </a:rPr>
              <a:t>Luis Martínez-Sobrido</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12"/>
              </a:rPr>
              <a:t>Erica Ollmann Saphire</a:t>
            </a:r>
            <a:r>
              <a:rPr lang="en-US" dirty="0">
                <a:latin typeface="Times New Roman" pitchFamily="18" charset="0"/>
                <a:cs typeface="Times New Roman" pitchFamily="18" charset="0"/>
              </a:rPr>
              <a:t>, and </a:t>
            </a:r>
            <a:r>
              <a:rPr lang="en-US" u="sng" dirty="0">
                <a:latin typeface="Times New Roman" pitchFamily="18" charset="0"/>
                <a:cs typeface="Times New Roman" pitchFamily="18" charset="0"/>
                <a:hlinkClick r:id="rId13"/>
              </a:rPr>
              <a:t>Christopher F. Basler</a:t>
            </a:r>
            <a:r>
              <a:rPr lang="en-US" dirty="0">
                <a:latin typeface="Times New Roman" pitchFamily="18" charset="0"/>
                <a:cs typeface="Times New Roman" pitchFamily="18" charset="0"/>
              </a:rPr>
              <a:t>(2006) </a:t>
            </a:r>
            <a:r>
              <a:rPr lang="en-US" i="1" dirty="0">
                <a:latin typeface="Times New Roman" pitchFamily="18" charset="0"/>
                <a:cs typeface="Times New Roman" pitchFamily="18" charset="0"/>
              </a:rPr>
              <a:t>Ebola Virus VP35 Protein Binds Double-</a:t>
            </a:r>
            <a:r>
              <a:rPr lang="en-US" i="1" dirty="0" err="1">
                <a:latin typeface="Times New Roman" pitchFamily="18" charset="0"/>
                <a:cs typeface="Times New Roman" pitchFamily="18" charset="0"/>
              </a:rPr>
              <a:t>Stran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ded</a:t>
            </a:r>
            <a:r>
              <a:rPr lang="en-US" i="1" dirty="0">
                <a:latin typeface="Times New Roman" pitchFamily="18" charset="0"/>
                <a:cs typeface="Times New Roman" pitchFamily="18" charset="0"/>
              </a:rPr>
              <a:t> RNA and Inhibits Alpha/Beta Interferon Production Induced by RIG-I Signaling J </a:t>
            </a:r>
            <a:r>
              <a:rPr lang="en-US" i="1" dirty="0" err="1">
                <a:latin typeface="Times New Roman" pitchFamily="18" charset="0"/>
                <a:cs typeface="Times New Roman" pitchFamily="18" charset="0"/>
              </a:rPr>
              <a:t>Virol</a:t>
            </a:r>
            <a:r>
              <a:rPr lang="en-US" i="1" dirty="0">
                <a:latin typeface="Times New Roman" pitchFamily="18" charset="0"/>
                <a:cs typeface="Times New Roman" pitchFamily="18" charset="0"/>
              </a:rPr>
              <a:t> 80:5168–5178</a:t>
            </a:r>
            <a:endParaRPr lang="fr-FR"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3079650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pPr algn="ctr"/>
            <a:endParaRPr lang="fr-FR" sz="3600" b="1" dirty="0" smtClean="0"/>
          </a:p>
          <a:p>
            <a:pPr marL="0" indent="0" algn="ctr">
              <a:buNone/>
            </a:pPr>
            <a:endParaRPr lang="fr-FR" sz="3600" b="1" dirty="0"/>
          </a:p>
          <a:p>
            <a:pPr marL="0" indent="0" algn="ctr">
              <a:buNone/>
            </a:pPr>
            <a:endParaRPr lang="fr-FR" sz="3600" b="1" dirty="0"/>
          </a:p>
          <a:p>
            <a:pPr marL="0" indent="0" algn="ctr">
              <a:buNone/>
            </a:pPr>
            <a:r>
              <a:rPr lang="fr-FR" sz="3600" b="1" dirty="0" smtClean="0"/>
              <a:t>MERCI DE VOTRE ATTENTION</a:t>
            </a:r>
            <a:endParaRPr lang="fr-FR" sz="3600" b="1" dirty="0"/>
          </a:p>
        </p:txBody>
      </p:sp>
    </p:spTree>
    <p:extLst>
      <p:ext uri="{BB962C8B-B14F-4D97-AF65-F5344CB8AC3E}">
        <p14:creationId xmlns:p14="http://schemas.microsoft.com/office/powerpoint/2010/main" val="1544310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HIV,EBOLA,,</a:t>
            </a:r>
            <a:r>
              <a:rPr lang="fr-FR" dirty="0" smtClean="0"/>
              <a:t>CORONAVIRUS-SRAS COV 2</a:t>
            </a:r>
            <a:endParaRPr lang="fr-FR" dirty="0"/>
          </a:p>
        </p:txBody>
      </p:sp>
      <p:sp>
        <p:nvSpPr>
          <p:cNvPr id="3" name="Espace réservé du contenu 2"/>
          <p:cNvSpPr>
            <a:spLocks noGrp="1"/>
          </p:cNvSpPr>
          <p:nvPr>
            <p:ph sz="quarter" idx="1"/>
          </p:nvPr>
        </p:nvSpPr>
        <p:spPr/>
        <p:txBody>
          <a:bodyPr/>
          <a:lstStyle/>
          <a:p>
            <a:pPr marL="0" indent="0" algn="ctr">
              <a:buNone/>
            </a:pPr>
            <a:endParaRPr lang="fr-FR" b="1" dirty="0" smtClean="0"/>
          </a:p>
          <a:p>
            <a:pPr marL="0" indent="0" algn="ctr">
              <a:buNone/>
            </a:pPr>
            <a:endParaRPr lang="fr-FR" b="1" dirty="0"/>
          </a:p>
        </p:txBody>
      </p:sp>
      <p:pic>
        <p:nvPicPr>
          <p:cNvPr id="4" name="Image 3" descr="Description : struvih"/>
          <p:cNvPicPr/>
          <p:nvPr/>
        </p:nvPicPr>
        <p:blipFill>
          <a:blip r:embed="rId2">
            <a:extLst>
              <a:ext uri="{28A0092B-C50C-407E-A947-70E740481C1C}">
                <a14:useLocalDpi xmlns:a14="http://schemas.microsoft.com/office/drawing/2010/main" val="0"/>
              </a:ext>
            </a:extLst>
          </a:blip>
          <a:srcRect/>
          <a:stretch>
            <a:fillRect/>
          </a:stretch>
        </p:blipFill>
        <p:spPr bwMode="auto">
          <a:xfrm>
            <a:off x="512618" y="1911926"/>
            <a:ext cx="3408218" cy="3300153"/>
          </a:xfrm>
          <a:prstGeom prst="rect">
            <a:avLst/>
          </a:prstGeom>
          <a:noFill/>
          <a:ln>
            <a:noFill/>
          </a:ln>
        </p:spPr>
      </p:pic>
      <p:pic>
        <p:nvPicPr>
          <p:cNvPr id="5" name="Picture 2" descr="\\192.168.1.150\Mes images\Nouveau dossier\Ebola IFN_Page_02.jpg"/>
          <p:cNvPicPr/>
          <p:nvPr/>
        </p:nvPicPr>
        <p:blipFill>
          <a:blip r:embed="rId3">
            <a:extLst>
              <a:ext uri="{28A0092B-C50C-407E-A947-70E740481C1C}">
                <a14:useLocalDpi xmlns:a14="http://schemas.microsoft.com/office/drawing/2010/main" val="0"/>
              </a:ext>
            </a:extLst>
          </a:blip>
          <a:srcRect b="17714"/>
          <a:stretch>
            <a:fillRect/>
          </a:stretch>
        </p:blipFill>
        <p:spPr bwMode="auto">
          <a:xfrm>
            <a:off x="4281055" y="2022764"/>
            <a:ext cx="3380509" cy="3477492"/>
          </a:xfrm>
          <a:prstGeom prst="rect">
            <a:avLst/>
          </a:prstGeom>
          <a:noFill/>
          <a:ln>
            <a:noFill/>
          </a:ln>
          <a:extLst/>
        </p:spPr>
      </p:pic>
      <p:pic>
        <p:nvPicPr>
          <p:cNvPr id="6" name="Espace réservé du contenu 3" descr="tructure des coronavirus."/>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7744242" y="2022764"/>
            <a:ext cx="4515687" cy="3477492"/>
          </a:xfrm>
          <a:prstGeom prst="rect">
            <a:avLst/>
          </a:prstGeom>
          <a:noFill/>
          <a:ln>
            <a:noFill/>
          </a:ln>
        </p:spPr>
      </p:pic>
    </p:spTree>
    <p:extLst>
      <p:ext uri="{BB962C8B-B14F-4D97-AF65-F5344CB8AC3E}">
        <p14:creationId xmlns:p14="http://schemas.microsoft.com/office/powerpoint/2010/main" val="118889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SIMILITUDES DE STRUCTURE</a:t>
            </a:r>
            <a:endParaRPr lang="fr-FR" dirty="0"/>
          </a:p>
        </p:txBody>
      </p:sp>
      <p:sp>
        <p:nvSpPr>
          <p:cNvPr id="3" name="Espace réservé du contenu 2"/>
          <p:cNvSpPr>
            <a:spLocks noGrp="1"/>
          </p:cNvSpPr>
          <p:nvPr>
            <p:ph sz="quarter" idx="1"/>
          </p:nvPr>
        </p:nvSpPr>
        <p:spPr/>
        <p:txBody>
          <a:bodyPr/>
          <a:lstStyle/>
          <a:p>
            <a:r>
              <a:rPr lang="fr-FR" sz="2800" b="1" dirty="0" smtClean="0"/>
              <a:t>VIRUS ENVELOPPES +glycoprotéine de surface=ligands des </a:t>
            </a:r>
            <a:r>
              <a:rPr lang="fr-FR" sz="2800" b="1" dirty="0" err="1" smtClean="0"/>
              <a:t>Rec</a:t>
            </a:r>
            <a:r>
              <a:rPr lang="fr-FR" sz="2800" b="1" dirty="0" smtClean="0"/>
              <a:t> </a:t>
            </a:r>
            <a:r>
              <a:rPr lang="fr-FR" sz="2800" b="1" dirty="0" err="1" smtClean="0"/>
              <a:t>Cell</a:t>
            </a:r>
            <a:endParaRPr lang="fr-FR" sz="2800" b="1" dirty="0" smtClean="0"/>
          </a:p>
          <a:p>
            <a:r>
              <a:rPr lang="fr-FR" sz="2800" b="1" dirty="0" smtClean="0"/>
              <a:t>Capables de mutations d’échappement au système immunitaire</a:t>
            </a:r>
          </a:p>
          <a:p>
            <a:r>
              <a:rPr lang="fr-FR" sz="2800" b="1" dirty="0" smtClean="0"/>
              <a:t>Génome  RNA </a:t>
            </a:r>
            <a:r>
              <a:rPr lang="fr-FR" sz="2800" b="1" dirty="0" err="1" smtClean="0"/>
              <a:t>sb</a:t>
            </a:r>
            <a:r>
              <a:rPr lang="fr-FR" sz="2800" b="1" dirty="0" smtClean="0"/>
              <a:t> + ou-possédant une transcriptase ou RT(CORE)</a:t>
            </a:r>
          </a:p>
          <a:p>
            <a:r>
              <a:rPr lang="fr-FR" sz="2800" b="1" dirty="0" smtClean="0"/>
              <a:t>Multiplication totalement ou partiellement dans le cytoplasme</a:t>
            </a:r>
          </a:p>
          <a:p>
            <a:r>
              <a:rPr lang="fr-FR" sz="2800" b="1" dirty="0" smtClean="0"/>
              <a:t>Sortie par exocytose(bourgeonnement)</a:t>
            </a:r>
          </a:p>
          <a:p>
            <a:r>
              <a:rPr lang="fr-FR" sz="2800" b="1" dirty="0" smtClean="0"/>
              <a:t>L’approche immun thérapeutique expérimentale contre l’infection due à l’un de ces agents pathogènes peut s’appliquer aux autres </a:t>
            </a:r>
          </a:p>
          <a:p>
            <a:endParaRPr lang="fr-FR" dirty="0"/>
          </a:p>
        </p:txBody>
      </p:sp>
    </p:spTree>
    <p:extLst>
      <p:ext uri="{BB962C8B-B14F-4D97-AF65-F5344CB8AC3E}">
        <p14:creationId xmlns:p14="http://schemas.microsoft.com/office/powerpoint/2010/main" val="177943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APPROCHES THERAPEUTIQUES +AVANCEES</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b="1" dirty="0" smtClean="0"/>
              <a:t>7STRATEGIES SONT AU NIVEAU LE PLUS AVANCE:</a:t>
            </a:r>
          </a:p>
          <a:p>
            <a:pPr marL="0" indent="0">
              <a:buNone/>
            </a:pPr>
            <a:r>
              <a:rPr lang="fr-FR" b="1" dirty="0" smtClean="0"/>
              <a:t>-1)Utilisation des IFN en vrac</a:t>
            </a:r>
          </a:p>
          <a:p>
            <a:pPr marL="0" indent="0">
              <a:buNone/>
            </a:pPr>
            <a:r>
              <a:rPr lang="fr-FR" b="1" dirty="0" smtClean="0"/>
              <a:t>-2)Utilisation de la chloroquine</a:t>
            </a:r>
          </a:p>
          <a:p>
            <a:pPr marL="0" indent="0">
              <a:buNone/>
            </a:pPr>
            <a:r>
              <a:rPr lang="fr-FR" b="1" dirty="0" smtClean="0"/>
              <a:t>- 3)utilisation </a:t>
            </a:r>
            <a:r>
              <a:rPr lang="fr-FR" b="1" dirty="0" err="1" smtClean="0"/>
              <a:t>IFN+chloroquine</a:t>
            </a:r>
            <a:endParaRPr lang="fr-FR" b="1" dirty="0" smtClean="0"/>
          </a:p>
          <a:p>
            <a:pPr marL="0" indent="0">
              <a:buNone/>
            </a:pPr>
            <a:r>
              <a:rPr lang="fr-FR" b="1" dirty="0" smtClean="0"/>
              <a:t>-4)Utilisation de </a:t>
            </a:r>
            <a:r>
              <a:rPr lang="fr-FR" b="1" dirty="0" err="1" smtClean="0"/>
              <a:t>Kaletra</a:t>
            </a:r>
            <a:r>
              <a:rPr lang="fr-FR" b="1" dirty="0" smtClean="0"/>
              <a:t> , médicament anti VIH/SIDA(association </a:t>
            </a:r>
            <a:r>
              <a:rPr lang="fr-FR" b="1" dirty="0" err="1" smtClean="0"/>
              <a:t>Lopinavir</a:t>
            </a:r>
            <a:r>
              <a:rPr lang="fr-FR" b="1" dirty="0" smtClean="0"/>
              <a:t> + </a:t>
            </a:r>
            <a:r>
              <a:rPr lang="fr-FR" b="1" dirty="0" err="1" smtClean="0"/>
              <a:t>Ritonavir</a:t>
            </a:r>
            <a:r>
              <a:rPr lang="fr-FR" b="1" dirty="0" smtClean="0"/>
              <a:t>)</a:t>
            </a:r>
          </a:p>
          <a:p>
            <a:pPr marL="0" indent="0">
              <a:buNone/>
            </a:pPr>
            <a:r>
              <a:rPr lang="fr-FR" b="1" dirty="0" smtClean="0"/>
              <a:t>-5)Utilisation de </a:t>
            </a:r>
            <a:r>
              <a:rPr lang="fr-FR" b="1" dirty="0" err="1" smtClean="0"/>
              <a:t>Kaletra</a:t>
            </a:r>
            <a:r>
              <a:rPr lang="fr-FR" b="1" dirty="0" smtClean="0"/>
              <a:t> +IFN</a:t>
            </a:r>
          </a:p>
          <a:p>
            <a:pPr marL="0" indent="0">
              <a:buNone/>
            </a:pPr>
            <a:r>
              <a:rPr lang="fr-FR" b="1" dirty="0" smtClean="0"/>
              <a:t>-6)Utilisation </a:t>
            </a:r>
            <a:r>
              <a:rPr lang="fr-FR" b="1" dirty="0" err="1" smtClean="0"/>
              <a:t>Remdesivir</a:t>
            </a:r>
            <a:r>
              <a:rPr lang="fr-FR" b="1" dirty="0" smtClean="0"/>
              <a:t>(Ebola)</a:t>
            </a:r>
          </a:p>
          <a:p>
            <a:pPr marL="0" indent="0">
              <a:buNone/>
            </a:pPr>
            <a:r>
              <a:rPr lang="fr-FR" b="1" dirty="0" smtClean="0"/>
              <a:t>-7)Utilisation </a:t>
            </a:r>
            <a:r>
              <a:rPr lang="fr-FR" b="1" dirty="0" err="1" smtClean="0"/>
              <a:t>Remdesivir+Chloroquine</a:t>
            </a:r>
            <a:r>
              <a:rPr lang="fr-FR" b="1" dirty="0" smtClean="0"/>
              <a:t>???</a:t>
            </a:r>
          </a:p>
          <a:p>
            <a:pPr marL="0" indent="0">
              <a:buNone/>
            </a:pPr>
            <a:r>
              <a:rPr lang="fr-FR" b="1" dirty="0" smtClean="0"/>
              <a:t>-8)Notre approche :</a:t>
            </a:r>
            <a:r>
              <a:rPr lang="fr-FR" b="1" dirty="0" err="1" smtClean="0"/>
              <a:t>IFNa</a:t>
            </a:r>
            <a:r>
              <a:rPr lang="fr-FR" b="1" dirty="0" smtClean="0"/>
              <a:t>/b/g +Chloroquine +Antioxydant(TTT précoce et tardif)pouvant être utilisée en pré/post exposition(</a:t>
            </a:r>
            <a:r>
              <a:rPr lang="fr-FR" b="1" dirty="0" err="1" smtClean="0"/>
              <a:t>Dépuis</a:t>
            </a:r>
            <a:r>
              <a:rPr lang="fr-FR" b="1" dirty="0" smtClean="0"/>
              <a:t> 2014)</a:t>
            </a:r>
            <a:endParaRPr lang="fr-FR" b="1" dirty="0"/>
          </a:p>
        </p:txBody>
      </p:sp>
    </p:spTree>
    <p:extLst>
      <p:ext uri="{BB962C8B-B14F-4D97-AF65-F5344CB8AC3E}">
        <p14:creationId xmlns:p14="http://schemas.microsoft.com/office/powerpoint/2010/main" val="161371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a:t> </a:t>
            </a:r>
            <a:br>
              <a:rPr lang="fr-FR" dirty="0"/>
            </a:br>
            <a:r>
              <a:rPr lang="fr-FR" b="1" dirty="0" smtClean="0"/>
              <a:t>Perspectives </a:t>
            </a:r>
            <a:r>
              <a:rPr lang="fr-FR" b="1" dirty="0"/>
              <a:t>thérapeutiques</a:t>
            </a:r>
            <a:r>
              <a:rPr lang="fr-FR" dirty="0"/>
              <a:t/>
            </a:r>
            <a:br>
              <a:rPr lang="fr-FR" dirty="0"/>
            </a:br>
            <a:endParaRPr lang="fr-FR" dirty="0"/>
          </a:p>
        </p:txBody>
      </p:sp>
      <p:sp>
        <p:nvSpPr>
          <p:cNvPr id="3" name="Espace réservé du contenu 2"/>
          <p:cNvSpPr>
            <a:spLocks noGrp="1"/>
          </p:cNvSpPr>
          <p:nvPr>
            <p:ph sz="quarter" idx="1"/>
          </p:nvPr>
        </p:nvSpPr>
        <p:spPr/>
        <p:txBody>
          <a:bodyPr>
            <a:normAutofit fontScale="92500" lnSpcReduction="10000"/>
          </a:bodyPr>
          <a:lstStyle/>
          <a:p>
            <a:pPr algn="just"/>
            <a:r>
              <a:rPr lang="fr-FR" sz="3600" b="1" dirty="0" smtClean="0"/>
              <a:t>Depuis 2012,en collaboration avec </a:t>
            </a:r>
            <a:r>
              <a:rPr lang="fr-FR" sz="3600" b="1" dirty="0" err="1" smtClean="0"/>
              <a:t>I’I.Pasteur</a:t>
            </a:r>
            <a:r>
              <a:rPr lang="fr-FR" sz="3600" b="1" dirty="0" smtClean="0"/>
              <a:t> (Unité U941)             Nous avons mis au point </a:t>
            </a:r>
            <a:r>
              <a:rPr lang="fr-FR" sz="3600" b="1" dirty="0"/>
              <a:t>une approche immunothérapeutique </a:t>
            </a:r>
            <a:r>
              <a:rPr lang="fr-FR" sz="3600" b="1" dirty="0" smtClean="0"/>
              <a:t>originale  </a:t>
            </a:r>
            <a:r>
              <a:rPr lang="fr-FR" sz="3600" b="1" dirty="0"/>
              <a:t>qui combine les interférons (</a:t>
            </a:r>
            <a:r>
              <a:rPr lang="fr-FR" sz="3600" b="1" dirty="0" smtClean="0"/>
              <a:t>IFN) </a:t>
            </a:r>
            <a:r>
              <a:rPr lang="fr-FR" sz="3600" b="1" dirty="0"/>
              <a:t>de type I (IFN𝝰,β </a:t>
            </a:r>
            <a:r>
              <a:rPr lang="fr-FR" sz="3600" b="1" dirty="0" smtClean="0"/>
              <a:t>)et </a:t>
            </a:r>
            <a:r>
              <a:rPr lang="fr-FR" sz="3600" b="1" dirty="0"/>
              <a:t>II (</a:t>
            </a:r>
            <a:r>
              <a:rPr lang="fr-FR" sz="3600" b="1" dirty="0" smtClean="0"/>
              <a:t>IFN𝜸) </a:t>
            </a:r>
            <a:r>
              <a:rPr lang="fr-FR" sz="3600" b="1" dirty="0"/>
              <a:t>avec la chloroquine </a:t>
            </a:r>
            <a:r>
              <a:rPr lang="fr-FR" sz="3600" b="1" dirty="0" smtClean="0"/>
              <a:t> et les antioxydants. Que </a:t>
            </a:r>
            <a:r>
              <a:rPr lang="fr-FR" sz="3600" b="1" dirty="0"/>
              <a:t>nous </a:t>
            </a:r>
            <a:r>
              <a:rPr lang="fr-FR" sz="3600" b="1" dirty="0" smtClean="0"/>
              <a:t>comptions utiliser déjà en 2014 </a:t>
            </a:r>
            <a:r>
              <a:rPr lang="fr-FR" sz="3600" b="1" dirty="0"/>
              <a:t>contre l’infection à virus de la famille de </a:t>
            </a:r>
            <a:r>
              <a:rPr lang="fr-FR" sz="3600" b="1" i="1" dirty="0" err="1"/>
              <a:t>Filoviridae</a:t>
            </a:r>
            <a:r>
              <a:rPr lang="fr-FR" sz="3600" b="1" i="1" dirty="0"/>
              <a:t> (</a:t>
            </a:r>
            <a:r>
              <a:rPr lang="fr-FR" sz="3600" b="1" dirty="0" smtClean="0"/>
              <a:t>Marburg </a:t>
            </a:r>
            <a:r>
              <a:rPr lang="fr-FR" sz="3600" b="1" dirty="0"/>
              <a:t>et </a:t>
            </a:r>
            <a:r>
              <a:rPr lang="fr-FR" sz="3600" b="1" dirty="0" smtClean="0"/>
              <a:t>Ebola) Présentement, elle est d’actualité  contre celle de coronavirus ( </a:t>
            </a:r>
            <a:r>
              <a:rPr lang="fr-FR" sz="3600" b="1" dirty="0" smtClean="0"/>
              <a:t>SRAS</a:t>
            </a:r>
            <a:r>
              <a:rPr lang="fr-FR" sz="3600" b="1" dirty="0" smtClean="0"/>
              <a:t>cov-2),</a:t>
            </a:r>
            <a:r>
              <a:rPr lang="fr-FR" sz="3600" b="1" dirty="0" smtClean="0"/>
              <a:t>du fait des leurs similitudes.</a:t>
            </a:r>
          </a:p>
        </p:txBody>
      </p:sp>
    </p:spTree>
    <p:extLst>
      <p:ext uri="{BB962C8B-B14F-4D97-AF65-F5344CB8AC3E}">
        <p14:creationId xmlns:p14="http://schemas.microsoft.com/office/powerpoint/2010/main" val="191835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3151</TotalTime>
  <Words>2938</Words>
  <Application>Microsoft Office PowerPoint</Application>
  <PresentationFormat>Personnalisé</PresentationFormat>
  <Paragraphs>236</Paragraphs>
  <Slides>57</Slides>
  <Notes>3</Notes>
  <HiddenSlides>0</HiddenSlides>
  <MMClips>0</MMClips>
  <ScaleCrop>false</ScaleCrop>
  <HeadingPairs>
    <vt:vector size="4" baseType="variant">
      <vt:variant>
        <vt:lpstr>Thème</vt:lpstr>
      </vt:variant>
      <vt:variant>
        <vt:i4>1</vt:i4>
      </vt:variant>
      <vt:variant>
        <vt:lpstr>Titres des diapositives</vt:lpstr>
      </vt:variant>
      <vt:variant>
        <vt:i4>57</vt:i4>
      </vt:variant>
    </vt:vector>
  </HeadingPairs>
  <TitlesOfParts>
    <vt:vector size="58" baseType="lpstr">
      <vt:lpstr>Médian</vt:lpstr>
      <vt:lpstr>APPROCHE IMMUNOTHERAPEUTIQUE  CONTRE L’INFECTION A SRAS COV2  PROTOCOLE  : UTILISATION DE L’IFN de type 1 et 2, boostées par la CHLOROQUINE et les antioxydants</vt:lpstr>
      <vt:lpstr>RAPPEL SUR UN CONSTAT</vt:lpstr>
      <vt:lpstr>Présentation PowerPoint</vt:lpstr>
      <vt:lpstr>Présentation PowerPoint</vt:lpstr>
      <vt:lpstr>Présentation PowerPoint</vt:lpstr>
      <vt:lpstr>HIV,EBOLA,,CORONAVIRUS-SRAS COV 2</vt:lpstr>
      <vt:lpstr>SIMILITUDES DE STRUCTURE</vt:lpstr>
      <vt:lpstr>APPROCHES THERAPEUTIQUES +AVANCEES</vt:lpstr>
      <vt:lpstr>  Perspectives thérapeutiques </vt:lpstr>
      <vt:lpstr>Présentation PowerPoint</vt:lpstr>
      <vt:lpstr>Présentation PowerPoint</vt:lpstr>
      <vt:lpstr>Présentation PowerPoint</vt:lpstr>
      <vt:lpstr>Présentation PowerPoint</vt:lpstr>
      <vt:lpstr>INTERFERONS(IFN)</vt:lpstr>
      <vt:lpstr>Présentation PowerPoint</vt:lpstr>
      <vt:lpstr>Présentation PowerPoint</vt:lpstr>
      <vt:lpstr>HIV Life Cycle: Cellular Restriction</vt:lpstr>
      <vt:lpstr>Host Defense: Tetherin</vt:lpstr>
      <vt:lpstr>Présentation PowerPoint</vt:lpstr>
      <vt:lpstr>Présentation PowerPoint</vt:lpstr>
      <vt:lpstr>Plos One w ww.plosone.org  April 2012/vol7/issue4/e35411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CHLOROQUINE</vt:lpstr>
      <vt:lpstr>Présentation PowerPoint</vt:lpstr>
      <vt:lpstr>Présentation PowerPoint</vt:lpstr>
      <vt:lpstr>Présentation PowerPoint</vt:lpstr>
      <vt:lpstr>Présentation PowerPoint</vt:lpstr>
      <vt:lpstr>Présentation PowerPoint</vt:lpstr>
      <vt:lpstr>Présentation PowerPoint</vt:lpstr>
      <vt:lpstr>Plos One w ww.plosone.org  April 2012/vol7/issue4/e35411</vt:lpstr>
      <vt:lpstr>POSOLOGIE : INTERFERONS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CHLOROQUINE</vt:lpstr>
      <vt:lpstr>POSOLOGIE IFN+CHLOROQUINE</vt:lpstr>
      <vt:lpstr>Présentation PowerPoint</vt:lpstr>
      <vt:lpstr>Les contre indications </vt:lpstr>
      <vt:lpstr>REFERENCES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coronavirus</dc:title>
  <dc:creator>Utilisateur de Microsoft Office</dc:creator>
  <cp:lastModifiedBy>Utilisateur Windows</cp:lastModifiedBy>
  <cp:revision>139</cp:revision>
  <dcterms:created xsi:type="dcterms:W3CDTF">2020-02-04T18:54:16Z</dcterms:created>
  <dcterms:modified xsi:type="dcterms:W3CDTF">2020-03-13T05:49:38Z</dcterms:modified>
</cp:coreProperties>
</file>