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539" r:id="rId2"/>
    <p:sldId id="543" r:id="rId3"/>
    <p:sldId id="555" r:id="rId4"/>
    <p:sldId id="540" r:id="rId5"/>
    <p:sldId id="537" r:id="rId6"/>
    <p:sldId id="538" r:id="rId7"/>
    <p:sldId id="545" r:id="rId8"/>
    <p:sldId id="544" r:id="rId9"/>
    <p:sldId id="547" r:id="rId10"/>
    <p:sldId id="549" r:id="rId11"/>
    <p:sldId id="553" r:id="rId12"/>
    <p:sldId id="55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0D06-1B75-46FE-96CC-36B6EA801706}" type="datetimeFigureOut">
              <a:rPr lang="fr-FR" smtClean="0"/>
              <a:t>13/03/2020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82240-A68A-4968-A988-60C84A1A99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24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80F2-B36F-4B00-8C9C-C180BD61D4B9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48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3716-FE48-4D70-AFBB-74777159FD2E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03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8FD12-EF82-4A46-A122-98892A5F0C69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72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0CB-A4CF-4C28-85E2-F64BF613CBDD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2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3DB7B-5CDC-45D5-B06B-29D152D2AC90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4E5A-AD10-456B-AFF7-1F2B5471D9BF}" type="datetime1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67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AA4E-4091-4EFA-8F75-C9CD6BEF9488}" type="datetime1">
              <a:rPr lang="fr-FR" smtClean="0"/>
              <a:t>13/03/2020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18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3048-32C3-4CC6-97EA-7644A39C5C9E}" type="datetime1">
              <a:rPr lang="fr-FR" smtClean="0"/>
              <a:t>13/03/2020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44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F473-B0E6-4477-91DE-4762AD9D7220}" type="datetime1">
              <a:rPr lang="fr-FR" smtClean="0"/>
              <a:t>13/03/2020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23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EAA3D-9C03-4FC7-9AF3-6043B71F8C7C}" type="datetime1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71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1E89-D3CB-4F4C-B994-7711C491DD57}" type="datetime1">
              <a:rPr lang="fr-FR" smtClean="0"/>
              <a:t>13/03/2020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47894-00EB-4155-A204-BA463850B4C0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A46C2-620C-429D-BA4F-CFED32444B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15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255" y="2662230"/>
            <a:ext cx="11111346" cy="1371600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Pandémie du 2019-</a:t>
            </a:r>
            <a:r>
              <a:rPr lang="fr-FR" b="1" dirty="0" err="1" smtClean="0">
                <a:solidFill>
                  <a:srgbClr val="FF0000"/>
                </a:solidFill>
                <a:latin typeface="Arial Narrow" pitchFamily="34" charset="0"/>
              </a:rPr>
              <a:t>nCoV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: Etages épidémiologiques et réflexions sur les axes de prévention dans un pays à faible revenu et à haut risque.</a:t>
            </a:r>
            <a:endParaRPr lang="fr-F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1290" y="4281054"/>
            <a:ext cx="7429552" cy="1505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 dirty="0" smtClean="0">
              <a:latin typeface="Arial Black" pitchFamily="34" charset="0"/>
            </a:endParaRPr>
          </a:p>
          <a:p>
            <a:pPr algn="ctr"/>
            <a:r>
              <a:rPr lang="fr-FR" b="1" dirty="0">
                <a:latin typeface="Arial Black" pitchFamily="34" charset="0"/>
              </a:rPr>
              <a:t>Pr. Dr. NTAMBWE  MWEMBO A NKOY Albert</a:t>
            </a:r>
          </a:p>
          <a:p>
            <a:pPr algn="ctr"/>
            <a:endParaRPr lang="fr-FR" b="1" dirty="0">
              <a:latin typeface="Arial Black" pitchFamily="34" charset="0"/>
            </a:endParaRPr>
          </a:p>
          <a:p>
            <a:pPr algn="ctr"/>
            <a:r>
              <a:rPr lang="fr-FR" b="1" dirty="0" err="1" smtClean="0">
                <a:latin typeface="Arial Black" pitchFamily="34" charset="0"/>
              </a:rPr>
              <a:t>Ass</a:t>
            </a:r>
            <a:r>
              <a:rPr lang="fr-FR" b="1" dirty="0">
                <a:latin typeface="Arial Black" pitchFamily="34" charset="0"/>
              </a:rPr>
              <a:t>. Dr. Pyana Kitenge Joseph</a:t>
            </a:r>
          </a:p>
          <a:p>
            <a:pPr algn="ctr"/>
            <a:endParaRPr lang="fr-FR" b="1" i="1" dirty="0">
              <a:latin typeface="Calisto MT" pitchFamily="18" charset="0"/>
            </a:endParaRPr>
          </a:p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6" name="Parchemin horizontal 5"/>
          <p:cNvSpPr/>
          <p:nvPr/>
        </p:nvSpPr>
        <p:spPr>
          <a:xfrm>
            <a:off x="4595802" y="5857892"/>
            <a:ext cx="4214842" cy="785818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Arial Narrow" pitchFamily="34" charset="0"/>
              </a:rPr>
              <a:t>Mars 2020</a:t>
            </a:r>
          </a:p>
        </p:txBody>
      </p:sp>
      <p:grpSp>
        <p:nvGrpSpPr>
          <p:cNvPr id="8" name="Groupe 12"/>
          <p:cNvGrpSpPr/>
          <p:nvPr/>
        </p:nvGrpSpPr>
        <p:grpSpPr>
          <a:xfrm>
            <a:off x="513227" y="253515"/>
            <a:ext cx="11443245" cy="785818"/>
            <a:chOff x="142844" y="142852"/>
            <a:chExt cx="8810668" cy="785818"/>
          </a:xfrm>
        </p:grpSpPr>
        <p:pic>
          <p:nvPicPr>
            <p:cNvPr id="9" name="Image 8" descr="UNILU_entet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512" y="142852"/>
              <a:ext cx="2667000" cy="762000"/>
            </a:xfrm>
            <a:prstGeom prst="rect">
              <a:avLst/>
            </a:prstGeom>
          </p:spPr>
        </p:pic>
        <p:grpSp>
          <p:nvGrpSpPr>
            <p:cNvPr id="10" name="Groupe 11"/>
            <p:cNvGrpSpPr/>
            <p:nvPr/>
          </p:nvGrpSpPr>
          <p:grpSpPr>
            <a:xfrm>
              <a:off x="142844" y="172670"/>
              <a:ext cx="2261818" cy="756000"/>
              <a:chOff x="142844" y="172670"/>
              <a:chExt cx="2261818" cy="756000"/>
            </a:xfrm>
          </p:grpSpPr>
          <p:pic>
            <p:nvPicPr>
              <p:cNvPr id="11" name="Image 10" descr="D:\images.png"/>
              <p:cNvPicPr/>
              <p:nvPr/>
            </p:nvPicPr>
            <p:blipFill>
              <a:blip r:embed="rId3"/>
              <a:srcRect l="31273" t="13115" r="32000" b="20765"/>
              <a:stretch>
                <a:fillRect/>
              </a:stretch>
            </p:blipFill>
            <p:spPr bwMode="auto">
              <a:xfrm>
                <a:off x="142844" y="172670"/>
                <a:ext cx="746130" cy="75600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2" name="ZoneTexte 11"/>
              <p:cNvSpPr txBox="1"/>
              <p:nvPr/>
            </p:nvSpPr>
            <p:spPr>
              <a:xfrm>
                <a:off x="928662" y="172670"/>
                <a:ext cx="1476000" cy="756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200" dirty="0" smtClean="0">
                    <a:latin typeface="Franklin Gothic Medium Cond" pitchFamily="34" charset="0"/>
                  </a:rPr>
                  <a:t>FACULTE  DE</a:t>
                </a:r>
              </a:p>
              <a:p>
                <a:pPr algn="ctr"/>
                <a:r>
                  <a:rPr lang="fr-FR" sz="2200" dirty="0" smtClean="0">
                    <a:latin typeface="Franklin Gothic Medium Cond" pitchFamily="34" charset="0"/>
                  </a:rPr>
                  <a:t>MEDECINE</a:t>
                </a:r>
                <a:endParaRPr lang="fr-FR" sz="2200" dirty="0">
                  <a:latin typeface="Franklin Gothic Medium Cond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26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4072" y="333804"/>
            <a:ext cx="11305309" cy="1143000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Arial Narrow" pitchFamily="34" charset="0"/>
              </a:rPr>
              <a:t> </a:t>
            </a:r>
            <a:r>
              <a:rPr lang="fr-FR" sz="3600" b="1" dirty="0">
                <a:solidFill>
                  <a:srgbClr val="FF0000"/>
                </a:solidFill>
                <a:latin typeface="Arial Narrow" pitchFamily="34" charset="0"/>
              </a:rPr>
              <a:t>Indices de risque de contamination du  2019-nCoV en Afrique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91" y="1476804"/>
            <a:ext cx="10654145" cy="607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83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63236" y="1736925"/>
            <a:ext cx="113191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onnaissance </a:t>
            </a:r>
            <a:r>
              <a:rPr lang="fr-FR" sz="2800" b="1" dirty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du virus et de sa pathogenèse,</a:t>
            </a:r>
            <a:endParaRPr lang="fr-FR" sz="28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 err="1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dev</a:t>
            </a:r>
            <a:r>
              <a:rPr lang="fr-FR" sz="2800" b="1" dirty="0" err="1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eloppement</a:t>
            </a:r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de nouveaux outils diagnostiques et la recherche d’anticorps pouvant avoir une application thérapeutique ;</a:t>
            </a:r>
            <a:endParaRPr lang="fr-FR" sz="28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Le développement de vaccins ;</a:t>
            </a:r>
            <a:endParaRPr lang="fr-FR" sz="28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fr-FR" sz="2800" b="1" dirty="0">
                <a:solidFill>
                  <a:srgbClr val="FF0000"/>
                </a:solidFill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L’épidémiologie et la modélisation pour mettre en place des stratégies de contrôle de l’épidémie.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545" y="431908"/>
            <a:ext cx="11443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A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definir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 du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2019-nCoV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47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42107" y="1425906"/>
            <a:ext cx="1105592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fr-FR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Freiner </a:t>
            </a:r>
            <a:r>
              <a:rPr lang="fr-FR" sz="2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l’introduction du virus sur le territoire </a:t>
            </a:r>
            <a:r>
              <a:rPr lang="fr-FR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Congolais</a:t>
            </a:r>
            <a:endParaRPr lang="fr-FR" sz="28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fr-FR" sz="2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Freiner la propagation  du virus sur le territoire Congolais s’il ya</a:t>
            </a:r>
            <a:r>
              <a:rPr lang="fr-FR" sz="2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un </a:t>
            </a:r>
            <a:r>
              <a:rPr lang="fr-FR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cas?  Utilisation des mesures </a:t>
            </a:r>
            <a:r>
              <a:rPr lang="fr-FR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preventives</a:t>
            </a:r>
            <a:r>
              <a:rPr lang="fr-FR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adequates</a:t>
            </a:r>
            <a:endParaRPr lang="fr-FR" sz="28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Mise en quarantaine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Traitement approprié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  Atténuer </a:t>
            </a:r>
            <a:r>
              <a:rPr lang="fr-FR" sz="2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les effets de la pandémie</a:t>
            </a:r>
            <a:r>
              <a:rPr lang="fr-FR" sz="2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?</a:t>
            </a:r>
            <a:endParaRPr lang="fr-FR" sz="28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2509" y="304801"/>
            <a:ext cx="11139055" cy="736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fr-FR" sz="32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Approches </a:t>
            </a:r>
            <a:r>
              <a:rPr lang="fr-FR" sz="3200" b="1" dirty="0" err="1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strategiques</a:t>
            </a:r>
            <a:endParaRPr lang="fr-FR" sz="3200" b="1" dirty="0">
              <a:solidFill>
                <a:srgbClr val="FF000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de cette 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  <a:latin typeface="Arial Narrow" pitchFamily="34" charset="0"/>
              </a:rPr>
              <a:t>D</a:t>
            </a:r>
            <a:r>
              <a:rPr lang="fr-FR" b="1" dirty="0" smtClean="0">
                <a:solidFill>
                  <a:srgbClr val="0070C0"/>
                </a:solidFill>
                <a:latin typeface="Arial Narrow" pitchFamily="34" charset="0"/>
              </a:rPr>
              <a:t>écrire</a:t>
            </a:r>
            <a:r>
              <a:rPr lang="fr-FR" dirty="0" smtClean="0">
                <a:latin typeface="Arial Narrow" pitchFamily="34" charset="0"/>
              </a:rPr>
              <a:t> </a:t>
            </a:r>
            <a:r>
              <a:rPr lang="fr-FR" dirty="0">
                <a:latin typeface="Arial Narrow" pitchFamily="34" charset="0"/>
              </a:rPr>
              <a:t>l’état de lieu de la pandémie du corona virus 2019 </a:t>
            </a:r>
            <a:endParaRPr lang="fr-FR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fr-FR" dirty="0" smtClean="0">
              <a:latin typeface="Arial Narrow" pitchFamily="34" charset="0"/>
            </a:endParaRPr>
          </a:p>
          <a:p>
            <a:endParaRPr lang="fr-FR" dirty="0">
              <a:latin typeface="Arial Narrow" pitchFamily="34" charset="0"/>
            </a:endParaRPr>
          </a:p>
          <a:p>
            <a:r>
              <a:rPr lang="fr-FR" b="1" dirty="0" smtClean="0">
                <a:solidFill>
                  <a:srgbClr val="0070C0"/>
                </a:solidFill>
                <a:latin typeface="Arial Narrow" pitchFamily="34" charset="0"/>
              </a:rPr>
              <a:t>Proposer</a:t>
            </a:r>
            <a:r>
              <a:rPr lang="fr-FR" dirty="0" smtClean="0">
                <a:latin typeface="Arial Narrow" pitchFamily="34" charset="0"/>
              </a:rPr>
              <a:t> </a:t>
            </a:r>
            <a:r>
              <a:rPr lang="fr-FR" dirty="0">
                <a:latin typeface="Arial Narrow" pitchFamily="34" charset="0"/>
              </a:rPr>
              <a:t>les axes de prévention </a:t>
            </a:r>
            <a:r>
              <a:rPr lang="fr-FR" dirty="0" smtClean="0">
                <a:latin typeface="Arial Narrow" pitchFamily="34" charset="0"/>
              </a:rPr>
              <a:t>en RDC</a:t>
            </a:r>
          </a:p>
          <a:p>
            <a:endParaRPr lang="fr-FR" dirty="0">
              <a:latin typeface="Arial Narrow" pitchFamily="34" charset="0"/>
            </a:endParaRPr>
          </a:p>
          <a:p>
            <a:endParaRPr lang="fr-FR" dirty="0" smtClean="0">
              <a:latin typeface="Arial Narrow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 Narrow" pitchFamily="34" charset="0"/>
              </a:rPr>
              <a:t>Résilience du Système de Santé ?</a:t>
            </a:r>
          </a:p>
          <a:p>
            <a:endParaRPr lang="fr-FR" dirty="0">
              <a:latin typeface="Arial Narrow" pitchFamily="34" charset="0"/>
            </a:endParaRP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0CB-A4CF-4C28-85E2-F64BF613CBDD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546" y="4523076"/>
            <a:ext cx="27527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8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56" y="1143000"/>
            <a:ext cx="1147156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77091" y="265607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Arial Narrow" pitchFamily="34" charset="0"/>
              </a:rPr>
              <a:t>Résilience du Système de Santé </a:t>
            </a:r>
            <a:r>
              <a:rPr lang="fr-FR" dirty="0">
                <a:solidFill>
                  <a:srgbClr val="FF0000"/>
                </a:solidFill>
                <a:latin typeface="Arial Narrow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26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691" y="1"/>
            <a:ext cx="11049000" cy="1142984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</a:rPr>
              <a:t>Agent causal et historique</a:t>
            </a:r>
            <a:endParaRPr lang="fr-FR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25562"/>
            <a:ext cx="5562600" cy="51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6844145" y="1142984"/>
            <a:ext cx="5347855" cy="5105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dirty="0" smtClean="0">
                <a:latin typeface="Arial Narrow" pitchFamily="34" charset="0"/>
              </a:rPr>
              <a:t>Homme en 1960.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Arial Narrow" pitchFamily="34" charset="0"/>
              </a:rPr>
              <a:t>Coronavirus:  responsables des maladies émergentes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smtClean="0">
                <a:latin typeface="Arial Narrow" pitchFamily="34" charset="0"/>
              </a:rPr>
              <a:t>(mutations du virus).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FF0000"/>
                </a:solidFill>
                <a:latin typeface="Arial Narrow" pitchFamily="34" charset="0"/>
              </a:rPr>
              <a:t>les </a:t>
            </a:r>
            <a:r>
              <a:rPr lang="fr-FR" b="1" dirty="0" smtClean="0">
                <a:solidFill>
                  <a:srgbClr val="FF0000"/>
                </a:solidFill>
                <a:latin typeface="Arial Narrow" pitchFamily="34" charset="0"/>
              </a:rPr>
              <a:t>infections respiratoires</a:t>
            </a:r>
            <a:r>
              <a:rPr lang="fr-FR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2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255" y="365125"/>
            <a:ext cx="11187545" cy="909493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Incidences </a:t>
            </a:r>
            <a:r>
              <a:rPr lang="fr-FR" b="1" dirty="0" smtClean="0">
                <a:solidFill>
                  <a:srgbClr val="FF0000"/>
                </a:solidFill>
              </a:rPr>
              <a:t>évolutives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0CB-A4CF-4C28-85E2-F64BF613CBDD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5</a:t>
            </a:fld>
            <a:endParaRPr lang="fr-FR"/>
          </a:p>
        </p:txBody>
      </p:sp>
      <p:pic>
        <p:nvPicPr>
          <p:cNvPr id="2050" name="Picture 2" descr="Distribution of COVID-19 cases worldwide, as of 12 March 202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593782" cy="56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036" y="1"/>
            <a:ext cx="10515600" cy="955964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Corona virus :</a:t>
            </a:r>
            <a:r>
              <a:rPr lang="fr-FR" b="1" dirty="0" err="1" smtClean="0">
                <a:solidFill>
                  <a:srgbClr val="FF0000"/>
                </a:solidFill>
              </a:rPr>
              <a:t>mapping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955964"/>
            <a:ext cx="9434944" cy="5765511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0CB-A4CF-4C28-85E2-F64BF613CBDD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6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982200" y="1149927"/>
            <a:ext cx="1698048" cy="5571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smtClean="0">
                <a:solidFill>
                  <a:srgbClr val="FF0000"/>
                </a:solidFill>
              </a:rPr>
              <a:t>RDC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1?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1891" y="1038206"/>
            <a:ext cx="1118061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accent6"/>
                </a:solidFill>
                <a:latin typeface="Arial Narrow" pitchFamily="34" charset="0"/>
              </a:rPr>
              <a:t>SRAS-</a:t>
            </a:r>
            <a:r>
              <a:rPr lang="fr-FR" sz="2800" b="1" dirty="0" err="1" smtClean="0">
                <a:solidFill>
                  <a:schemeClr val="accent6"/>
                </a:solidFill>
                <a:latin typeface="Arial Narrow" pitchFamily="34" charset="0"/>
              </a:rPr>
              <a:t>Cov</a:t>
            </a:r>
            <a:r>
              <a:rPr lang="fr-FR" sz="2800" b="1" dirty="0" smtClean="0">
                <a:solidFill>
                  <a:schemeClr val="accent6"/>
                </a:solidFill>
                <a:latin typeface="Arial Narrow" pitchFamily="34" charset="0"/>
              </a:rPr>
              <a:t> </a:t>
            </a:r>
            <a:r>
              <a:rPr lang="fr-FR" sz="2800" dirty="0">
                <a:latin typeface="Arial Narrow" pitchFamily="34" charset="0"/>
              </a:rPr>
              <a:t>: le bêta corona virus qui cause le syndrome respiratoire aigu sévère identifié en chine en 2002 </a:t>
            </a:r>
            <a:r>
              <a:rPr lang="fr-FR" sz="2800" dirty="0">
                <a:solidFill>
                  <a:srgbClr val="FF0000"/>
                </a:solidFill>
                <a:latin typeface="Arial Narrow" pitchFamily="34" charset="0"/>
              </a:rPr>
              <a:t>(Taux de mortalité 15%) </a:t>
            </a:r>
            <a:endParaRPr lang="fr-FR" sz="28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>
              <a:lnSpc>
                <a:spcPct val="150000"/>
              </a:lnSpc>
            </a:pPr>
            <a:endParaRPr lang="fr-FR" sz="2800" dirty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chemeClr val="accent6"/>
                </a:solidFill>
                <a:latin typeface="Arial Narrow" pitchFamily="34" charset="0"/>
              </a:rPr>
              <a:t>MERS-</a:t>
            </a:r>
            <a:r>
              <a:rPr lang="fr-FR" sz="2800" b="1" dirty="0" err="1">
                <a:solidFill>
                  <a:schemeClr val="accent6"/>
                </a:solidFill>
                <a:latin typeface="Arial Narrow" pitchFamily="34" charset="0"/>
              </a:rPr>
              <a:t>Cov</a:t>
            </a:r>
            <a:r>
              <a:rPr lang="fr-FR" sz="2800" dirty="0">
                <a:latin typeface="Arial Narrow" pitchFamily="34" charset="0"/>
              </a:rPr>
              <a:t>: le coronavirus bêta qui provoque le syndrome respiratoire du </a:t>
            </a:r>
            <a:r>
              <a:rPr lang="fr-FR" sz="2800" dirty="0" err="1">
                <a:latin typeface="Arial Narrow" pitchFamily="34" charset="0"/>
              </a:rPr>
              <a:t>Moyen-orient</a:t>
            </a:r>
            <a:r>
              <a:rPr lang="fr-FR" sz="2800" dirty="0">
                <a:latin typeface="Arial Narrow" pitchFamily="34" charset="0"/>
              </a:rPr>
              <a:t>,  découvert en 2012 </a:t>
            </a:r>
            <a:r>
              <a:rPr lang="fr-FR" sz="2800" dirty="0">
                <a:solidFill>
                  <a:srgbClr val="FF0000"/>
                </a:solidFill>
                <a:latin typeface="Arial Narrow" pitchFamily="34" charset="0"/>
              </a:rPr>
              <a:t>(Taux de mortalité 36%) </a:t>
            </a:r>
            <a:r>
              <a:rPr lang="fr-FR" sz="2800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fr-FR" sz="2800" dirty="0">
              <a:latin typeface="Arial Narrow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800" b="1" dirty="0">
                <a:solidFill>
                  <a:srgbClr val="FF0000"/>
                </a:solidFill>
                <a:latin typeface="Arial Narrow" pitchFamily="34" charset="0"/>
              </a:rPr>
              <a:t>2019-nCoV</a:t>
            </a:r>
            <a:r>
              <a:rPr lang="fr-FR" sz="2800" dirty="0">
                <a:latin typeface="Arial Narrow" pitchFamily="34" charset="0"/>
              </a:rPr>
              <a:t>: récemment identifié en chine depuis Décembre 2019</a:t>
            </a:r>
            <a:r>
              <a:rPr lang="fr-FR" sz="2800" dirty="0" smtClean="0">
                <a:latin typeface="Arial Narrow" pitchFamily="34" charset="0"/>
              </a:rPr>
              <a:t>. –Taux de </a:t>
            </a:r>
            <a:r>
              <a:rPr lang="fr-FR" sz="2800" dirty="0" err="1" smtClean="0">
                <a:latin typeface="Arial Narrow" pitchFamily="34" charset="0"/>
              </a:rPr>
              <a:t>lethalité</a:t>
            </a:r>
            <a:r>
              <a:rPr lang="fr-FR" sz="2800" dirty="0" smtClean="0">
                <a:latin typeface="Arial Narrow" pitchFamily="34" charset="0"/>
              </a:rPr>
              <a:t>  2-3,5 </a:t>
            </a:r>
            <a:r>
              <a:rPr lang="fr-FR" sz="2800" dirty="0">
                <a:solidFill>
                  <a:srgbClr val="FF0000"/>
                </a:solidFill>
                <a:latin typeface="Arial Narrow" pitchFamily="34" charset="0"/>
              </a:rPr>
              <a:t>%</a:t>
            </a:r>
            <a:endParaRPr lang="fr-FR" sz="2800" dirty="0">
              <a:latin typeface="Arial Narrow" pitchFamily="34" charset="0"/>
            </a:endParaRPr>
          </a:p>
          <a:p>
            <a:endParaRPr lang="fr-FR" sz="2800" dirty="0">
              <a:latin typeface="Arial Narrow" pitchFamily="34" charset="0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35526" y="415637"/>
            <a:ext cx="11804073" cy="6225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 err="1" smtClean="0">
                <a:solidFill>
                  <a:srgbClr val="FF0000"/>
                </a:solidFill>
                <a:latin typeface="Arial Narrow" pitchFamily="34" charset="0"/>
              </a:rPr>
              <a:t>Lethalité</a:t>
            </a:r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</a:rPr>
              <a:t> liée </a:t>
            </a:r>
            <a:r>
              <a:rPr lang="fr-FR" sz="2800" b="1" dirty="0" smtClean="0">
                <a:solidFill>
                  <a:srgbClr val="FF0000"/>
                </a:solidFill>
                <a:latin typeface="Arial Narrow" pitchFamily="34" charset="0"/>
              </a:rPr>
              <a:t>au Corona virus </a:t>
            </a:r>
            <a:endParaRPr lang="fr-FR" sz="28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8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255" y="365126"/>
            <a:ext cx="11187545" cy="825140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Impact </a:t>
            </a:r>
            <a:r>
              <a:rPr lang="fr-FR" b="1" dirty="0" err="1" smtClean="0">
                <a:solidFill>
                  <a:srgbClr val="FF0000"/>
                </a:solidFill>
              </a:rPr>
              <a:t>socio-economique</a:t>
            </a:r>
            <a:r>
              <a:rPr lang="fr-FR" b="1" dirty="0" smtClean="0">
                <a:solidFill>
                  <a:srgbClr val="FF0000"/>
                </a:solidFill>
              </a:rPr>
              <a:t> -politique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256" y="1825625"/>
            <a:ext cx="7065818" cy="4351338"/>
          </a:xfrm>
        </p:spPr>
        <p:txBody>
          <a:bodyPr/>
          <a:lstStyle/>
          <a:p>
            <a:r>
              <a:rPr lang="fr-FR" dirty="0" smtClean="0"/>
              <a:t>Arrêt </a:t>
            </a:r>
            <a:r>
              <a:rPr lang="fr-FR" dirty="0" smtClean="0"/>
              <a:t>des </a:t>
            </a:r>
            <a:r>
              <a:rPr lang="fr-FR" dirty="0" smtClean="0"/>
              <a:t>écoles </a:t>
            </a:r>
            <a:r>
              <a:rPr lang="fr-FR" dirty="0" smtClean="0"/>
              <a:t>,de travail</a:t>
            </a:r>
          </a:p>
          <a:p>
            <a:endParaRPr lang="fr-FR" dirty="0"/>
          </a:p>
          <a:p>
            <a:r>
              <a:rPr lang="fr-FR" dirty="0" smtClean="0"/>
              <a:t>Suspension des activités à </a:t>
            </a:r>
            <a:r>
              <a:rPr lang="fr-FR" dirty="0" err="1" smtClean="0"/>
              <a:t>hauut</a:t>
            </a:r>
            <a:r>
              <a:rPr lang="fr-FR" dirty="0" smtClean="0"/>
              <a:t> </a:t>
            </a:r>
            <a:r>
              <a:rPr lang="fr-FR" dirty="0" smtClean="0"/>
              <a:t>portée </a:t>
            </a:r>
            <a:r>
              <a:rPr lang="fr-FR" dirty="0" err="1" smtClean="0"/>
              <a:t>economico</a:t>
            </a:r>
            <a:r>
              <a:rPr lang="fr-FR" dirty="0" smtClean="0"/>
              <a:t>-social</a:t>
            </a:r>
          </a:p>
          <a:p>
            <a:endParaRPr lang="fr-FR" dirty="0"/>
          </a:p>
          <a:p>
            <a:r>
              <a:rPr lang="fr-FR" dirty="0" smtClean="0"/>
              <a:t>Rupture des relation diplomatique</a:t>
            </a:r>
          </a:p>
          <a:p>
            <a:endParaRPr lang="fr-FR" dirty="0"/>
          </a:p>
          <a:p>
            <a:r>
              <a:rPr lang="fr-FR" dirty="0" smtClean="0"/>
              <a:t>Affaiblissement du Tourisme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60CB-A4CF-4C28-85E2-F64BF613CBDD}" type="datetime1">
              <a:rPr lang="fr-FR" smtClean="0"/>
              <a:t>13/03/2020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IRS 2019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46C2-620C-429D-BA4F-CFED32444B78}" type="slidenum">
              <a:rPr lang="fr-FR" smtClean="0"/>
              <a:t>8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69652"/>
            <a:ext cx="2867025" cy="15430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688" y="2845739"/>
            <a:ext cx="2867024" cy="1600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4388789"/>
            <a:ext cx="3067916" cy="27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7927" y="274638"/>
            <a:ext cx="10069761" cy="114300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Arial Narrow" pitchFamily="34" charset="0"/>
              </a:rPr>
              <a:t> </a:t>
            </a:r>
            <a:r>
              <a:rPr lang="fr-FR" sz="3600" b="1" dirty="0">
                <a:solidFill>
                  <a:srgbClr val="FF0000"/>
                </a:solidFill>
                <a:latin typeface="Arial Narrow" pitchFamily="34" charset="0"/>
              </a:rPr>
              <a:t>Modes de transmission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0946" y="1285860"/>
            <a:ext cx="5583382" cy="4462474"/>
          </a:xfrm>
        </p:spPr>
        <p:txBody>
          <a:bodyPr/>
          <a:lstStyle/>
          <a:p>
            <a:pPr>
              <a:buNone/>
            </a:pPr>
            <a:endParaRPr lang="fr-FR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b="1" dirty="0" smtClean="0">
                <a:latin typeface="Arial Narrow" pitchFamily="34" charset="0"/>
              </a:rPr>
              <a:t>Modes de transmission</a:t>
            </a:r>
            <a:endParaRPr lang="fr-FR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fr-FR" dirty="0" smtClean="0">
                <a:latin typeface="Arial Narrow" pitchFamily="34" charset="0"/>
              </a:rPr>
              <a:t> </a:t>
            </a:r>
          </a:p>
          <a:p>
            <a:pPr>
              <a:buNone/>
            </a:pPr>
            <a:r>
              <a:rPr lang="fr-FR" dirty="0" smtClean="0">
                <a:latin typeface="Arial Narrow" pitchFamily="34" charset="0"/>
              </a:rPr>
              <a:t>   - Transmission  de l’ animal à l’homme</a:t>
            </a:r>
          </a:p>
          <a:p>
            <a:pPr>
              <a:buNone/>
            </a:pPr>
            <a:r>
              <a:rPr lang="fr-FR" dirty="0" smtClean="0">
                <a:latin typeface="Arial Narrow" pitchFamily="34" charset="0"/>
              </a:rPr>
              <a:t>   -Voie aérienne de l’homme à l’homme</a:t>
            </a:r>
          </a:p>
          <a:p>
            <a:pPr>
              <a:buNone/>
            </a:pPr>
            <a:r>
              <a:rPr lang="fr-FR" dirty="0" smtClean="0">
                <a:latin typeface="Arial Narrow" pitchFamily="34" charset="0"/>
              </a:rPr>
              <a:t>   -Contact de sécrétions ou d’objets contaminés.</a:t>
            </a:r>
          </a:p>
          <a:p>
            <a:pPr>
              <a:buNone/>
            </a:pPr>
            <a:endParaRPr lang="fr-FR" b="1" dirty="0" smtClean="0">
              <a:solidFill>
                <a:schemeClr val="accent6"/>
              </a:solidFill>
              <a:latin typeface="Arial Narrow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fr-FR" b="1" dirty="0" smtClean="0">
                <a:latin typeface="Arial Narrow" pitchFamily="34" charset="0"/>
              </a:rPr>
              <a:t>Temps d’incubation</a:t>
            </a:r>
            <a:r>
              <a:rPr lang="fr-FR" dirty="0" smtClean="0">
                <a:latin typeface="Arial Narrow" pitchFamily="34" charset="0"/>
              </a:rPr>
              <a:t>: </a:t>
            </a:r>
            <a:r>
              <a:rPr lang="fr-FR" dirty="0" smtClean="0"/>
              <a:t>6 -14 jours.</a:t>
            </a:r>
            <a:endParaRPr lang="fr-FR" dirty="0">
              <a:latin typeface="Arial Narrow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5" y="1252539"/>
            <a:ext cx="5638800" cy="509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364</Words>
  <Application>Microsoft Office PowerPoint</Application>
  <PresentationFormat>Grand écran</PresentationFormat>
  <Paragraphs>74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Calibri Light</vt:lpstr>
      <vt:lpstr>Calisto MT</vt:lpstr>
      <vt:lpstr>Courier New</vt:lpstr>
      <vt:lpstr>Franklin Gothic Medium Cond</vt:lpstr>
      <vt:lpstr>Times New Roman</vt:lpstr>
      <vt:lpstr>Thème Office</vt:lpstr>
      <vt:lpstr>Présentation PowerPoint</vt:lpstr>
      <vt:lpstr>Objectif de cette communication</vt:lpstr>
      <vt:lpstr>Présentation PowerPoint</vt:lpstr>
      <vt:lpstr>Agent causal et historique</vt:lpstr>
      <vt:lpstr>Incidences évolutives</vt:lpstr>
      <vt:lpstr>Corona virus :mapping</vt:lpstr>
      <vt:lpstr>Présentation PowerPoint</vt:lpstr>
      <vt:lpstr>Impact socio-economique -politique</vt:lpstr>
      <vt:lpstr> Modes de transmission</vt:lpstr>
      <vt:lpstr> Indices de risque de contamination du  2019-nCoV en Afrique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hugues</dc:creator>
  <cp:lastModifiedBy>hp</cp:lastModifiedBy>
  <cp:revision>65</cp:revision>
  <dcterms:created xsi:type="dcterms:W3CDTF">2018-10-23T18:41:33Z</dcterms:created>
  <dcterms:modified xsi:type="dcterms:W3CDTF">2020-03-13T07:59:42Z</dcterms:modified>
</cp:coreProperties>
</file>