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71" r:id="rId5"/>
    <p:sldId id="279" r:id="rId6"/>
    <p:sldId id="272" r:id="rId7"/>
    <p:sldId id="273" r:id="rId8"/>
    <p:sldId id="274" r:id="rId9"/>
    <p:sldId id="275" r:id="rId10"/>
    <p:sldId id="281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1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0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3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3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65EC-21B9-441F-B897-FCE3193A1F3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B690-4B7F-435E-B8A5-831548A7CB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30BD4-C607-49CA-922A-DF8FC72A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31" y="2324100"/>
            <a:ext cx="8462559" cy="1790700"/>
          </a:xfrm>
        </p:spPr>
        <p:txBody>
          <a:bodyPr>
            <a:normAutofit/>
          </a:bodyPr>
          <a:lstStyle/>
          <a:p>
            <a:r>
              <a:rPr lang="fr-FR" sz="3200" b="1" dirty="0"/>
              <a:t>PRISE EN CHARGE DES </a:t>
            </a:r>
            <a:r>
              <a:rPr lang="fr-FR" sz="3200" b="1"/>
              <a:t>PATIENTS ATTEINTS DU COVID-19 </a:t>
            </a:r>
            <a:r>
              <a:rPr lang="fr-FR" sz="3200" b="1" dirty="0"/>
              <a:t>AUX URGENCES  ET EN REANIMATION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C85E61-E80E-4BF8-BCF6-FDEB0FF1F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79689"/>
            <a:ext cx="6019800" cy="12418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b="1" dirty="0"/>
              <a:t>Iteke Fefe Rivain</a:t>
            </a:r>
            <a:r>
              <a:rPr lang="it-IT" dirty="0"/>
              <a:t>, Manisco Vincenzo, Muanda Panzu Patrick, Shongo Mick, Mutombo David, Lubenga Athos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BD76B4-81F2-4475-A7E0-C366892B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8" t="26198"/>
          <a:stretch>
            <a:fillRect/>
          </a:stretch>
        </p:blipFill>
        <p:spPr bwMode="auto">
          <a:xfrm rot="-2010605">
            <a:off x="-237734" y="3877866"/>
            <a:ext cx="2428875" cy="18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9019432-E12E-44B3-8D81-9A406F03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 bwMode="auto">
          <a:xfrm>
            <a:off x="211932" y="371655"/>
            <a:ext cx="1231859" cy="122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139D5FD-6C86-4A48-AD2B-A501D5BE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33174" r="34712" b="22397"/>
          <a:stretch>
            <a:fillRect/>
          </a:stretch>
        </p:blipFill>
        <p:spPr bwMode="auto">
          <a:xfrm rot="-2010605">
            <a:off x="421340" y="4657063"/>
            <a:ext cx="1173956" cy="11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Image 4" descr="Une image contenant signe, rouge, blanc&#10;&#10;Description générée automatiquement">
            <a:extLst>
              <a:ext uri="{FF2B5EF4-FFF2-40B4-BE49-F238E27FC236}">
                <a16:creationId xmlns:a16="http://schemas.microsoft.com/office/drawing/2014/main" id="{2137A8C4-C535-4A2B-A702-3FB351DB2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42" y="460619"/>
            <a:ext cx="2410640" cy="854011"/>
          </a:xfrm>
          <a:prstGeom prst="rect">
            <a:avLst/>
          </a:prstGeom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35AFD68F-4AC3-413B-B11B-C9C4B0C3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66" y="345909"/>
            <a:ext cx="1246880" cy="124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60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INQUIÉTUDES !!!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r>
              <a:rPr lang="en-US" dirty="0"/>
              <a:t>ÉPI</a:t>
            </a:r>
          </a:p>
          <a:p>
            <a:r>
              <a:rPr lang="en-US" dirty="0" err="1"/>
              <a:t>Espaces</a:t>
            </a:r>
            <a:r>
              <a:rPr lang="en-US" dirty="0"/>
              <a:t> </a:t>
            </a:r>
            <a:r>
              <a:rPr lang="en-US" dirty="0" err="1"/>
              <a:t>réanimation</a:t>
            </a:r>
            <a:endParaRPr lang="en-US" dirty="0"/>
          </a:p>
          <a:p>
            <a:r>
              <a:rPr lang="en-US" dirty="0" err="1"/>
              <a:t>Matériels</a:t>
            </a:r>
            <a:r>
              <a:rPr lang="en-US" dirty="0"/>
              <a:t> </a:t>
            </a:r>
            <a:r>
              <a:rPr lang="en-US" dirty="0" err="1"/>
              <a:t>d’assistance</a:t>
            </a:r>
            <a:r>
              <a:rPr lang="en-US" dirty="0"/>
              <a:t> </a:t>
            </a:r>
            <a:r>
              <a:rPr lang="en-US" dirty="0" err="1"/>
              <a:t>ventilatoire</a:t>
            </a:r>
            <a:endParaRPr lang="en-US" dirty="0"/>
          </a:p>
          <a:p>
            <a:r>
              <a:rPr lang="en-US" dirty="0"/>
              <a:t>Personnel </a:t>
            </a:r>
            <a:r>
              <a:rPr lang="en-US" dirty="0" err="1"/>
              <a:t>formé</a:t>
            </a:r>
            <a:r>
              <a:rPr lang="en-US" dirty="0"/>
              <a:t> en </a:t>
            </a:r>
            <a:r>
              <a:rPr lang="en-US" dirty="0" err="1"/>
              <a:t>réanimation</a:t>
            </a:r>
            <a:r>
              <a:rPr lang="en-US" dirty="0"/>
              <a:t> super </a:t>
            </a:r>
            <a:r>
              <a:rPr lang="en-US" dirty="0" err="1"/>
              <a:t>spécialisée</a:t>
            </a:r>
            <a:endParaRPr lang="en-US" dirty="0"/>
          </a:p>
          <a:p>
            <a:endParaRPr lang="en-US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VOTRE AIMABLE ATTENTION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3022E5B-9E8D-5242-9775-532A042EC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0860" b="22891"/>
          <a:stretch/>
        </p:blipFill>
        <p:spPr>
          <a:xfrm>
            <a:off x="548850" y="1600200"/>
            <a:ext cx="8046299" cy="4525963"/>
          </a:xfrm>
          <a:prstGeom prst="rect">
            <a:avLst/>
          </a:prstGeom>
        </p:spPr>
      </p:pic>
      <p:pic>
        <p:nvPicPr>
          <p:cNvPr id="5" name="Picture 3" descr="C:\Users\TOSHIBA\Documents\croisiere-les-plus-belles-destinations-en-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5516"/>
            <a:ext cx="3571868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92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419928" cy="1286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Aucun</a:t>
            </a:r>
            <a:r>
              <a:rPr lang="en-US" sz="4100" dirty="0"/>
              <a:t> </a:t>
            </a:r>
            <a:r>
              <a:rPr lang="en-US" sz="4100" dirty="0" err="1"/>
              <a:t>conflit</a:t>
            </a:r>
            <a:r>
              <a:rPr lang="en-US" sz="4100" dirty="0"/>
              <a:t> </a:t>
            </a:r>
            <a:r>
              <a:rPr lang="en-US" sz="4100" dirty="0" err="1"/>
              <a:t>d’intérêt</a:t>
            </a:r>
            <a:r>
              <a:rPr lang="en-US" sz="4100" dirty="0"/>
              <a:t>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4073" y="2438400"/>
            <a:ext cx="5267527" cy="4191000"/>
          </a:xfrm>
        </p:spPr>
        <p:txBody>
          <a:bodyPr>
            <a:norm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fr-BE" sz="1700" dirty="0">
                <a:latin typeface="Times New Roman"/>
                <a:ea typeface="Calibri"/>
                <a:cs typeface="Times New Roman"/>
              </a:rPr>
              <a:t>P</a:t>
            </a:r>
            <a:r>
              <a:rPr lang="fr-BE" sz="1700" dirty="0">
                <a:effectLst/>
                <a:latin typeface="Times New Roman"/>
                <a:ea typeface="Calibri"/>
                <a:cs typeface="Times New Roman"/>
              </a:rPr>
              <a:t>ropositions effectuées sur base des connaissances à ce jour et des retours d’expérience de la SFAR + partage expérience : France – Tunisie...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fr-BE" sz="1700" dirty="0">
                <a:latin typeface="Times New Roman"/>
                <a:ea typeface="Calibri"/>
                <a:cs typeface="Times New Roman"/>
              </a:rPr>
              <a:t>R</a:t>
            </a:r>
            <a:r>
              <a:rPr lang="fr-BE" sz="1700" dirty="0">
                <a:effectLst/>
                <a:latin typeface="Times New Roman"/>
                <a:ea typeface="Calibri"/>
                <a:cs typeface="Times New Roman"/>
              </a:rPr>
              <a:t>évision possible des recommandations dans les jours ou les semaines à venir.</a:t>
            </a:r>
            <a:endParaRPr lang="en-US" sz="1700" dirty="0"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endParaRPr lang="en-US" sz="1700" dirty="0"/>
          </a:p>
        </p:txBody>
      </p:sp>
      <p:pic>
        <p:nvPicPr>
          <p:cNvPr id="4" name="Picture 2" descr="C:\Users\TOSHIBA\Desktop\images (5).png"/>
          <p:cNvPicPr>
            <a:picLocks noChangeAspect="1" noChangeArrowheads="1"/>
          </p:cNvPicPr>
          <p:nvPr/>
        </p:nvPicPr>
        <p:blipFill rotWithShape="1">
          <a:blip r:embed="rId2"/>
          <a:srcRect l="20747" r="17623" b="-1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3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C:\Users\mhospit\Documents\téléchargement (9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r="782" b="-1"/>
          <a:stretch/>
        </p:blipFill>
        <p:spPr bwMode="auto">
          <a:xfrm>
            <a:off x="1" y="-6235"/>
            <a:ext cx="2441552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hospit\Documents\lunettes-de-protection-reglables-claires-surlunettes-en166-p-image-43492-gran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r="5" b="5"/>
          <a:stretch/>
        </p:blipFill>
        <p:spPr bwMode="auto">
          <a:xfrm>
            <a:off x="5536407" y="10"/>
            <a:ext cx="3607593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17"/>
          <a:stretch/>
        </p:blipFill>
        <p:spPr bwMode="auto">
          <a:xfrm>
            <a:off x="3506652" y="-6235"/>
            <a:ext cx="2758363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mhospit\Documents\masque-ffp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r="9543" b="2"/>
          <a:stretch/>
        </p:blipFill>
        <p:spPr bwMode="auto">
          <a:xfrm>
            <a:off x="4014786" y="2660089"/>
            <a:ext cx="5129213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60091"/>
            <a:ext cx="534189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024" y="3643314"/>
            <a:ext cx="4183786" cy="321468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sz="16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16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BE" sz="1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fr-BE" sz="1600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gents-équipements de réanimation - d’anesthésie et préparés à l’avance;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BE" sz="1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E</a:t>
            </a:r>
            <a:r>
              <a:rPr lang="fr-BE" sz="1600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ntrainement du personnel avant le patient index; 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BE" sz="1600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Gestion déchets contaminés </a:t>
            </a:r>
            <a:r>
              <a:rPr lang="fr-BE" sz="1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/ </a:t>
            </a:r>
            <a:r>
              <a:rPr lang="fr-BE" sz="1600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procédure selon règles COVID établies par les équipes d’hygiène et les infectiologues de l’établissement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BE" sz="1600" dirty="0">
                <a:solidFill>
                  <a:srgbClr val="FFFFFF"/>
                </a:solidFill>
                <a:latin typeface="Times New Roman"/>
                <a:cs typeface="Times New Roman"/>
              </a:rPr>
              <a:t>Pneumopathie Hypoxémies ±autres défaillance 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14620"/>
            <a:ext cx="3981734" cy="8529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Organisation</a:t>
            </a:r>
            <a:r>
              <a:rPr lang="en-US" sz="2400" dirty="0">
                <a:solidFill>
                  <a:srgbClr val="FFFFFF"/>
                </a:solidFill>
              </a:rPr>
              <a:t> de la </a:t>
            </a:r>
            <a:r>
              <a:rPr lang="en-US" sz="2400" dirty="0" err="1">
                <a:solidFill>
                  <a:srgbClr val="FFFFFF"/>
                </a:solidFill>
              </a:rPr>
              <a:t>procédure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Image 6" descr="C:\Users\mhospit\Documents\téléchargement (89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73"/>
          <a:stretch/>
        </p:blipFill>
        <p:spPr bwMode="auto">
          <a:xfrm>
            <a:off x="1701375" y="10"/>
            <a:ext cx="2545458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047676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BE" sz="3200" b="1" dirty="0"/>
              <a:t>PRISE EN CHARGE INTENSIVE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Urgences</a:t>
            </a:r>
            <a:r>
              <a:rPr lang="en-US" sz="3200" dirty="0"/>
              <a:t>, USC, Reanimation)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72440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fr-BE" sz="2000" b="1" dirty="0"/>
              <a:t>1. Protection du personnel (</a:t>
            </a:r>
            <a:r>
              <a:rPr lang="fr-BE" sz="2000" b="1" dirty="0" err="1"/>
              <a:t>cfr</a:t>
            </a:r>
            <a:r>
              <a:rPr lang="fr-BE" sz="2000" b="1" dirty="0"/>
              <a:t> supra)</a:t>
            </a:r>
            <a:endParaRPr lang="en-US" sz="2000" b="1" dirty="0"/>
          </a:p>
          <a:p>
            <a:pPr marL="0" lvl="0" indent="0">
              <a:lnSpc>
                <a:spcPct val="150000"/>
              </a:lnSpc>
              <a:buNone/>
            </a:pPr>
            <a:r>
              <a:rPr lang="fr-BE" sz="2000" b="1" dirty="0"/>
              <a:t>2. Mise en condition</a:t>
            </a:r>
            <a:endParaRPr lang="en-US" sz="2000" b="1" dirty="0"/>
          </a:p>
          <a:p>
            <a:pPr lvl="0">
              <a:lnSpc>
                <a:spcPct val="150000"/>
              </a:lnSpc>
            </a:pPr>
            <a:r>
              <a:rPr lang="fr-BE" sz="2000" dirty="0"/>
              <a:t>Lunette nasale ou masque à O2</a:t>
            </a:r>
            <a:endParaRPr lang="en-US" sz="2000" dirty="0"/>
          </a:p>
          <a:p>
            <a:pPr lvl="0">
              <a:lnSpc>
                <a:spcPct val="150000"/>
              </a:lnSpc>
            </a:pPr>
            <a:r>
              <a:rPr lang="fr-BE" sz="2000" dirty="0"/>
              <a:t>2 Voies veineuses périphériques  : Min G18</a:t>
            </a:r>
            <a:endParaRPr lang="en-US" sz="2000" dirty="0"/>
          </a:p>
          <a:p>
            <a:pPr lvl="0">
              <a:lnSpc>
                <a:spcPct val="150000"/>
              </a:lnSpc>
            </a:pPr>
            <a:r>
              <a:rPr lang="fr-BE" sz="2000" dirty="0"/>
              <a:t>Si coma ou choc : SU, SNG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r-BE" sz="2000" b="1" dirty="0"/>
              <a:t>3. RHE :</a:t>
            </a:r>
            <a:r>
              <a:rPr lang="fr-BE" sz="2000" dirty="0"/>
              <a:t> 30 – 40 ml/Kg + Vit E, C + </a:t>
            </a:r>
            <a:r>
              <a:rPr lang="fr-BE" sz="2000" dirty="0" err="1"/>
              <a:t>Phocytan</a:t>
            </a:r>
            <a:r>
              <a:rPr lang="fr-BE" sz="2000" dirty="0"/>
              <a:t> / Remplissage vx si hypovolémie (</a:t>
            </a:r>
            <a:r>
              <a:rPr lang="fr-BE" sz="2000" dirty="0" err="1"/>
              <a:t>Fluid</a:t>
            </a:r>
            <a:r>
              <a:rPr lang="fr-BE" sz="2000" dirty="0"/>
              <a:t> </a:t>
            </a:r>
            <a:r>
              <a:rPr lang="fr-BE" sz="2000" dirty="0" err="1"/>
              <a:t>challeng</a:t>
            </a:r>
            <a:r>
              <a:rPr lang="fr-BE" sz="2000" dirty="0"/>
              <a:t> test)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883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fr-BE" sz="2000" b="1" dirty="0"/>
              <a:t>4. Assistance ventilatoire</a:t>
            </a:r>
            <a:endParaRPr lang="en-US" sz="2000" b="1" dirty="0"/>
          </a:p>
          <a:p>
            <a:pPr lvl="0">
              <a:lnSpc>
                <a:spcPct val="150000"/>
              </a:lnSpc>
            </a:pPr>
            <a:r>
              <a:rPr lang="fr-BE" sz="2000" dirty="0"/>
              <a:t>O2 : 3-6 l / min si pas signes de SDRA ou si SPO2 &gt; 90 %</a:t>
            </a:r>
            <a:endParaRPr lang="en-US" sz="2000" dirty="0"/>
          </a:p>
          <a:p>
            <a:pPr lvl="0">
              <a:lnSpc>
                <a:spcPct val="150000"/>
              </a:lnSpc>
            </a:pPr>
            <a:r>
              <a:rPr lang="fr-BE" sz="2000" dirty="0"/>
              <a:t>Si SDRA selon critères de Berlin: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/>
              <a:t>  * DR Aigue, opacités bilatérales non expliquées par une pleurésie,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/>
              <a:t>  * Atélectasie ou des nodules 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/>
              <a:t>  * Insuffisance respiratoire sans dysfonction cardiaque préalable ou surcharge hydro sodée,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/>
              <a:t>  * PaO2/FiO2 &lt; 300 mm Hg : </a:t>
            </a:r>
          </a:p>
          <a:p>
            <a:pPr marL="0" indent="0">
              <a:lnSpc>
                <a:spcPct val="150000"/>
              </a:lnSpc>
              <a:buNone/>
            </a:pPr>
            <a:endParaRPr lang="fr-BE" sz="2000" dirty="0"/>
          </a:p>
          <a:p>
            <a:pPr marL="0" indent="0">
              <a:lnSpc>
                <a:spcPct val="150000"/>
              </a:lnSpc>
              <a:buNone/>
            </a:pPr>
            <a:r>
              <a:rPr lang="fr-BE" sz="3000" b="1" i="1" dirty="0">
                <a:solidFill>
                  <a:srgbClr val="0070C0"/>
                </a:solidFill>
              </a:rPr>
              <a:t>Ventilation Mécanique = pierre angulaire du traitement !</a:t>
            </a:r>
            <a:endParaRPr lang="en-US" sz="3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BE" sz="3200" b="1" dirty="0"/>
              <a:t>PRISE EN CHARGE INTENSIVE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Urgences</a:t>
            </a:r>
            <a:r>
              <a:rPr lang="en-US" sz="3200" dirty="0"/>
              <a:t>, USC, Reanimation)</a:t>
            </a:r>
          </a:p>
        </p:txBody>
      </p:sp>
    </p:spTree>
    <p:extLst>
      <p:ext uri="{BB962C8B-B14F-4D97-AF65-F5344CB8AC3E}">
        <p14:creationId xmlns:p14="http://schemas.microsoft.com/office/powerpoint/2010/main" val="332040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838"/>
            <a:ext cx="7772400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800600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dirty="0"/>
              <a:t>Intubation trachéale est préférable au masque laryngé.</a:t>
            </a:r>
            <a:endParaRPr lang="en-US" dirty="0"/>
          </a:p>
          <a:p>
            <a:pPr lvl="0"/>
            <a:r>
              <a:rPr lang="fr-BE" dirty="0"/>
              <a:t>Ventilation mécanique en pression positive ne doit être démarrée qu’après gonflage du ballonnet de la sonde d’intubation.</a:t>
            </a:r>
            <a:endParaRPr lang="en-US" dirty="0"/>
          </a:p>
          <a:p>
            <a:pPr lvl="0"/>
            <a:r>
              <a:rPr lang="fr-BE" dirty="0"/>
              <a:t>Curarisation doit être privilégiée pour éviter la toux et la dissémination d’aérosol contaminé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fr-BE" sz="2000" b="1" dirty="0"/>
              <a:t>5. </a:t>
            </a:r>
            <a:r>
              <a:rPr lang="fr-BE" sz="2000" b="1" dirty="0" err="1"/>
              <a:t>Anticoronaviral</a:t>
            </a:r>
            <a:r>
              <a:rPr lang="fr-BE" sz="2000" b="1" dirty="0"/>
              <a:t> : </a:t>
            </a:r>
            <a:r>
              <a:rPr lang="fr-BE" sz="2000" dirty="0"/>
              <a:t>Phosphate de Chloroquine 500 mg / 12h po ou 15 – 25  mg/kg (enfant)</a:t>
            </a:r>
            <a:endParaRPr lang="en-US" sz="2000" dirty="0"/>
          </a:p>
          <a:p>
            <a:pPr marL="0" lvl="0" indent="0">
              <a:lnSpc>
                <a:spcPct val="150000"/>
              </a:lnSpc>
              <a:buNone/>
            </a:pPr>
            <a:r>
              <a:rPr lang="fr-BE" sz="2000" b="1" dirty="0"/>
              <a:t>6. Immun stimulateur : </a:t>
            </a:r>
            <a:r>
              <a:rPr lang="fr-BE" sz="2000" dirty="0"/>
              <a:t>Immune active sachet : 1 sachet / 12 h po ou par SNG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r-BE" sz="2000" dirty="0" err="1"/>
              <a:t>Zumab</a:t>
            </a:r>
            <a:r>
              <a:rPr lang="fr-BE" sz="2000" dirty="0"/>
              <a:t>…, </a:t>
            </a:r>
            <a:r>
              <a:rPr lang="fr-BE" sz="2000" dirty="0" err="1"/>
              <a:t>Ac</a:t>
            </a:r>
            <a:r>
              <a:rPr lang="fr-BE" sz="2000" dirty="0"/>
              <a:t> monoclonaux…</a:t>
            </a:r>
            <a:endParaRPr lang="en-US" sz="2000" dirty="0"/>
          </a:p>
          <a:p>
            <a:pPr marL="0" lvl="0" indent="0">
              <a:lnSpc>
                <a:spcPct val="150000"/>
              </a:lnSpc>
              <a:buNone/>
            </a:pPr>
            <a:r>
              <a:rPr lang="fr-BE" sz="2000" b="1" dirty="0"/>
              <a:t>7. Antiviraux : </a:t>
            </a:r>
            <a:r>
              <a:rPr lang="fr-BE" sz="2000" dirty="0" err="1"/>
              <a:t>Oseltamivir</a:t>
            </a:r>
            <a:r>
              <a:rPr lang="fr-BE" sz="2000" dirty="0"/>
              <a:t> ou </a:t>
            </a:r>
            <a:r>
              <a:rPr lang="fr-BE" sz="2000" dirty="0" err="1"/>
              <a:t>Ganciclovir</a:t>
            </a:r>
            <a:r>
              <a:rPr lang="fr-BE" sz="2000" dirty="0"/>
              <a:t> ou </a:t>
            </a:r>
            <a:r>
              <a:rPr lang="fr-BE" sz="2000" dirty="0" err="1"/>
              <a:t>Lopinavir</a:t>
            </a:r>
            <a:r>
              <a:rPr lang="fr-BE" sz="2000" dirty="0"/>
              <a:t> ou </a:t>
            </a:r>
            <a:r>
              <a:rPr lang="fr-BE" sz="2000" dirty="0" err="1"/>
              <a:t>Ribavirine</a:t>
            </a:r>
            <a:r>
              <a:rPr lang="fr-BE" sz="2000" dirty="0"/>
              <a:t> ou </a:t>
            </a:r>
            <a:r>
              <a:rPr lang="fr-BE" sz="2000" dirty="0" err="1"/>
              <a:t>Ritonavir</a:t>
            </a:r>
            <a:r>
              <a:rPr lang="fr-BE" sz="2000" dirty="0"/>
              <a:t> </a:t>
            </a:r>
            <a:endParaRPr lang="en-US" sz="2000" dirty="0"/>
          </a:p>
          <a:p>
            <a:pPr marL="0" lvl="0" indent="0">
              <a:lnSpc>
                <a:spcPct val="150000"/>
              </a:lnSpc>
              <a:buNone/>
            </a:pPr>
            <a:r>
              <a:rPr lang="fr-BE" sz="2000" b="1" dirty="0"/>
              <a:t>8. Corticoïdes : </a:t>
            </a:r>
            <a:r>
              <a:rPr lang="fr-BE" sz="2000" dirty="0"/>
              <a:t>si prévention fibrose dans SDRA (</a:t>
            </a:r>
            <a:r>
              <a:rPr lang="fr-BE" sz="2000" dirty="0" err="1"/>
              <a:t>debuter</a:t>
            </a:r>
            <a:r>
              <a:rPr lang="fr-BE" sz="2000" dirty="0"/>
              <a:t> J3-J4) si non discutable.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9. </a:t>
            </a:r>
            <a:r>
              <a:rPr lang="en-US" sz="2000" b="1" dirty="0" err="1"/>
              <a:t>Autres</a:t>
            </a:r>
            <a:r>
              <a:rPr lang="en-US" sz="2000" b="1" dirty="0"/>
              <a:t> : </a:t>
            </a:r>
            <a:r>
              <a:rPr lang="en-US" sz="2000" dirty="0"/>
              <a:t>terrain, </a:t>
            </a:r>
            <a:r>
              <a:rPr lang="en-US" sz="2000" dirty="0" err="1"/>
              <a:t>autres</a:t>
            </a:r>
            <a:r>
              <a:rPr lang="en-US" sz="2000" dirty="0"/>
              <a:t> </a:t>
            </a:r>
            <a:r>
              <a:rPr lang="en-US" sz="2000" dirty="0" err="1"/>
              <a:t>détresses</a:t>
            </a:r>
            <a:r>
              <a:rPr lang="en-US" sz="2000" dirty="0"/>
              <a:t>…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BE" sz="3200" b="1" dirty="0"/>
              <a:t>PRISE EN CHARGE INTENSIVE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Urgences</a:t>
            </a:r>
            <a:r>
              <a:rPr lang="en-US" sz="3200" dirty="0"/>
              <a:t>, USC, Reanimation)</a:t>
            </a:r>
          </a:p>
        </p:txBody>
      </p:sp>
    </p:spTree>
    <p:extLst>
      <p:ext uri="{BB962C8B-B14F-4D97-AF65-F5344CB8AC3E}">
        <p14:creationId xmlns:p14="http://schemas.microsoft.com/office/powerpoint/2010/main" val="121541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BE" b="1" dirty="0">
                <a:effectLst/>
                <a:latin typeface="Times New Roman"/>
                <a:ea typeface="Calibri"/>
                <a:cs typeface="Times New Roman"/>
              </a:rPr>
              <a:t>SURVEILLANCE</a:t>
            </a:r>
            <a:endParaRPr lang="en-US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r>
              <a:rPr lang="fr-BE" dirty="0">
                <a:effectLst/>
                <a:latin typeface="Times New Roman"/>
                <a:ea typeface="Calibri"/>
                <a:cs typeface="Times New Roman"/>
              </a:rPr>
              <a:t>Clinique : PV, BH, paramètres ventilatoires</a:t>
            </a:r>
            <a:endParaRPr lang="en-US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fr-BE" dirty="0">
                <a:effectLst/>
                <a:latin typeface="Times New Roman"/>
                <a:ea typeface="Calibri"/>
                <a:cs typeface="Times New Roman"/>
              </a:rPr>
              <a:t>Biologique : Lymphopénie, Leucopénie, Thrombopénie, Pro calcitonine, LDH, Créatine Kinase, D-dimères, Charge virale.</a:t>
            </a:r>
            <a:endParaRPr lang="en-US" sz="2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BE" b="1" u="sng" dirty="0">
                <a:effectLst/>
                <a:latin typeface="Times New Roman"/>
                <a:ea typeface="Calibri"/>
                <a:cs typeface="Times New Roman"/>
              </a:rPr>
              <a:t>COVID ET GROSSESSE = IDEM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BE" b="1" dirty="0"/>
              <a:t>PRISE EN CHARGE INTENSIVE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Urgences</a:t>
            </a:r>
            <a:r>
              <a:rPr lang="en-US" dirty="0"/>
              <a:t>, USC, Reanimation)</a:t>
            </a:r>
          </a:p>
        </p:txBody>
      </p:sp>
    </p:spTree>
    <p:extLst>
      <p:ext uri="{BB962C8B-B14F-4D97-AF65-F5344CB8AC3E}">
        <p14:creationId xmlns:p14="http://schemas.microsoft.com/office/powerpoint/2010/main" val="38101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/>
              <a:t>CRITERES DE GUERISON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>
            <a:normAutofit lnSpcReduction="10000"/>
          </a:bodyPr>
          <a:lstStyle/>
          <a:p>
            <a:pPr lvl="0"/>
            <a:r>
              <a:rPr lang="fr-BE" dirty="0"/>
              <a:t>Normalisation de la température dans les 3 jours</a:t>
            </a:r>
            <a:endParaRPr lang="en-US" dirty="0"/>
          </a:p>
          <a:p>
            <a:pPr lvl="0"/>
            <a:r>
              <a:rPr lang="fr-BE" dirty="0"/>
              <a:t>Disparition des symptômes respiratoires/sevrage ventilatoire</a:t>
            </a:r>
            <a:endParaRPr lang="en-US" dirty="0"/>
          </a:p>
          <a:p>
            <a:pPr lvl="0"/>
            <a:r>
              <a:rPr lang="fr-BE" dirty="0"/>
              <a:t>Amélioration de l’imagerie thoracique</a:t>
            </a:r>
            <a:endParaRPr lang="en-US" dirty="0"/>
          </a:p>
          <a:p>
            <a:pPr lvl="0"/>
            <a:r>
              <a:rPr lang="fr-BE" dirty="0"/>
              <a:t>2 tests négatifs séparés d’1 jour au moins.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BE" b="1" dirty="0"/>
              <a:t>EVALUATION DU PRONOSTIC</a:t>
            </a:r>
            <a:endParaRPr lang="en-US" dirty="0"/>
          </a:p>
          <a:p>
            <a:pPr lvl="0"/>
            <a:r>
              <a:rPr lang="fr-BE" dirty="0"/>
              <a:t>SOFA</a:t>
            </a:r>
            <a:endParaRPr lang="en-US" dirty="0"/>
          </a:p>
          <a:p>
            <a:pPr lvl="0"/>
            <a:r>
              <a:rPr lang="fr-BE" dirty="0"/>
              <a:t>D-dimères</a:t>
            </a:r>
            <a:endParaRPr lang="en-US" dirty="0"/>
          </a:p>
          <a:p>
            <a:pPr lvl="0"/>
            <a:r>
              <a:rPr lang="fr-BE" dirty="0"/>
              <a:t>Présence des comorbidités.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93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524</Words>
  <Application>Microsoft Office PowerPoint</Application>
  <PresentationFormat>Affichage à l'écran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Thème Office</vt:lpstr>
      <vt:lpstr>PRISE EN CHARGE DES PATIENTS ATTEINTS DU COVID-19 AUX URGENCES  ET EN REANIMATION</vt:lpstr>
      <vt:lpstr>Aucun conflit d’intérêt !</vt:lpstr>
      <vt:lpstr>Organisation de la procédure </vt:lpstr>
      <vt:lpstr>PRISE EN CHARGE INTENSIVE (Urgences, USC, Reanimation)</vt:lpstr>
      <vt:lpstr>PRISE EN CHARGE INTENSIVE (Urgences, USC, Reanimation)</vt:lpstr>
      <vt:lpstr>Présentation PowerPoint</vt:lpstr>
      <vt:lpstr>PRISE EN CHARGE INTENSIVE (Urgences, USC, Reanimation)</vt:lpstr>
      <vt:lpstr>PRISE EN CHARGE INTENSIVE (Urgences, USC, Reanimation)</vt:lpstr>
      <vt:lpstr>CRITERES DE GUERISON </vt:lpstr>
      <vt:lpstr>INQUIÉTUDES !!!</vt:lpstr>
      <vt:lpstr>VOTRE AIMABLE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DES PATIENTS ATTEINTS DE MALADIE A COVID-19 AUX URGENCES  ET EN REANIMATION</dc:title>
  <dc:creator>Mick Shongo ya Pongombo</dc:creator>
  <cp:lastModifiedBy>Bloomweather</cp:lastModifiedBy>
  <cp:revision>10</cp:revision>
  <dcterms:created xsi:type="dcterms:W3CDTF">2020-03-13T06:04:05Z</dcterms:created>
  <dcterms:modified xsi:type="dcterms:W3CDTF">2020-03-13T08:07:09Z</dcterms:modified>
</cp:coreProperties>
</file>